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67" r:id="rId4"/>
    <p:sldId id="268" r:id="rId5"/>
    <p:sldId id="269" r:id="rId6"/>
    <p:sldId id="270"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9" autoAdjust="0"/>
    <p:restoredTop sz="85484" autoAdjust="0"/>
  </p:normalViewPr>
  <p:slideViewPr>
    <p:cSldViewPr>
      <p:cViewPr varScale="1">
        <p:scale>
          <a:sx n="62" d="100"/>
          <a:sy n="62" d="100"/>
        </p:scale>
        <p:origin x="16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94AFE-A388-441B-8C3B-880BD6C742F0}" type="datetimeFigureOut">
              <a:rPr lang="nl-NL" smtClean="0"/>
              <a:pPr/>
              <a:t>21-9-2016</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2F212C-A22B-49CD-A927-538B0D6EF0B4}"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402F212C-A22B-49CD-A927-538B0D6EF0B4}" type="slidenum">
              <a:rPr lang="nl-NL" smtClean="0"/>
              <a:pPr/>
              <a:t>3</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8" name="Titel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6400800" y="6355080"/>
            <a:ext cx="2286000" cy="365760"/>
          </a:xfrm>
        </p:spPr>
        <p:txBody>
          <a:bodyPr/>
          <a:lstStyle>
            <a:lvl1pPr>
              <a:defRPr sz="1400"/>
            </a:lvl1pPr>
          </a:lstStyle>
          <a:p>
            <a:fld id="{E0D52BFF-BF96-4990-A662-9DACD57B3AF7}" type="datetimeFigureOut">
              <a:rPr lang="nl-NL" smtClean="0"/>
              <a:pPr/>
              <a:t>21-9-2016</a:t>
            </a:fld>
            <a:endParaRPr lang="nl-NL"/>
          </a:p>
        </p:txBody>
      </p:sp>
      <p:sp>
        <p:nvSpPr>
          <p:cNvPr id="17" name="Tijdelijke aanduiding voor voettekst 16"/>
          <p:cNvSpPr>
            <a:spLocks noGrp="1"/>
          </p:cNvSpPr>
          <p:nvPr>
            <p:ph type="ftr" sz="quarter" idx="11"/>
          </p:nvPr>
        </p:nvSpPr>
        <p:spPr>
          <a:xfrm>
            <a:off x="2898648" y="6355080"/>
            <a:ext cx="3474720" cy="365760"/>
          </a:xfrm>
        </p:spPr>
        <p:txBody>
          <a:bodyPr/>
          <a:lstStyle/>
          <a:p>
            <a:endParaRPr lang="nl-NL"/>
          </a:p>
        </p:txBody>
      </p:sp>
      <p:sp>
        <p:nvSpPr>
          <p:cNvPr id="29" name="Tijdelijke aanduiding voor dianummer 28"/>
          <p:cNvSpPr>
            <a:spLocks noGrp="1"/>
          </p:cNvSpPr>
          <p:nvPr>
            <p:ph type="sldNum" sz="quarter" idx="12"/>
          </p:nvPr>
        </p:nvSpPr>
        <p:spPr>
          <a:xfrm>
            <a:off x="1216152" y="6355080"/>
            <a:ext cx="1219200" cy="365760"/>
          </a:xfrm>
        </p:spPr>
        <p:txBody>
          <a:bodyPr/>
          <a:lstStyle/>
          <a:p>
            <a:fld id="{5FF708E2-995A-4905-AA5D-2F21031FE2A7}" type="slidenum">
              <a:rPr lang="nl-NL" smtClean="0"/>
              <a:pPr/>
              <a:t>‹nr.›</a:t>
            </a:fld>
            <a:endParaRPr lang="nl-NL"/>
          </a:p>
        </p:txBody>
      </p:sp>
      <p:sp>
        <p:nvSpPr>
          <p:cNvPr id="21" name="Rechthoe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hthoe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hthoe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21-9-2016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21-9-2016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
        <p:nvSpPr>
          <p:cNvPr id="7" name="Rechte verbindingslijn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Gelijkbenige driehoe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hte verbindingslijn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p:txBody>
          <a:bodyPr/>
          <a:lstStyle/>
          <a:p>
            <a:fld id="{E0D52BFF-BF96-4990-A662-9DACD57B3AF7}" type="datetimeFigureOut">
              <a:rPr lang="nl-NL" smtClean="0"/>
              <a:pPr/>
              <a:t>21-9-2016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FF708E2-995A-4905-AA5D-2F21031FE2A7}" type="slidenum">
              <a:rPr lang="nl-NL" smtClean="0"/>
              <a:pPr/>
              <a:t>‹nr.›</a:t>
            </a:fld>
            <a:endParaRPr lang="nl-NL"/>
          </a:p>
        </p:txBody>
      </p:sp>
      <p:sp>
        <p:nvSpPr>
          <p:cNvPr id="8" name="Tijdelijke aanduiding voor inhoud 7"/>
          <p:cNvSpPr>
            <a:spLocks noGrp="1"/>
          </p:cNvSpPr>
          <p:nvPr>
            <p:ph sz="quarter" idx="1"/>
          </p:nvPr>
        </p:nvSpPr>
        <p:spPr>
          <a:xfrm>
            <a:off x="457200" y="1219200"/>
            <a:ext cx="8229600"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a:xfrm>
            <a:off x="6400800" y="6355080"/>
            <a:ext cx="2286000" cy="365760"/>
          </a:xfrm>
        </p:spPr>
        <p:txBody>
          <a:bodyPr/>
          <a:lstStyle/>
          <a:p>
            <a:fld id="{E0D52BFF-BF96-4990-A662-9DACD57B3AF7}" type="datetimeFigureOut">
              <a:rPr lang="nl-NL" smtClean="0"/>
              <a:pPr/>
              <a:t>21-9-2016</a:t>
            </a:fld>
            <a:endParaRPr lang="nl-NL"/>
          </a:p>
        </p:txBody>
      </p:sp>
      <p:sp>
        <p:nvSpPr>
          <p:cNvPr id="5" name="Tijdelijke aanduiding voor voettekst 4"/>
          <p:cNvSpPr>
            <a:spLocks noGrp="1"/>
          </p:cNvSpPr>
          <p:nvPr>
            <p:ph type="ftr" sz="quarter" idx="11"/>
          </p:nvPr>
        </p:nvSpPr>
        <p:spPr>
          <a:xfrm>
            <a:off x="2898648" y="6355080"/>
            <a:ext cx="3474720" cy="365760"/>
          </a:xfrm>
        </p:spPr>
        <p:txBody>
          <a:bodyPr/>
          <a:lstStyle/>
          <a:p>
            <a:endParaRPr lang="nl-NL"/>
          </a:p>
        </p:txBody>
      </p:sp>
      <p:sp>
        <p:nvSpPr>
          <p:cNvPr id="6" name="Tijdelijke aanduiding voor dianummer 5"/>
          <p:cNvSpPr>
            <a:spLocks noGrp="1"/>
          </p:cNvSpPr>
          <p:nvPr>
            <p:ph type="sldNum" sz="quarter" idx="12"/>
          </p:nvPr>
        </p:nvSpPr>
        <p:spPr>
          <a:xfrm>
            <a:off x="1069848" y="6355080"/>
            <a:ext cx="1520952" cy="365760"/>
          </a:xfrm>
        </p:spPr>
        <p:txBody>
          <a:bodyPr/>
          <a:lstStyle/>
          <a:p>
            <a:fld id="{5FF708E2-995A-4905-AA5D-2F21031FE2A7}" type="slidenum">
              <a:rPr lang="nl-NL" smtClean="0"/>
              <a:pPr/>
              <a:t>‹nr.›</a:t>
            </a:fld>
            <a:endParaRPr lang="nl-NL"/>
          </a:p>
        </p:txBody>
      </p:sp>
      <p:sp>
        <p:nvSpPr>
          <p:cNvPr id="7" name="Rechthoe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hthoe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21-9-2016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9" name="Tijdelijke aanduiding voor inhoud 8"/>
          <p:cNvSpPr>
            <a:spLocks noGrp="1"/>
          </p:cNvSpPr>
          <p:nvPr>
            <p:ph sz="quarter" idx="1"/>
          </p:nvPr>
        </p:nvSpPr>
        <p:spPr>
          <a:xfrm>
            <a:off x="457200" y="1219200"/>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632198" y="1216152"/>
            <a:ext cx="4041648" cy="493776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nchor="ctr"/>
          <a:lstStyle>
            <a:lvl1pPr>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p:txBody>
          <a:bodyPr/>
          <a:lstStyle/>
          <a:p>
            <a:fld id="{E0D52BFF-BF96-4990-A662-9DACD57B3AF7}" type="datetimeFigureOut">
              <a:rPr lang="nl-NL" smtClean="0"/>
              <a:pPr/>
              <a:t>21-9-2016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FF708E2-995A-4905-AA5D-2F21031FE2A7}" type="slidenum">
              <a:rPr lang="nl-NL" smtClean="0"/>
              <a:pPr/>
              <a:t>‹nr.›</a:t>
            </a:fld>
            <a:endParaRPr lang="nl-NL"/>
          </a:p>
        </p:txBody>
      </p:sp>
      <p:sp>
        <p:nvSpPr>
          <p:cNvPr id="11" name="Tijdelijke aanduiding voor inhoud 10"/>
          <p:cNvSpPr>
            <a:spLocks noGrp="1"/>
          </p:cNvSpPr>
          <p:nvPr>
            <p:ph sz="quarter" idx="2"/>
          </p:nvPr>
        </p:nvSpPr>
        <p:spPr>
          <a:xfrm>
            <a:off x="457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648200" y="2133600"/>
            <a:ext cx="4038600" cy="40386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8229600" cy="914400"/>
          </a:xfrm>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p>
            <a:fld id="{E0D52BFF-BF96-4990-A662-9DACD57B3AF7}" type="datetimeFigureOut">
              <a:rPr lang="nl-NL" smtClean="0"/>
              <a:pPr/>
              <a:t>21-9-2016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FF708E2-995A-4905-AA5D-2F21031FE2A7}" type="slidenum">
              <a:rPr lang="nl-NL" smtClean="0"/>
              <a:pPr/>
              <a:t>‹nr.›</a:t>
            </a:fld>
            <a:endParaRPr lang="nl-NL"/>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0D52BFF-BF96-4990-A662-9DACD57B3AF7}" type="datetimeFigureOut">
              <a:rPr lang="nl-NL" smtClean="0"/>
              <a:pPr/>
              <a:t>21-9-2016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FF708E2-995A-4905-AA5D-2F21031FE2A7}" type="slidenum">
              <a:rPr lang="nl-NL" smtClean="0"/>
              <a:pPr/>
              <a:t>‹nr.›</a:t>
            </a:fld>
            <a:endParaRPr lang="nl-NL"/>
          </a:p>
        </p:txBody>
      </p:sp>
      <p:sp>
        <p:nvSpPr>
          <p:cNvPr id="5" name="Rechte verbindingslijn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Gelijkbenige driehoe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21-9-2016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echte verbindingslijn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jdelijke aanduiding voor inhoud 11"/>
          <p:cNvSpPr>
            <a:spLocks noGrp="1"/>
          </p:cNvSpPr>
          <p:nvPr>
            <p:ph sz="quarter" idx="1"/>
          </p:nvPr>
        </p:nvSpPr>
        <p:spPr>
          <a:xfrm>
            <a:off x="304800" y="304800"/>
            <a:ext cx="5715000" cy="5715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E0D52BFF-BF96-4990-A662-9DACD57B3AF7}" type="datetimeFigureOut">
              <a:rPr lang="nl-NL" smtClean="0"/>
              <a:pPr/>
              <a:t>21-9-2016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FF708E2-995A-4905-AA5D-2F21031FE2A7}" type="slidenum">
              <a:rPr lang="nl-NL" smtClean="0"/>
              <a:pPr/>
              <a:t>‹nr.›</a:t>
            </a:fld>
            <a:endParaRPr lang="nl-NL"/>
          </a:p>
        </p:txBody>
      </p:sp>
      <p:sp>
        <p:nvSpPr>
          <p:cNvPr id="8" name="Rechte verbindingslijn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Gelijkbenige driehoe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jdelijke aanduiding voor titel 21"/>
          <p:cNvSpPr>
            <a:spLocks noGrp="1"/>
          </p:cNvSpPr>
          <p:nvPr>
            <p:ph type="title"/>
          </p:nvPr>
        </p:nvSpPr>
        <p:spPr>
          <a:xfrm>
            <a:off x="457200" y="152400"/>
            <a:ext cx="8229600" cy="990600"/>
          </a:xfrm>
          <a:prstGeom prst="rect">
            <a:avLst/>
          </a:prstGeom>
        </p:spPr>
        <p:txBody>
          <a:bodyPr vert="horz" anchor="b" anchorCtr="0">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0D52BFF-BF96-4990-A662-9DACD57B3AF7}" type="datetimeFigureOut">
              <a:rPr lang="nl-NL" smtClean="0"/>
              <a:pPr/>
              <a:t>21-9-2016</a:t>
            </a:fld>
            <a:endParaRPr lang="nl-NL"/>
          </a:p>
        </p:txBody>
      </p:sp>
      <p:sp>
        <p:nvSpPr>
          <p:cNvPr id="3" name="Tijdelijke aanduiding voor voettekst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nl-NL"/>
          </a:p>
        </p:txBody>
      </p:sp>
      <p:sp>
        <p:nvSpPr>
          <p:cNvPr id="23" name="Tijdelijke aanduiding voor dianumm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FF708E2-995A-4905-AA5D-2F21031FE2A7}" type="slidenum">
              <a:rPr lang="nl-NL" smtClean="0"/>
              <a:pPr/>
              <a:t>‹nr.›</a:t>
            </a:fld>
            <a:endParaRPr lang="nl-NL"/>
          </a:p>
        </p:txBody>
      </p:sp>
      <p:sp>
        <p:nvSpPr>
          <p:cNvPr id="28" name="Rechte verbindingslijn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Rechte verbindingslijn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Gelijkbenige driehoe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Gezondheid</a:t>
            </a:r>
            <a:endParaRPr lang="nl-NL" dirty="0"/>
          </a:p>
        </p:txBody>
      </p:sp>
      <p:sp>
        <p:nvSpPr>
          <p:cNvPr id="3" name="Ondertitel 2"/>
          <p:cNvSpPr>
            <a:spLocks noGrp="1"/>
          </p:cNvSpPr>
          <p:nvPr>
            <p:ph type="subTitle" idx="1"/>
          </p:nvPr>
        </p:nvSpPr>
        <p:spPr/>
        <p:txBody>
          <a:bodyPr/>
          <a:lstStyle/>
          <a:p>
            <a:r>
              <a:rPr lang="nl-NL" dirty="0" smtClean="0"/>
              <a:t>Paard</a:t>
            </a:r>
            <a:endParaRPr lang="nl-NL" dirty="0"/>
          </a:p>
        </p:txBody>
      </p:sp>
      <p:pic>
        <p:nvPicPr>
          <p:cNvPr id="4" name="Afbeelding 3"/>
          <p:cNvPicPr/>
          <p:nvPr/>
        </p:nvPicPr>
        <p:blipFill>
          <a:blip r:embed="rId2" cstate="print"/>
          <a:srcRect/>
          <a:stretch>
            <a:fillRect/>
          </a:stretch>
        </p:blipFill>
        <p:spPr bwMode="auto">
          <a:xfrm>
            <a:off x="7668344" y="0"/>
            <a:ext cx="1475656"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Gezond paard</a:t>
            </a:r>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
        <p:nvSpPr>
          <p:cNvPr id="3" name="Tijdelijke aanduiding voor inhoud 2"/>
          <p:cNvSpPr>
            <a:spLocks noGrp="1"/>
          </p:cNvSpPr>
          <p:nvPr>
            <p:ph sz="quarter" idx="1"/>
          </p:nvPr>
        </p:nvSpPr>
        <p:spPr/>
        <p:txBody>
          <a:bodyPr>
            <a:normAutofit/>
          </a:bodyPr>
          <a:lstStyle/>
          <a:p>
            <a:r>
              <a:rPr lang="nl-NL" dirty="0" smtClean="0"/>
              <a:t>gladde </a:t>
            </a:r>
            <a:r>
              <a:rPr lang="nl-NL" dirty="0"/>
              <a:t>glanzende huid. </a:t>
            </a:r>
            <a:endParaRPr lang="nl-NL" dirty="0" smtClean="0"/>
          </a:p>
          <a:p>
            <a:r>
              <a:rPr lang="nl-NL" dirty="0" smtClean="0"/>
              <a:t>oog </a:t>
            </a:r>
            <a:r>
              <a:rPr lang="nl-NL" dirty="0"/>
              <a:t>is levendig en niet </a:t>
            </a:r>
            <a:r>
              <a:rPr lang="nl-NL" dirty="0" smtClean="0"/>
              <a:t>tranend</a:t>
            </a:r>
          </a:p>
          <a:p>
            <a:r>
              <a:rPr lang="nl-NL" dirty="0" smtClean="0"/>
              <a:t>neusslijmvlies </a:t>
            </a:r>
            <a:r>
              <a:rPr lang="nl-NL" dirty="0"/>
              <a:t>is lichtrood en </a:t>
            </a:r>
            <a:r>
              <a:rPr lang="nl-NL" dirty="0" smtClean="0"/>
              <a:t>vochtig</a:t>
            </a:r>
          </a:p>
          <a:p>
            <a:r>
              <a:rPr lang="nl-NL" dirty="0" smtClean="0"/>
              <a:t>lichaamstemperatuur </a:t>
            </a:r>
            <a:r>
              <a:rPr lang="nl-NL" dirty="0"/>
              <a:t>is 37,5°-38,5º </a:t>
            </a:r>
            <a:r>
              <a:rPr lang="nl-NL" dirty="0" smtClean="0"/>
              <a:t>C</a:t>
            </a:r>
          </a:p>
          <a:p>
            <a:r>
              <a:rPr lang="nl-NL" dirty="0" smtClean="0"/>
              <a:t>rustig </a:t>
            </a:r>
            <a:r>
              <a:rPr lang="nl-NL" dirty="0"/>
              <a:t>en ontspannen maar heeft wel oog voor het geen wat om hem heen gebeurd. </a:t>
            </a:r>
          </a:p>
          <a:p>
            <a:pPr>
              <a:buNone/>
            </a:pPr>
            <a:endParaRPr lang="nl-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Beoordelen gezondheid</a:t>
            </a:r>
            <a:endParaRPr lang="nl-NL" dirty="0"/>
          </a:p>
        </p:txBody>
      </p:sp>
      <p:sp>
        <p:nvSpPr>
          <p:cNvPr id="3" name="Tijdelijke aanduiding voor inhoud 2"/>
          <p:cNvSpPr>
            <a:spLocks noGrp="1"/>
          </p:cNvSpPr>
          <p:nvPr>
            <p:ph sz="quarter" idx="1"/>
          </p:nvPr>
        </p:nvSpPr>
        <p:spPr/>
        <p:txBody>
          <a:bodyPr>
            <a:normAutofit/>
          </a:bodyPr>
          <a:lstStyle/>
          <a:p>
            <a:r>
              <a:rPr lang="nl-NL" dirty="0" smtClean="0"/>
              <a:t> </a:t>
            </a:r>
            <a:r>
              <a:rPr lang="nl-NL" dirty="0"/>
              <a:t>Gezondheid kan ook worden gemeten aan de hand van de mest en de urine. De mestballen moeten geelachtig bruin, vrij los, en niet draderig of slij­merig zijn. De urine is lichtgeel en enigszins troebel. </a:t>
            </a:r>
          </a:p>
          <a:p>
            <a:r>
              <a:rPr lang="nl-NL" dirty="0"/>
              <a:t>De slijmvliezen worden beoordeeld door de lipslijmvliezen te bekijken en de binnenkant van het ooglid. De hartslag wordt beluisterd. </a:t>
            </a:r>
            <a:r>
              <a:rPr lang="nl-NL" dirty="0" smtClean="0"/>
              <a:t/>
            </a:r>
            <a:br>
              <a:rPr lang="nl-NL" dirty="0" smtClean="0"/>
            </a:br>
            <a:r>
              <a:rPr lang="nl-NL" dirty="0" smtClean="0"/>
              <a:t/>
            </a:r>
            <a:br>
              <a:rPr lang="nl-NL" dirty="0" smtClean="0"/>
            </a:br>
            <a:r>
              <a:rPr lang="nl-NL" dirty="0" smtClean="0"/>
              <a:t/>
            </a:r>
            <a:br>
              <a:rPr lang="nl-NL" dirty="0" smtClean="0"/>
            </a:br>
            <a:endParaRPr lang="nl-NL" dirty="0" smtClean="0"/>
          </a:p>
          <a:p>
            <a:endParaRPr lang="nl-NL" dirty="0"/>
          </a:p>
        </p:txBody>
      </p:sp>
      <p:pic>
        <p:nvPicPr>
          <p:cNvPr id="5" name="Afbeelding 4"/>
          <p:cNvPicPr/>
          <p:nvPr/>
        </p:nvPicPr>
        <p:blipFill>
          <a:blip r:embed="rId3" cstate="print"/>
          <a:srcRect/>
          <a:stretch>
            <a:fillRect/>
          </a:stretch>
        </p:blipFill>
        <p:spPr bwMode="auto">
          <a:xfrm>
            <a:off x="7916269" y="0"/>
            <a:ext cx="1227731" cy="13914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ziek paard</a:t>
            </a:r>
            <a:endParaRPr lang="nl-NL" dirty="0"/>
          </a:p>
        </p:txBody>
      </p:sp>
      <p:sp>
        <p:nvSpPr>
          <p:cNvPr id="3" name="Tijdelijke aanduiding voor inhoud 2"/>
          <p:cNvSpPr>
            <a:spLocks noGrp="1"/>
          </p:cNvSpPr>
          <p:nvPr>
            <p:ph sz="quarter" idx="1"/>
          </p:nvPr>
        </p:nvSpPr>
        <p:spPr/>
        <p:txBody>
          <a:bodyPr/>
          <a:lstStyle/>
          <a:p>
            <a:r>
              <a:rPr lang="nl-NL" dirty="0" smtClean="0"/>
              <a:t> </a:t>
            </a:r>
            <a:r>
              <a:rPr lang="nl-NL" dirty="0"/>
              <a:t>Het paard eet </a:t>
            </a:r>
            <a:r>
              <a:rPr lang="nl-NL" dirty="0" smtClean="0"/>
              <a:t>niet</a:t>
            </a:r>
          </a:p>
          <a:p>
            <a:r>
              <a:rPr lang="nl-NL" dirty="0" smtClean="0"/>
              <a:t>Het </a:t>
            </a:r>
            <a:r>
              <a:rPr lang="nl-NL" dirty="0"/>
              <a:t>paard drinkt </a:t>
            </a:r>
            <a:r>
              <a:rPr lang="nl-NL" dirty="0" smtClean="0"/>
              <a:t>niet</a:t>
            </a:r>
          </a:p>
          <a:p>
            <a:r>
              <a:rPr lang="nl-NL" dirty="0" smtClean="0"/>
              <a:t>Het </a:t>
            </a:r>
            <a:r>
              <a:rPr lang="nl-NL" dirty="0"/>
              <a:t>paard is </a:t>
            </a:r>
            <a:r>
              <a:rPr lang="nl-NL" dirty="0" smtClean="0"/>
              <a:t>onrustig</a:t>
            </a:r>
          </a:p>
          <a:p>
            <a:r>
              <a:rPr lang="nl-NL" dirty="0" smtClean="0"/>
              <a:t>Het </a:t>
            </a:r>
            <a:r>
              <a:rPr lang="nl-NL" dirty="0"/>
              <a:t>paard is </a:t>
            </a:r>
            <a:r>
              <a:rPr lang="nl-NL" dirty="0" err="1"/>
              <a:t>apatisch</a:t>
            </a:r>
            <a:r>
              <a:rPr lang="nl-NL" dirty="0"/>
              <a:t> (rustiger als </a:t>
            </a:r>
            <a:r>
              <a:rPr lang="nl-NL" dirty="0" smtClean="0"/>
              <a:t>normaal)</a:t>
            </a:r>
          </a:p>
          <a:p>
            <a:r>
              <a:rPr lang="nl-NL" dirty="0" smtClean="0"/>
              <a:t>De </a:t>
            </a:r>
            <a:r>
              <a:rPr lang="nl-NL" dirty="0"/>
              <a:t>vacht gaat overeind staan, is dof; de </a:t>
            </a:r>
            <a:r>
              <a:rPr lang="nl-NL" dirty="0" err="1"/>
              <a:t>verharing</a:t>
            </a:r>
            <a:r>
              <a:rPr lang="nl-NL" dirty="0"/>
              <a:t> verloopt </a:t>
            </a:r>
            <a:r>
              <a:rPr lang="nl-NL" dirty="0" smtClean="0"/>
              <a:t>langzamer</a:t>
            </a:r>
          </a:p>
          <a:p>
            <a:r>
              <a:rPr lang="nl-NL" dirty="0" smtClean="0"/>
              <a:t>Het </a:t>
            </a:r>
            <a:r>
              <a:rPr lang="nl-NL" dirty="0"/>
              <a:t>paard </a:t>
            </a:r>
            <a:r>
              <a:rPr lang="nl-NL" dirty="0" smtClean="0"/>
              <a:t>schuurt</a:t>
            </a:r>
          </a:p>
          <a:p>
            <a:r>
              <a:rPr lang="nl-NL" dirty="0" smtClean="0"/>
              <a:t>De </a:t>
            </a:r>
            <a:r>
              <a:rPr lang="nl-NL" dirty="0"/>
              <a:t>ogen van het paard hebben een matte </a:t>
            </a:r>
            <a:r>
              <a:rPr lang="nl-NL" dirty="0" smtClean="0"/>
              <a:t>uitdrukking</a:t>
            </a:r>
          </a:p>
          <a:p>
            <a:r>
              <a:rPr lang="nl-NL" dirty="0" smtClean="0"/>
              <a:t>Het </a:t>
            </a:r>
            <a:r>
              <a:rPr lang="nl-NL" dirty="0"/>
              <a:t>paard kan zich niet goed </a:t>
            </a:r>
            <a:r>
              <a:rPr lang="nl-NL" dirty="0" smtClean="0"/>
              <a:t>bewegen</a:t>
            </a:r>
          </a:p>
          <a:p>
            <a:r>
              <a:rPr lang="nl-NL" dirty="0" smtClean="0"/>
              <a:t>Het </a:t>
            </a:r>
            <a:r>
              <a:rPr lang="nl-NL" dirty="0"/>
              <a:t>paard wil niet werken.</a:t>
            </a:r>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1761787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PAT-waarden</a:t>
            </a:r>
            <a:endParaRPr lang="nl-NL" dirty="0"/>
          </a:p>
        </p:txBody>
      </p:sp>
      <p:sp>
        <p:nvSpPr>
          <p:cNvPr id="3" name="Tijdelijke aanduiding voor inhoud 2"/>
          <p:cNvSpPr>
            <a:spLocks noGrp="1"/>
          </p:cNvSpPr>
          <p:nvPr>
            <p:ph sz="quarter" idx="1"/>
          </p:nvPr>
        </p:nvSpPr>
        <p:spPr/>
        <p:txBody>
          <a:bodyPr/>
          <a:lstStyle/>
          <a:p>
            <a:r>
              <a:rPr lang="nl-NL" dirty="0" smtClean="0"/>
              <a:t>Pols-hartslag- 28 tot 40 slagen per min</a:t>
            </a:r>
          </a:p>
          <a:p>
            <a:r>
              <a:rPr lang="nl-NL" dirty="0" smtClean="0"/>
              <a:t>Ademhaling- 8 tot 14 keer per min</a:t>
            </a:r>
          </a:p>
          <a:p>
            <a:r>
              <a:rPr lang="nl-NL" dirty="0" smtClean="0"/>
              <a:t>Temperatuur_ 37,5 tot 38,2 graden Celsius</a:t>
            </a:r>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154742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Factorziekten</a:t>
            </a:r>
            <a:endParaRPr lang="nl-NL" dirty="0"/>
          </a:p>
        </p:txBody>
      </p:sp>
      <p:sp>
        <p:nvSpPr>
          <p:cNvPr id="3" name="Tijdelijke aanduiding voor inhoud 2"/>
          <p:cNvSpPr>
            <a:spLocks noGrp="1"/>
          </p:cNvSpPr>
          <p:nvPr>
            <p:ph sz="quarter" idx="1"/>
          </p:nvPr>
        </p:nvSpPr>
        <p:spPr/>
        <p:txBody>
          <a:bodyPr>
            <a:normAutofit fontScale="92500" lnSpcReduction="20000"/>
          </a:bodyPr>
          <a:lstStyle/>
          <a:p>
            <a:r>
              <a:rPr lang="nl-NL" dirty="0" smtClean="0"/>
              <a:t>meerdere oorzaken. </a:t>
            </a:r>
          </a:p>
          <a:p>
            <a:r>
              <a:rPr lang="nl-NL" dirty="0"/>
              <a:t> </a:t>
            </a:r>
            <a:r>
              <a:rPr lang="nl-NL" b="1" i="1" dirty="0"/>
              <a:t>Dierfactoren</a:t>
            </a:r>
            <a:r>
              <a:rPr lang="nl-NL" dirty="0"/>
              <a:t> hebben te maken met vooral het dier zelf, zoals kreupelheid die veroorzaakt wordt door  afwijkingen van  </a:t>
            </a:r>
            <a:r>
              <a:rPr lang="nl-NL" dirty="0" smtClean="0"/>
              <a:t>gewrichten.</a:t>
            </a:r>
          </a:p>
          <a:p>
            <a:r>
              <a:rPr lang="nl-NL" b="1" i="1" dirty="0" smtClean="0"/>
              <a:t>Omgevingsfactoren</a:t>
            </a:r>
            <a:r>
              <a:rPr lang="nl-NL" dirty="0"/>
              <a:t> zijn ziekteoorzaken door de omgeving waarin het dier gehouden worden, zoals ademhalingsproblemen bij paarden die gehuisvest zijn in stallen met een slecht klimaat. </a:t>
            </a:r>
            <a:endParaRPr lang="nl-NL" dirty="0" smtClean="0"/>
          </a:p>
          <a:p>
            <a:r>
              <a:rPr lang="nl-NL" b="1" i="1" dirty="0" smtClean="0"/>
              <a:t>Managementfactoren</a:t>
            </a:r>
            <a:r>
              <a:rPr lang="nl-NL" dirty="0"/>
              <a:t> zijn oorzaken door de beslissingen  van de paardenhouder, zoals het te vroeg inzetten voor de sport wat kan leiden tot kreupelheden. Meestal is het een combinatie van deze drie factoren die leiden tot de ziekte; vaak is er wel één hoofdoorzaak aan te wijzen.</a:t>
            </a:r>
          </a:p>
          <a:p>
            <a:r>
              <a:rPr lang="nl-NL" dirty="0" smtClean="0"/>
              <a:t>voedingsziekten</a:t>
            </a:r>
            <a:r>
              <a:rPr lang="nl-NL" dirty="0"/>
              <a:t>, ademhalingsziekten, infectieziekten, worminfecties en wonden</a:t>
            </a:r>
            <a:r>
              <a:rPr lang="nl-NL" b="1" dirty="0"/>
              <a:t>.</a:t>
            </a:r>
            <a:endParaRPr lang="nl-NL" dirty="0"/>
          </a:p>
          <a:p>
            <a:endParaRPr lang="nl-NL" dirty="0"/>
          </a:p>
        </p:txBody>
      </p:sp>
      <p:pic>
        <p:nvPicPr>
          <p:cNvPr id="4" name="Afbeelding 3"/>
          <p:cNvPicPr/>
          <p:nvPr/>
        </p:nvPicPr>
        <p:blipFill>
          <a:blip r:embed="rId2" cstate="print"/>
          <a:srcRect/>
          <a:stretch>
            <a:fillRect/>
          </a:stretch>
        </p:blipFill>
        <p:spPr bwMode="auto">
          <a:xfrm>
            <a:off x="7916269" y="0"/>
            <a:ext cx="1227731" cy="1391479"/>
          </a:xfrm>
          <a:prstGeom prst="rect">
            <a:avLst/>
          </a:prstGeom>
          <a:noFill/>
          <a:ln w="9525">
            <a:noFill/>
            <a:miter lim="800000"/>
            <a:headEnd/>
            <a:tailEnd/>
          </a:ln>
        </p:spPr>
      </p:pic>
    </p:spTree>
    <p:extLst>
      <p:ext uri="{BB962C8B-B14F-4D97-AF65-F5344CB8AC3E}">
        <p14:creationId xmlns:p14="http://schemas.microsoft.com/office/powerpoint/2010/main" val="3203404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orsprong">
  <a:themeElements>
    <a:clrScheme name="Aangepast 37">
      <a:dk1>
        <a:sysClr val="windowText" lastClr="000000"/>
      </a:dk1>
      <a:lt1>
        <a:sysClr val="window" lastClr="FFFFFF"/>
      </a:lt1>
      <a:dk2>
        <a:srgbClr val="464653"/>
      </a:dk2>
      <a:lt2>
        <a:srgbClr val="BBC737"/>
      </a:lt2>
      <a:accent1>
        <a:srgbClr val="311F18"/>
      </a:accent1>
      <a:accent2>
        <a:srgbClr val="BBC737"/>
      </a:accent2>
      <a:accent3>
        <a:srgbClr val="D2DA7A"/>
      </a:accent3>
      <a:accent4>
        <a:srgbClr val="E4E8AF"/>
      </a:accent4>
      <a:accent5>
        <a:srgbClr val="B88472"/>
      </a:accent5>
      <a:accent6>
        <a:srgbClr val="8E736A"/>
      </a:accent6>
      <a:hlink>
        <a:srgbClr val="945D4A"/>
      </a:hlink>
      <a:folHlink>
        <a:srgbClr val="945D4A"/>
      </a:folHlink>
    </a:clrScheme>
    <a:fontScheme name="Oorsprong">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867</TotalTime>
  <Words>194</Words>
  <Application>Microsoft Office PowerPoint</Application>
  <PresentationFormat>Diavoorstelling (4:3)</PresentationFormat>
  <Paragraphs>32</Paragraphs>
  <Slides>6</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Bookman Old Style</vt:lpstr>
      <vt:lpstr>Calibri</vt:lpstr>
      <vt:lpstr>Gill Sans MT</vt:lpstr>
      <vt:lpstr>Wingdings</vt:lpstr>
      <vt:lpstr>Wingdings 3</vt:lpstr>
      <vt:lpstr>Oorsprong</vt:lpstr>
      <vt:lpstr>Gezondheid</vt:lpstr>
      <vt:lpstr>Gezond paard</vt:lpstr>
      <vt:lpstr>Beoordelen gezondheid</vt:lpstr>
      <vt:lpstr>Een ziek paard</vt:lpstr>
      <vt:lpstr>PAT-waarden</vt:lpstr>
      <vt:lpstr>Factorziekten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Huisvesting</dc:title>
  <dc:creator>NIKKI</dc:creator>
  <cp:lastModifiedBy>Nikki Pots</cp:lastModifiedBy>
  <cp:revision>11</cp:revision>
  <dcterms:created xsi:type="dcterms:W3CDTF">2015-10-29T12:12:42Z</dcterms:created>
  <dcterms:modified xsi:type="dcterms:W3CDTF">2016-09-21T10:44:13Z</dcterms:modified>
</cp:coreProperties>
</file>