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58" r:id="rId8"/>
    <p:sldId id="270" r:id="rId9"/>
    <p:sldId id="259" r:id="rId10"/>
    <p:sldId id="260" r:id="rId11"/>
    <p:sldId id="261" r:id="rId12"/>
    <p:sldId id="268" r:id="rId13"/>
    <p:sldId id="272" r:id="rId14"/>
    <p:sldId id="264" r:id="rId15"/>
    <p:sldId id="263" r:id="rId16"/>
    <p:sldId id="265" r:id="rId17"/>
    <p:sldId id="266" r:id="rId18"/>
    <p:sldId id="269" r:id="rId19"/>
    <p:sldId id="267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EFD90-922C-694C-AE0E-4937181EF829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2D04-DA00-0F4F-9277-019EE500D5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478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82FFB-B2BF-ED4D-9C52-0B307C9E40FC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EC4AA-E637-134D-A198-6E9F49960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003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Lijkt vaak ernstiger</a:t>
            </a:r>
            <a:r>
              <a:rPr lang="nl-NL" baseline="0" dirty="0" smtClean="0"/>
              <a:t> (minder bloedverlies) dan in werkelijkheid plaatsvindt.</a:t>
            </a:r>
          </a:p>
          <a:p>
            <a:r>
              <a:rPr lang="nl-NL" baseline="0" dirty="0" smtClean="0"/>
              <a:t>NB stollingsproblemen!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C4AA-E637-134D-A198-6E9F4996085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4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C4AA-E637-134D-A198-6E9F4996085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86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Cerclage draad caudaal van de hoektanden aangebracht.</a:t>
            </a:r>
            <a:r>
              <a:rPr lang="nl-NL" baseline="0" dirty="0" smtClean="0"/>
              <a:t> De twist, die scherp is, wordt subcutaan weggewerkt.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C4AA-E637-134D-A198-6E9F4996085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13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Cerclage draad caudaal van de hoektanden aangebracht.</a:t>
            </a:r>
            <a:r>
              <a:rPr lang="nl-NL" baseline="0" dirty="0" smtClean="0"/>
              <a:t> De twist, die scherp is, wordt subcutaan weggewerkt.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C4AA-E637-134D-A198-6E9F4996085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50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Ter voorkoming van bewegelijkheid van de fractuurdelen vlak bij het kaakgewricht zijn</a:t>
            </a:r>
            <a:r>
              <a:rPr lang="nl-NL" baseline="0" dirty="0" smtClean="0"/>
              <a:t> de hoektanden met </a:t>
            </a:r>
            <a:r>
              <a:rPr lang="nl-NL" baseline="0" dirty="0" err="1" smtClean="0"/>
              <a:t>composite</a:t>
            </a:r>
            <a:r>
              <a:rPr lang="nl-NL" baseline="0" dirty="0" smtClean="0"/>
              <a:t> kunsthars aan elkaar verbonden.</a:t>
            </a:r>
          </a:p>
          <a:p>
            <a:r>
              <a:rPr lang="nl-NL" baseline="0" dirty="0" smtClean="0"/>
              <a:t>NB voeding: slokdarmsonde. Onafhankelijke vochtopname is wel mogelijk indien de bek niet geheel gesloten wordt. </a:t>
            </a:r>
          </a:p>
          <a:p>
            <a:r>
              <a:rPr lang="nl-NL" baseline="0" dirty="0" smtClean="0"/>
              <a:t>NB gingivitis op C1 boven en parodontitis met </a:t>
            </a:r>
            <a:r>
              <a:rPr lang="nl-NL" baseline="0" dirty="0" err="1" smtClean="0"/>
              <a:t>furcatie</a:t>
            </a:r>
            <a:r>
              <a:rPr lang="nl-NL" baseline="0" dirty="0" smtClean="0"/>
              <a:t> P4 Linksonder. </a:t>
            </a:r>
          </a:p>
          <a:p>
            <a:r>
              <a:rPr lang="nl-NL" baseline="0" dirty="0" smtClean="0"/>
              <a:t>NB cerclage caudaal van hoektand onder duidt op een </a:t>
            </a:r>
            <a:r>
              <a:rPr lang="nl-NL" baseline="0" dirty="0" err="1" smtClean="0"/>
              <a:t>symfysis</a:t>
            </a:r>
            <a:r>
              <a:rPr lang="nl-NL" baseline="0" dirty="0" smtClean="0"/>
              <a:t> fractuur.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EC4AA-E637-134D-A198-6E9F4996085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46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C103-2CEB-5F40-BA8A-DFF6610B0D6B}" type="datetime1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7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CA38-0CDE-E841-A156-C5B47FA596F1}" type="datetime1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88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C5E3-9A66-274A-A6D3-4812A523EE90}" type="datetime1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79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2A58-A8AD-2447-8208-A37408A48F47}" type="datetime1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7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2FEE-89DD-244E-B3C1-8811CCC60544}" type="datetime1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7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A898-00BF-E647-8676-0FA2C5D70E35}" type="datetime1">
              <a:rPr lang="nl-NL" smtClean="0"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39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938A-1203-5B4F-A2BE-2B90EB2DFFA8}" type="datetime1">
              <a:rPr lang="nl-NL" smtClean="0"/>
              <a:t>19-9-2016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2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13B8-28D4-FD4D-83A7-BD986866F062}" type="datetime1">
              <a:rPr lang="nl-NL" smtClean="0"/>
              <a:t>19-9-2016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2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140F-EF53-C249-AD2B-BC35C70E40A3}" type="datetime1">
              <a:rPr lang="nl-NL" smtClean="0"/>
              <a:t>19-9-2016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2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6251-7D88-BD48-8A97-EB9FD79E926C}" type="datetime1">
              <a:rPr lang="nl-NL" smtClean="0"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71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3DBA-AF20-904E-A42B-68DE1A5E54E6}" type="datetime1">
              <a:rPr lang="nl-NL" smtClean="0"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8FA2-84CA-2847-990C-093C4251A766}" type="datetime1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A204-417F-234F-8C77-1A065EE2CD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7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Gebitstrauma en tandheelkundige spoedgevallen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Uit </a:t>
            </a:r>
            <a:r>
              <a:rPr lang="nl-NL" dirty="0" err="1" smtClean="0"/>
              <a:t>Veterinary</a:t>
            </a:r>
            <a:r>
              <a:rPr lang="nl-NL" dirty="0" smtClean="0"/>
              <a:t> Focus en Tandheelkunde bij gezelschapsdieren van Foreest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7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onderkaak</a:t>
            </a:r>
            <a:endParaRPr lang="nl-NL" dirty="0"/>
          </a:p>
        </p:txBody>
      </p:sp>
      <p:pic>
        <p:nvPicPr>
          <p:cNvPr id="4" name="Tijdelijke aanduiding voor inhoud 3" descr="IMG_0004_2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201" y="1442120"/>
            <a:ext cx="4358419" cy="4587895"/>
          </a:xfrm>
        </p:spPr>
      </p:pic>
      <p:sp>
        <p:nvSpPr>
          <p:cNvPr id="5" name="Tekstvak 4"/>
          <p:cNvSpPr txBox="1"/>
          <p:nvPr/>
        </p:nvSpPr>
        <p:spPr>
          <a:xfrm>
            <a:off x="685286" y="6030015"/>
            <a:ext cx="6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Breuk in de </a:t>
            </a:r>
            <a:r>
              <a:rPr lang="nl-NL" dirty="0" err="1" smtClean="0"/>
              <a:t>mandibulaire</a:t>
            </a:r>
            <a:r>
              <a:rPr lang="nl-NL" dirty="0" smtClean="0"/>
              <a:t> </a:t>
            </a:r>
            <a:r>
              <a:rPr lang="nl-NL" dirty="0" err="1" smtClean="0"/>
              <a:t>symphysis</a:t>
            </a:r>
            <a:r>
              <a:rPr lang="nl-NL" dirty="0" smtClean="0"/>
              <a:t>. </a:t>
            </a:r>
            <a:r>
              <a:rPr lang="nl-NL" dirty="0" err="1" smtClean="0"/>
              <a:t>Osteosynthese</a:t>
            </a:r>
            <a:r>
              <a:rPr lang="nl-NL" dirty="0" smtClean="0"/>
              <a:t> met cerclage draad. 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0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onderkaak</a:t>
            </a:r>
            <a:endParaRPr lang="nl-NL" dirty="0"/>
          </a:p>
        </p:txBody>
      </p:sp>
      <p:pic>
        <p:nvPicPr>
          <p:cNvPr id="4" name="Tijdelijke aanduiding voor inhoud 3" descr="IMG_0654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03" y="1769014"/>
            <a:ext cx="8271618" cy="3544780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1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onderkaak</a:t>
            </a:r>
            <a:endParaRPr lang="nl-NL" dirty="0"/>
          </a:p>
        </p:txBody>
      </p:sp>
      <p:pic>
        <p:nvPicPr>
          <p:cNvPr id="4" name="Tijdelijke aanduiding voor inhoud 3" descr="IMG_0655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923" y="1417638"/>
            <a:ext cx="6071008" cy="4442778"/>
          </a:xfrm>
        </p:spPr>
      </p:pic>
      <p:sp>
        <p:nvSpPr>
          <p:cNvPr id="5" name="Tekstvak 4"/>
          <p:cNvSpPr txBox="1"/>
          <p:nvPr/>
        </p:nvSpPr>
        <p:spPr>
          <a:xfrm>
            <a:off x="292389" y="5860416"/>
            <a:ext cx="829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Behoorlijke dislocatie van kaakdelen: caudale deel is richting schedelbasis verplaatst en het </a:t>
            </a:r>
            <a:r>
              <a:rPr lang="nl-NL" dirty="0" err="1" smtClean="0"/>
              <a:t>rostrale</a:t>
            </a:r>
            <a:r>
              <a:rPr lang="nl-NL" dirty="0" smtClean="0"/>
              <a:t> deel is ventraal verplaatst.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2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onderkaak</a:t>
            </a:r>
            <a:endParaRPr lang="nl-NL" dirty="0"/>
          </a:p>
        </p:txBody>
      </p:sp>
      <p:pic>
        <p:nvPicPr>
          <p:cNvPr id="4" name="Tijdelijke aanduiding voor inhoud 3" descr="IMG_0656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973" y="1417638"/>
            <a:ext cx="6695132" cy="5095452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2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onderkaak</a:t>
            </a:r>
            <a:endParaRPr lang="nl-NL" dirty="0"/>
          </a:p>
        </p:txBody>
      </p:sp>
      <p:pic>
        <p:nvPicPr>
          <p:cNvPr id="4" name="Tijdelijke aanduiding voor inhoud 3" descr="IMG_0657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886" y="1343049"/>
            <a:ext cx="6587883" cy="4331019"/>
          </a:xfrm>
        </p:spPr>
      </p:pic>
      <p:sp>
        <p:nvSpPr>
          <p:cNvPr id="5" name="Tekstvak 4"/>
          <p:cNvSpPr txBox="1"/>
          <p:nvPr/>
        </p:nvSpPr>
        <p:spPr>
          <a:xfrm>
            <a:off x="575640" y="5883833"/>
            <a:ext cx="806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Een spalk van kunsthars (acryl) in combinatie met cerclage ventraal geeft stabilisatie. 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onderkaak</a:t>
            </a:r>
            <a:endParaRPr lang="nl-NL" dirty="0"/>
          </a:p>
        </p:txBody>
      </p:sp>
      <p:pic>
        <p:nvPicPr>
          <p:cNvPr id="4" name="Tijdelijke aanduiding voor inhoud 3" descr="IMG_0658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14" y="1198580"/>
            <a:ext cx="6577108" cy="4896015"/>
          </a:xfrm>
        </p:spPr>
      </p:pic>
      <p:sp>
        <p:nvSpPr>
          <p:cNvPr id="5" name="Tekstvak 4"/>
          <p:cNvSpPr txBox="1"/>
          <p:nvPr/>
        </p:nvSpPr>
        <p:spPr>
          <a:xfrm>
            <a:off x="777000" y="6155986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Post operatieve röntgen foto toont meerdere </a:t>
            </a:r>
            <a:r>
              <a:rPr lang="nl-NL" dirty="0" err="1" smtClean="0"/>
              <a:t>cerclages</a:t>
            </a:r>
            <a:r>
              <a:rPr lang="nl-NL" dirty="0" smtClean="0"/>
              <a:t> onder de spalk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9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0659.PN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120" y="1417638"/>
            <a:ext cx="6164407" cy="515355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Fractuur onderkaak dicht bij kaakgewricht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5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218" y="2583978"/>
            <a:ext cx="4525963" cy="301878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EHBO </a:t>
            </a:r>
            <a:br>
              <a:rPr lang="nl-NL" dirty="0" smtClean="0"/>
            </a:br>
            <a:r>
              <a:rPr lang="nl-NL" dirty="0" smtClean="0"/>
              <a:t>Bloedingen </a:t>
            </a:r>
            <a:r>
              <a:rPr lang="nl-NL" dirty="0" smtClean="0"/>
              <a:t>in de </a:t>
            </a:r>
            <a:r>
              <a:rPr lang="nl-NL" dirty="0" smtClean="0"/>
              <a:t>mondholte</a:t>
            </a:r>
            <a:r>
              <a:rPr lang="nl-NL" dirty="0"/>
              <a:t>: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3" y="1830386"/>
            <a:ext cx="3824179" cy="28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EHBO </a:t>
            </a:r>
            <a:br>
              <a:rPr lang="nl-NL" dirty="0" smtClean="0"/>
            </a:br>
            <a:r>
              <a:rPr lang="nl-NL" dirty="0" smtClean="0"/>
              <a:t>Bloedingen </a:t>
            </a:r>
            <a:r>
              <a:rPr lang="nl-NL" dirty="0" smtClean="0"/>
              <a:t>in de </a:t>
            </a:r>
            <a:r>
              <a:rPr lang="nl-NL" dirty="0" smtClean="0"/>
              <a:t>mondholte</a:t>
            </a:r>
            <a:r>
              <a:rPr lang="nl-NL" dirty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24012"/>
            <a:ext cx="8442382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Schoonmaken mondholte, locatie bloeding opzoeken</a:t>
            </a:r>
          </a:p>
          <a:p>
            <a:r>
              <a:rPr lang="nl-NL" dirty="0" smtClean="0"/>
              <a:t>Stolling bevorderen door compressie </a:t>
            </a:r>
            <a:r>
              <a:rPr lang="nl-NL" dirty="0" err="1" smtClean="0"/>
              <a:t>mbv</a:t>
            </a:r>
            <a:r>
              <a:rPr lang="nl-NL" dirty="0" smtClean="0"/>
              <a:t> gaasje, wattenrol of tampon</a:t>
            </a:r>
          </a:p>
          <a:p>
            <a:r>
              <a:rPr lang="nl-NL" dirty="0" smtClean="0"/>
              <a:t>Compressie eventueel 10 minuten volhouden eventueel </a:t>
            </a:r>
            <a:r>
              <a:rPr lang="nl-NL" dirty="0" err="1" smtClean="0"/>
              <a:t>mbv</a:t>
            </a:r>
            <a:r>
              <a:rPr lang="nl-NL" dirty="0" smtClean="0"/>
              <a:t> snuitband/muilkorf</a:t>
            </a:r>
          </a:p>
          <a:p>
            <a:r>
              <a:rPr lang="nl-NL" dirty="0" smtClean="0"/>
              <a:t>Eventueel lokaal </a:t>
            </a:r>
            <a:r>
              <a:rPr lang="nl-NL" dirty="0" err="1" smtClean="0"/>
              <a:t>haemostaticum</a:t>
            </a:r>
            <a:r>
              <a:rPr lang="nl-NL" dirty="0"/>
              <a:t>	</a:t>
            </a:r>
            <a:r>
              <a:rPr lang="nl-NL" dirty="0" smtClean="0"/>
              <a:t>(bijv. </a:t>
            </a:r>
            <a:r>
              <a:rPr lang="nl-NL" dirty="0" err="1" smtClean="0"/>
              <a:t>Spongostan</a:t>
            </a:r>
            <a:r>
              <a:rPr lang="nl-NL" dirty="0" smtClean="0"/>
              <a:t>®) aanbrengen</a:t>
            </a:r>
          </a:p>
          <a:p>
            <a:r>
              <a:rPr lang="nl-NL" dirty="0" smtClean="0"/>
              <a:t>Soms wondtoilet en of hechtingen nodig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9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Kiespijn en abcesvorming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06850" cy="4756150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Soms moeilijk als signaal van het dier op te vangen</a:t>
            </a:r>
          </a:p>
          <a:p>
            <a:pPr lvl="1"/>
            <a:r>
              <a:rPr lang="nl-NL" dirty="0" smtClean="0"/>
              <a:t>Ontsteking </a:t>
            </a:r>
            <a:r>
              <a:rPr lang="nl-NL" dirty="0" err="1" smtClean="0"/>
              <a:t>pulpa</a:t>
            </a:r>
            <a:r>
              <a:rPr lang="nl-NL" dirty="0"/>
              <a:t> </a:t>
            </a:r>
            <a:r>
              <a:rPr lang="nl-NL" dirty="0" smtClean="0"/>
              <a:t>=</a:t>
            </a:r>
            <a:r>
              <a:rPr lang="nl-NL" dirty="0" smtClean="0"/>
              <a:t> </a:t>
            </a:r>
            <a:r>
              <a:rPr lang="nl-NL" i="1" dirty="0" err="1" smtClean="0"/>
              <a:t>pulpitis</a:t>
            </a:r>
            <a:endParaRPr lang="nl-NL" i="1" dirty="0" smtClean="0"/>
          </a:p>
          <a:p>
            <a:pPr lvl="1"/>
            <a:r>
              <a:rPr lang="nl-NL" dirty="0" smtClean="0"/>
              <a:t>Ontsteking wortelpunt </a:t>
            </a:r>
            <a:r>
              <a:rPr lang="nl-NL" dirty="0" smtClean="0"/>
              <a:t>(‘apex’) = </a:t>
            </a:r>
            <a:r>
              <a:rPr lang="nl-NL" i="1" dirty="0" smtClean="0"/>
              <a:t>peri-apicaal-abces</a:t>
            </a:r>
            <a:r>
              <a:rPr lang="nl-NL" dirty="0" smtClean="0"/>
              <a:t> </a:t>
            </a:r>
            <a:r>
              <a:rPr lang="nl-NL" dirty="0" smtClean="0"/>
              <a:t>																	</a:t>
            </a: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</a:t>
            </a:r>
            <a:endParaRPr lang="nl-NL" dirty="0" smtClean="0"/>
          </a:p>
          <a:p>
            <a:pPr lvl="1"/>
            <a:r>
              <a:rPr lang="nl-NL" i="1" dirty="0" smtClean="0"/>
              <a:t>Parodontitis</a:t>
            </a:r>
          </a:p>
          <a:p>
            <a:r>
              <a:rPr lang="nl-NL" dirty="0" smtClean="0"/>
              <a:t>Behandeling </a:t>
            </a:r>
            <a:r>
              <a:rPr lang="nl-NL" dirty="0" smtClean="0"/>
              <a:t>oorzaak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(vaak </a:t>
            </a:r>
            <a:r>
              <a:rPr lang="nl-NL" dirty="0" err="1" smtClean="0"/>
              <a:t>röfo's</a:t>
            </a:r>
            <a:r>
              <a:rPr lang="nl-NL" dirty="0" smtClean="0"/>
              <a:t> noodzakelijk)</a:t>
            </a:r>
          </a:p>
          <a:p>
            <a:r>
              <a:rPr lang="nl-NL" dirty="0"/>
              <a:t>Pijnstilling </a:t>
            </a:r>
          </a:p>
          <a:p>
            <a:pPr lvl="1"/>
            <a:r>
              <a:rPr lang="nl-NL" dirty="0" err="1" smtClean="0"/>
              <a:t>NSAID’s</a:t>
            </a:r>
            <a:endParaRPr lang="nl-NL" dirty="0" smtClean="0"/>
          </a:p>
        </p:txBody>
      </p:sp>
      <p:pic>
        <p:nvPicPr>
          <p:cNvPr id="4" name="Afbeelding 3" descr="periapicaal abces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75" y="3543406"/>
            <a:ext cx="3627978" cy="190036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9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Tandfractuur </a:t>
            </a:r>
            <a:r>
              <a:rPr lang="nl-NL" dirty="0" smtClean="0"/>
              <a:t>ongecompliceerd</a:t>
            </a:r>
            <a:endParaRPr lang="nl-NL" dirty="0"/>
          </a:p>
        </p:txBody>
      </p:sp>
      <p:pic>
        <p:nvPicPr>
          <p:cNvPr id="4" name="Tijdelijke aanduiding voor inhoud 3" descr="IMG_0660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89231"/>
            <a:ext cx="8680407" cy="4515784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5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Tandfractuur gecompliceerd</a:t>
            </a:r>
            <a:endParaRPr lang="nl-NL" dirty="0"/>
          </a:p>
        </p:txBody>
      </p:sp>
      <p:pic>
        <p:nvPicPr>
          <p:cNvPr id="4" name="Tijdelijke aanduiding voor inhoud 3" descr="IMG_0660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040" y="1235097"/>
            <a:ext cx="6896969" cy="5484649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EHBO</a:t>
            </a:r>
            <a:br>
              <a:rPr lang="nl-NL" dirty="0" smtClean="0"/>
            </a:br>
            <a:r>
              <a:rPr lang="nl-NL" dirty="0" smtClean="0"/>
              <a:t>Avulsie </a:t>
            </a:r>
            <a:r>
              <a:rPr lang="nl-NL" dirty="0" smtClean="0"/>
              <a:t>van </a:t>
            </a:r>
            <a:r>
              <a:rPr lang="nl-NL" dirty="0" smtClean="0"/>
              <a:t>element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592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 smtClean="0"/>
              <a:t>Jouw </a:t>
            </a:r>
            <a:r>
              <a:rPr lang="nl-NL" u="sng" dirty="0"/>
              <a:t>telefonisch </a:t>
            </a:r>
            <a:r>
              <a:rPr lang="nl-NL" u="sng" dirty="0" smtClean="0"/>
              <a:t>advies:</a:t>
            </a:r>
            <a:endParaRPr lang="nl-NL" dirty="0" smtClean="0"/>
          </a:p>
          <a:p>
            <a:r>
              <a:rPr lang="nl-NL" sz="3000" dirty="0" smtClean="0"/>
              <a:t>Tand </a:t>
            </a:r>
            <a:r>
              <a:rPr lang="nl-NL" sz="3000" dirty="0" smtClean="0"/>
              <a:t>bij kroon aanpakken en niet </a:t>
            </a:r>
            <a:r>
              <a:rPr lang="nl-NL" sz="3000" dirty="0" smtClean="0"/>
              <a:t>schoonmaken</a:t>
            </a:r>
            <a:endParaRPr lang="nl-NL" sz="3000" dirty="0"/>
          </a:p>
          <a:p>
            <a:endParaRPr lang="nl-NL" sz="3000" dirty="0" smtClean="0"/>
          </a:p>
          <a:p>
            <a:endParaRPr lang="nl-NL" sz="3000" dirty="0" smtClean="0"/>
          </a:p>
          <a:p>
            <a:endParaRPr lang="nl-NL" sz="3000" dirty="0" smtClean="0"/>
          </a:p>
          <a:p>
            <a:r>
              <a:rPr lang="nl-NL" sz="3000" dirty="0" smtClean="0"/>
              <a:t>Tand </a:t>
            </a:r>
            <a:r>
              <a:rPr lang="nl-NL" sz="3000" dirty="0" smtClean="0"/>
              <a:t>vochtig houden in gepasteuriseerde melk of </a:t>
            </a:r>
            <a:r>
              <a:rPr lang="nl-NL" sz="3000" dirty="0" err="1" smtClean="0"/>
              <a:t>fys</a:t>
            </a:r>
            <a:r>
              <a:rPr lang="nl-NL" sz="3000" dirty="0" smtClean="0"/>
              <a:t>. zout opl. </a:t>
            </a:r>
            <a:r>
              <a:rPr lang="nl-NL" sz="3000" dirty="0" smtClean="0"/>
              <a:t>(</a:t>
            </a:r>
            <a:r>
              <a:rPr lang="nl-NL" sz="3000" dirty="0" smtClean="0"/>
              <a:t>desnoods in vochtige doek)</a:t>
            </a:r>
          </a:p>
          <a:p>
            <a:r>
              <a:rPr lang="nl-NL" sz="3000" dirty="0" smtClean="0"/>
              <a:t>Naar dierenarts </a:t>
            </a:r>
            <a:r>
              <a:rPr lang="nl-NL" sz="3000" dirty="0" err="1" smtClean="0"/>
              <a:t>zsm</a:t>
            </a:r>
            <a:r>
              <a:rPr lang="nl-NL" sz="3000" dirty="0" smtClean="0"/>
              <a:t>/</a:t>
            </a:r>
            <a:r>
              <a:rPr lang="nl-NL" sz="3000" dirty="0" err="1" smtClean="0"/>
              <a:t>asap</a:t>
            </a:r>
            <a:endParaRPr lang="nl-NL" sz="3000" dirty="0" smtClean="0"/>
          </a:p>
        </p:txBody>
      </p:sp>
      <p:pic>
        <p:nvPicPr>
          <p:cNvPr id="4" name="Afbeelding 3" descr="periapicaal abces 1 kopie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870" y="4987399"/>
            <a:ext cx="1700284" cy="1690568"/>
          </a:xfrm>
          <a:prstGeom prst="rect">
            <a:avLst/>
          </a:prstGeom>
        </p:spPr>
      </p:pic>
      <p:pic>
        <p:nvPicPr>
          <p:cNvPr id="5" name="Afbeelding 4" descr="periapicaal abces 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800" y="2712388"/>
            <a:ext cx="3492392" cy="1768441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8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0003_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070" y="1417638"/>
            <a:ext cx="3328363" cy="31607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kaak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6538"/>
            <a:ext cx="8229600" cy="5059812"/>
          </a:xfrm>
        </p:spPr>
        <p:txBody>
          <a:bodyPr>
            <a:normAutofit/>
          </a:bodyPr>
          <a:lstStyle/>
          <a:p>
            <a:r>
              <a:rPr lang="nl-NL" dirty="0" smtClean="0"/>
              <a:t>Diagnose: </a:t>
            </a:r>
          </a:p>
          <a:p>
            <a:pPr lvl="1"/>
            <a:r>
              <a:rPr lang="nl-NL" dirty="0" smtClean="0"/>
              <a:t>Abnormale bewegelijkheid</a:t>
            </a:r>
          </a:p>
          <a:p>
            <a:pPr lvl="1"/>
            <a:r>
              <a:rPr lang="nl-NL" dirty="0" smtClean="0"/>
              <a:t>Crepitatie</a:t>
            </a:r>
          </a:p>
          <a:p>
            <a:pPr lvl="1"/>
            <a:r>
              <a:rPr lang="nl-NL" dirty="0" smtClean="0"/>
              <a:t>Asymmetrie en malocclusie</a:t>
            </a:r>
          </a:p>
          <a:p>
            <a:r>
              <a:rPr lang="nl-NL" dirty="0" smtClean="0"/>
              <a:t>(os = bot) </a:t>
            </a:r>
          </a:p>
          <a:p>
            <a:r>
              <a:rPr lang="nl-NL" dirty="0" err="1" smtClean="0"/>
              <a:t>Maxilla</a:t>
            </a:r>
            <a:r>
              <a:rPr lang="nl-NL" dirty="0" smtClean="0"/>
              <a:t> (bovenkaak)</a:t>
            </a:r>
          </a:p>
          <a:p>
            <a:r>
              <a:rPr lang="nl-NL" dirty="0" err="1" smtClean="0"/>
              <a:t>Mandibula</a:t>
            </a:r>
            <a:r>
              <a:rPr lang="nl-NL" dirty="0" smtClean="0"/>
              <a:t> (onderkaak)</a:t>
            </a:r>
          </a:p>
          <a:p>
            <a:r>
              <a:rPr lang="nl-NL" dirty="0" err="1" smtClean="0"/>
              <a:t>Mandibulaire</a:t>
            </a:r>
            <a:r>
              <a:rPr lang="nl-NL" dirty="0" smtClean="0"/>
              <a:t> </a:t>
            </a:r>
            <a:r>
              <a:rPr lang="nl-NL" dirty="0" err="1" smtClean="0"/>
              <a:t>symphysis</a:t>
            </a:r>
            <a:r>
              <a:rPr lang="nl-NL" dirty="0" smtClean="0"/>
              <a:t> (samenkomst 										kaaktakken L&amp;R)</a:t>
            </a:r>
          </a:p>
          <a:p>
            <a:pPr lvl="1"/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4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Fractuur onderkaak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85286" y="6030015"/>
            <a:ext cx="6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Breuk in de </a:t>
            </a:r>
            <a:r>
              <a:rPr lang="nl-NL" dirty="0" err="1" smtClean="0"/>
              <a:t>mandibulaire</a:t>
            </a:r>
            <a:r>
              <a:rPr lang="nl-NL" dirty="0" smtClean="0"/>
              <a:t> </a:t>
            </a:r>
            <a:r>
              <a:rPr lang="nl-NL" dirty="0" err="1" smtClean="0"/>
              <a:t>symphysis</a:t>
            </a:r>
            <a:r>
              <a:rPr lang="nl-NL" dirty="0" smtClean="0"/>
              <a:t>. </a:t>
            </a:r>
            <a:r>
              <a:rPr lang="nl-NL" dirty="0" err="1" smtClean="0"/>
              <a:t>Osteosynthese</a:t>
            </a:r>
            <a:r>
              <a:rPr lang="nl-NL" dirty="0" smtClean="0"/>
              <a:t> met cerclage draad. 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A204-417F-234F-8C77-1A065EE2CD8C}" type="slidenum">
              <a:rPr lang="nl-NL" smtClean="0"/>
              <a:t>9</a:t>
            </a:fld>
            <a:endParaRPr lang="nl-NL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" y="2646754"/>
            <a:ext cx="4239890" cy="2480480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60594" t="39133" r="19686" b="12920"/>
          <a:stretch/>
        </p:blipFill>
        <p:spPr>
          <a:xfrm>
            <a:off x="5275716" y="1600200"/>
            <a:ext cx="3240488" cy="44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E816CD-9D35-4EE1-9BAD-18AEFD28CC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17DBB-0F8F-4BFE-A8E8-F6E872618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FD10B3-D9B6-4ED1-B532-4AE498BE0C7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368</Words>
  <Application>Microsoft Office PowerPoint</Application>
  <PresentationFormat>Diavoorstelling (4:3)</PresentationFormat>
  <Paragraphs>95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Office-thema</vt:lpstr>
      <vt:lpstr>Gebitstrauma en tandheelkundige spoedgevallen</vt:lpstr>
      <vt:lpstr>EHBO  Bloedingen in de mondholte:</vt:lpstr>
      <vt:lpstr>EHBO  Bloedingen in de mondholte:</vt:lpstr>
      <vt:lpstr>Kiespijn en abcesvorming</vt:lpstr>
      <vt:lpstr>Tandfractuur ongecompliceerd</vt:lpstr>
      <vt:lpstr>Tandfractuur gecompliceerd</vt:lpstr>
      <vt:lpstr>EHBO Avulsie van element</vt:lpstr>
      <vt:lpstr>Fractuur kaak</vt:lpstr>
      <vt:lpstr>Fractuur onderkaak</vt:lpstr>
      <vt:lpstr>Fractuur onderkaak</vt:lpstr>
      <vt:lpstr>Fractuur onderkaak</vt:lpstr>
      <vt:lpstr>Fractuur onderkaak</vt:lpstr>
      <vt:lpstr>Fractuur onderkaak</vt:lpstr>
      <vt:lpstr>Fractuur onderkaak</vt:lpstr>
      <vt:lpstr>Fractuur onderkaak</vt:lpstr>
      <vt:lpstr>Fractuur onderkaak dicht bij kaakgewricht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Gebits trauma en tandheelkundige spoedgevallen</dc:title>
  <dc:creator>Huub Hessel</dc:creator>
  <cp:lastModifiedBy>laptop</cp:lastModifiedBy>
  <cp:revision>20</cp:revision>
  <dcterms:created xsi:type="dcterms:W3CDTF">2014-02-16T12:31:02Z</dcterms:created>
  <dcterms:modified xsi:type="dcterms:W3CDTF">2016-09-19T08:53:56Z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