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08FA711-7B41-416B-9883-359D07A938F5}" type="datetimeFigureOut">
              <a:rPr lang="nl-NL" smtClean="0"/>
              <a:t>12-3-2012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20C606B-6827-485E-B705-932CCC2A1B5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Rantsoen berekenen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76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l-NL" b="1" smtClean="0"/>
          </a:p>
          <a:p>
            <a:pPr eaLnBrk="1" hangingPunct="1"/>
            <a:r>
              <a:rPr lang="nl-NL" b="1" smtClean="0"/>
              <a:t>Onderhoudsbehoefte</a:t>
            </a:r>
          </a:p>
          <a:p>
            <a:pPr eaLnBrk="1" hangingPunct="1"/>
            <a:endParaRPr lang="nl-NL" b="1" smtClean="0"/>
          </a:p>
          <a:p>
            <a:pPr eaLnBrk="1" hangingPunct="1"/>
            <a:r>
              <a:rPr lang="nl-NL" b="1" smtClean="0"/>
              <a:t>VEM-onderhoud = (6,45 * LG) + 1.265</a:t>
            </a:r>
            <a:endParaRPr lang="nl-NL" smtClean="0"/>
          </a:p>
          <a:p>
            <a:pPr eaLnBrk="1" hangingPunct="1"/>
            <a:r>
              <a:rPr lang="nl-NL" smtClean="0"/>
              <a:t> </a:t>
            </a:r>
          </a:p>
          <a:p>
            <a:pPr eaLnBrk="1" hangingPunct="1"/>
            <a:r>
              <a:rPr lang="nl-NL" smtClean="0"/>
              <a:t>LG het lichaamsgewicht is in kg</a:t>
            </a:r>
          </a:p>
          <a:p>
            <a:pPr eaLnBrk="1" hangingPunct="1"/>
            <a:r>
              <a:rPr lang="nl-NL" smtClean="0"/>
              <a:t> </a:t>
            </a:r>
          </a:p>
          <a:p>
            <a:pPr eaLnBrk="1" hangingPunct="1"/>
            <a:endParaRPr lang="nl-NL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smtClean="0"/>
              <a:t>Onderhoudsbehoefte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14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De formule voor de omrekening naar meetmelk is:</a:t>
            </a:r>
          </a:p>
          <a:p>
            <a:pPr eaLnBrk="1" hangingPunct="1"/>
            <a:r>
              <a:rPr lang="nl-NL" smtClean="0"/>
              <a:t>Meetmelk is melk met 4% vet en 3,3 % eiwit </a:t>
            </a:r>
          </a:p>
          <a:p>
            <a:pPr eaLnBrk="1" hangingPunct="1"/>
            <a:endParaRPr lang="nl-NL" smtClean="0"/>
          </a:p>
          <a:p>
            <a:pPr eaLnBrk="1" hangingPunct="1"/>
            <a:r>
              <a:rPr lang="nl-NL" smtClean="0"/>
              <a:t>Mm = [0,337 + (0,116 . % V) + (0,06 . % E)] . M.</a:t>
            </a:r>
          </a:p>
          <a:p>
            <a:pPr eaLnBrk="1" hangingPunct="1"/>
            <a:r>
              <a:rPr lang="nl-NL" smtClean="0"/>
              <a:t> </a:t>
            </a:r>
          </a:p>
          <a:p>
            <a:pPr eaLnBrk="1" hangingPunct="1"/>
            <a:r>
              <a:rPr lang="nl-NL" smtClean="0"/>
              <a:t>% V is % vet en % E is % eiwit</a:t>
            </a:r>
          </a:p>
          <a:p>
            <a:pPr eaLnBrk="1" hangingPunct="1"/>
            <a:endParaRPr lang="nl-NL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smtClean="0"/>
              <a:t>Meetmelk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1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Hoeveel </a:t>
            </a:r>
            <a:r>
              <a:rPr lang="nl-NL" dirty="0" err="1" smtClean="0"/>
              <a:t>meetmelk</a:t>
            </a:r>
            <a:r>
              <a:rPr lang="nl-NL" dirty="0" smtClean="0"/>
              <a:t> zit er in de volgende melk:</a:t>
            </a:r>
          </a:p>
          <a:p>
            <a:pPr eaLnBrk="1" hangingPunct="1"/>
            <a:r>
              <a:rPr lang="nl-NL" sz="2400" dirty="0" smtClean="0"/>
              <a:t>Mm = [0,337 + (0,116 . % V) + (0,06 . % E)] . M.</a:t>
            </a:r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 smtClean="0"/>
          </a:p>
          <a:p>
            <a:pPr eaLnBrk="1" hangingPunct="1"/>
            <a:r>
              <a:rPr lang="nl-NL" dirty="0" smtClean="0"/>
              <a:t>5% vet en 4% eiwit en 25 kg melk</a:t>
            </a:r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(0,337+ (0,580) + (0,24)) * 25 kg = 28,9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nl-NL" dirty="0" smtClean="0"/>
              <a:t>Meetmelk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299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nl-NL" dirty="0" smtClean="0"/>
              <a:t>Energiebehoefte voor productie.</a:t>
            </a:r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endParaRPr lang="nl-NL" dirty="0" smtClean="0"/>
          </a:p>
          <a:p>
            <a:pPr eaLnBrk="1" hangingPunct="1"/>
            <a:endParaRPr lang="nl-NL" dirty="0"/>
          </a:p>
          <a:p>
            <a:pPr eaLnBrk="1" hangingPunct="1"/>
            <a:r>
              <a:rPr lang="nl-NL" dirty="0" smtClean="0"/>
              <a:t>Energiebehoefte 1 kg </a:t>
            </a:r>
            <a:r>
              <a:rPr lang="nl-NL" dirty="0" err="1" smtClean="0"/>
              <a:t>meetmelk</a:t>
            </a:r>
            <a:r>
              <a:rPr lang="nl-NL" dirty="0" smtClean="0"/>
              <a:t> is:</a:t>
            </a:r>
          </a:p>
          <a:p>
            <a:pPr lvl="1" eaLnBrk="1" hangingPunct="1"/>
            <a:r>
              <a:rPr lang="nl-NL" dirty="0" smtClean="0"/>
              <a:t>442 VEM (onthoud 450 VEM)</a:t>
            </a:r>
          </a:p>
          <a:p>
            <a:pPr marL="393192" lvl="1" indent="0" eaLnBrk="1" hangingPunct="1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nl-NL" dirty="0" smtClean="0"/>
              <a:t>Energiebehoefte productie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16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Onderhoud</a:t>
            </a:r>
          </a:p>
          <a:p>
            <a:r>
              <a:rPr lang="nl-NL" dirty="0" smtClean="0"/>
              <a:t>Formule: (gram per dag) 54 + (0,1 * LG)</a:t>
            </a:r>
          </a:p>
          <a:p>
            <a:r>
              <a:rPr lang="nl-NL" dirty="0" smtClean="0"/>
              <a:t>Koe 600 kg</a:t>
            </a:r>
          </a:p>
          <a:p>
            <a:pPr lvl="1"/>
            <a:r>
              <a:rPr lang="nl-NL" dirty="0" smtClean="0"/>
              <a:t>54 + 60 = 114 gram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DVE behoefte onderhoud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91580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Productie</a:t>
            </a:r>
          </a:p>
          <a:p>
            <a:r>
              <a:rPr lang="nl-NL" dirty="0" smtClean="0"/>
              <a:t>Formule: (gram per dag) </a:t>
            </a:r>
          </a:p>
          <a:p>
            <a:pPr lvl="3"/>
            <a:r>
              <a:rPr lang="nl-NL" sz="2400" dirty="0" smtClean="0"/>
              <a:t>1,396 * E + 0,000195 * E²</a:t>
            </a:r>
          </a:p>
          <a:p>
            <a:r>
              <a:rPr lang="nl-NL" dirty="0" smtClean="0"/>
              <a:t>E = eiwitproductie in grammen per dag</a:t>
            </a:r>
          </a:p>
          <a:p>
            <a:r>
              <a:rPr lang="nl-NL" dirty="0"/>
              <a:t> </a:t>
            </a:r>
            <a:r>
              <a:rPr lang="nl-NL" dirty="0" smtClean="0"/>
              <a:t>  = melkeiwitgehalte in gr per kg *            		geproduceerde melk per dag</a:t>
            </a:r>
          </a:p>
          <a:p>
            <a:r>
              <a:rPr lang="nl-NL" dirty="0" smtClean="0"/>
              <a:t>Koe 30 kg en 3,5% eiwit</a:t>
            </a:r>
          </a:p>
          <a:p>
            <a:endParaRPr lang="nl-NL" dirty="0"/>
          </a:p>
          <a:p>
            <a:pPr marL="365125" lvl="3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nl-NL" dirty="0" smtClean="0"/>
              <a:t>1,396 *  1050 + 0,000195 * 1050</a:t>
            </a:r>
            <a:r>
              <a:rPr lang="nl-NL" sz="2400" dirty="0" smtClean="0"/>
              <a:t>²</a:t>
            </a:r>
          </a:p>
          <a:p>
            <a:pPr marL="365125" lvl="3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lang="nl-NL" sz="2400" dirty="0" smtClean="0"/>
              <a:t>1465 + 215 =1680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/>
              <a:t>DVE behoefte productie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59982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Vaars (540 kg) 	660 VEM en 37 DVE</a:t>
            </a:r>
          </a:p>
          <a:p>
            <a:r>
              <a:rPr lang="nl-NL" dirty="0" smtClean="0"/>
              <a:t>Tweede </a:t>
            </a:r>
            <a:r>
              <a:rPr lang="nl-NL" dirty="0" err="1" smtClean="0"/>
              <a:t>kalfskoe</a:t>
            </a:r>
            <a:r>
              <a:rPr lang="nl-NL" dirty="0" smtClean="0"/>
              <a:t>	330 VEM en 19 DVE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VEM en DVE toeslagen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6644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Standaard is koe 25 kg melk en 4,4% vet</a:t>
            </a:r>
          </a:p>
          <a:p>
            <a:r>
              <a:rPr lang="nl-NL" dirty="0" smtClean="0"/>
              <a:t>Eerste, tweede of derde lactatie</a:t>
            </a:r>
          </a:p>
          <a:p>
            <a:r>
              <a:rPr lang="nl-NL" dirty="0" smtClean="0"/>
              <a:t>SW moet groter dan 1 zijn</a:t>
            </a:r>
          </a:p>
          <a:p>
            <a:endParaRPr lang="nl-NL" dirty="0"/>
          </a:p>
          <a:p>
            <a:r>
              <a:rPr lang="nl-NL" dirty="0" smtClean="0"/>
              <a:t>Formule:</a:t>
            </a:r>
          </a:p>
          <a:p>
            <a:endParaRPr lang="nl-NL" dirty="0"/>
          </a:p>
          <a:p>
            <a:r>
              <a:rPr lang="nl-NL" dirty="0" smtClean="0"/>
              <a:t>1,0+(melkgift – 25)*0,008–(%vet-4,4%)*0,050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Structuurwaarde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2520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Afwijkende melkproductie en vetgehalte:</a:t>
            </a:r>
          </a:p>
          <a:p>
            <a:pPr lvl="1"/>
            <a:r>
              <a:rPr lang="nl-NL" dirty="0" smtClean="0"/>
              <a:t>Bij meer of minder dan 25 kg melk</a:t>
            </a:r>
          </a:p>
          <a:p>
            <a:pPr lvl="2"/>
            <a:r>
              <a:rPr lang="nl-NL" dirty="0" smtClean="0"/>
              <a:t>Correctie per kg melk + of – 0,08</a:t>
            </a:r>
          </a:p>
          <a:p>
            <a:pPr lvl="2"/>
            <a:endParaRPr lang="nl-NL" dirty="0"/>
          </a:p>
          <a:p>
            <a:r>
              <a:rPr lang="nl-NL" dirty="0" smtClean="0"/>
              <a:t>Bij vetgehaltes hoger of lager dan 4,4%</a:t>
            </a:r>
          </a:p>
          <a:p>
            <a:pPr lvl="1"/>
            <a:r>
              <a:rPr lang="nl-NL" dirty="0" smtClean="0"/>
              <a:t>Correctie per procent vet – of + 0,05</a:t>
            </a:r>
          </a:p>
          <a:p>
            <a:endParaRPr lang="nl-NL" dirty="0"/>
          </a:p>
          <a:p>
            <a:r>
              <a:rPr lang="nl-NL" dirty="0" smtClean="0"/>
              <a:t>Bij afwijkende leeftijd</a:t>
            </a:r>
          </a:p>
          <a:p>
            <a:pPr lvl="1"/>
            <a:r>
              <a:rPr lang="nl-NL" dirty="0" smtClean="0"/>
              <a:t>Vierde lactatie -0,08</a:t>
            </a:r>
          </a:p>
          <a:p>
            <a:pPr lvl="1"/>
            <a:r>
              <a:rPr lang="nl-NL" dirty="0" smtClean="0"/>
              <a:t>Vijfde lactatie -0,10</a:t>
            </a:r>
          </a:p>
          <a:p>
            <a:pPr marL="392113" lvl="1" indent="0">
              <a:buNone/>
            </a:pP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Structuurwaarde, correctie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91332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Koe 32 kg melk en 4,2% vet</a:t>
            </a:r>
          </a:p>
          <a:p>
            <a:endParaRPr lang="nl-NL" dirty="0"/>
          </a:p>
          <a:p>
            <a:r>
              <a:rPr lang="nl-NL" dirty="0" smtClean="0"/>
              <a:t>Formule:</a:t>
            </a:r>
          </a:p>
          <a:p>
            <a:endParaRPr lang="nl-NL" dirty="0"/>
          </a:p>
          <a:p>
            <a:r>
              <a:rPr lang="nl-NL" dirty="0" smtClean="0"/>
              <a:t>1,0+(melkgift – 25)*0,008–(%vet-4,4%)*0,050</a:t>
            </a:r>
          </a:p>
          <a:p>
            <a:r>
              <a:rPr lang="nl-NL" dirty="0" smtClean="0"/>
              <a:t>1,0+(32 – 25)*0,008–(4,2%-4,4%)*0,050</a:t>
            </a:r>
          </a:p>
          <a:p>
            <a:r>
              <a:rPr lang="nl-NL" dirty="0" smtClean="0"/>
              <a:t>1,0+0,056+0,010 =1,066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Structuurwaarde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13285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 opname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voeropnamecapaciteit per </a:t>
            </a:r>
            <a:r>
              <a:rPr lang="nl-NL" dirty="0" err="1" smtClean="0"/>
              <a:t>verzadigingswaarde-eenheid</a:t>
            </a:r>
            <a:endParaRPr lang="nl-NL" dirty="0" smtClean="0"/>
          </a:p>
          <a:p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Net als bij mens, van het ene soort voedsel zit je eerder vol dan van het andere:</a:t>
            </a:r>
          </a:p>
          <a:p>
            <a:pPr lvl="1"/>
            <a:r>
              <a:rPr lang="nl-NL" dirty="0" smtClean="0"/>
              <a:t>Voorbeeld roggebrood en witte brood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58487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/>
          </a:p>
          <a:p>
            <a:r>
              <a:rPr lang="nl-NL" dirty="0" smtClean="0"/>
              <a:t>Formule: structuurwaarde rantsoen</a:t>
            </a:r>
          </a:p>
          <a:p>
            <a:endParaRPr lang="nl-NL" dirty="0"/>
          </a:p>
          <a:p>
            <a:r>
              <a:rPr lang="nl-NL" sz="1500" u="sng" dirty="0" smtClean="0"/>
              <a:t>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ruwvoer*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 waarde ruwvoer) + (kg </a:t>
            </a:r>
            <a:r>
              <a:rPr lang="nl-NL" sz="1500" u="sng" dirty="0" err="1" smtClean="0"/>
              <a:t>ds</a:t>
            </a:r>
            <a:r>
              <a:rPr lang="nl-NL" sz="1500" u="sng" dirty="0" smtClean="0"/>
              <a:t> krachtvoer*</a:t>
            </a:r>
            <a:r>
              <a:rPr lang="nl-NL" sz="1500" u="sng" dirty="0" err="1" smtClean="0"/>
              <a:t>sw</a:t>
            </a:r>
            <a:r>
              <a:rPr lang="nl-NL" sz="1500" u="sng" dirty="0" smtClean="0"/>
              <a:t>-waarde krachtvoer) </a:t>
            </a:r>
          </a:p>
          <a:p>
            <a:pPr algn="ctr"/>
            <a:r>
              <a:rPr lang="nl-NL" sz="1600" dirty="0" smtClean="0"/>
              <a:t>Totale droge stof opname in kg</a:t>
            </a:r>
            <a:endParaRPr lang="nl-NL" sz="1600" dirty="0"/>
          </a:p>
          <a:p>
            <a:endParaRPr lang="nl-NL" sz="1600" dirty="0" smtClean="0"/>
          </a:p>
          <a:p>
            <a:pPr marL="109728" indent="0">
              <a:buNone/>
            </a:pPr>
            <a:r>
              <a:rPr lang="nl-NL" sz="1600" dirty="0" smtClean="0"/>
              <a:t>Stel 8,9 kg kuil met </a:t>
            </a:r>
            <a:r>
              <a:rPr lang="nl-NL" sz="1600" dirty="0" err="1" smtClean="0"/>
              <a:t>sw</a:t>
            </a:r>
            <a:r>
              <a:rPr lang="nl-NL" sz="1600" dirty="0" smtClean="0"/>
              <a:t> waarde 2,45</a:t>
            </a:r>
          </a:p>
          <a:p>
            <a:pPr marL="109728" indent="0">
              <a:buNone/>
            </a:pPr>
            <a:r>
              <a:rPr lang="nl-NL" sz="1600" dirty="0" smtClean="0"/>
              <a:t>Stel 11,5 kg krachtvoer met </a:t>
            </a:r>
            <a:r>
              <a:rPr lang="nl-NL" sz="1600" dirty="0" err="1" smtClean="0"/>
              <a:t>sw</a:t>
            </a:r>
            <a:r>
              <a:rPr lang="nl-NL" sz="1600" dirty="0" smtClean="0"/>
              <a:t> waarde 0,3</a:t>
            </a:r>
          </a:p>
          <a:p>
            <a:pPr marL="109728" indent="0">
              <a:buNone/>
            </a:pPr>
            <a:endParaRPr lang="nl-NL" sz="1600" dirty="0"/>
          </a:p>
          <a:p>
            <a:pPr marL="109728" indent="0">
              <a:buNone/>
            </a:pPr>
            <a:r>
              <a:rPr lang="nl-NL" sz="1600" u="sng" dirty="0" smtClean="0"/>
              <a:t>(8,9 * 2, 45) + (11,5 * 0,30) </a:t>
            </a:r>
            <a:r>
              <a:rPr lang="nl-NL" sz="1600" dirty="0" smtClean="0"/>
              <a:t>= 1,23</a:t>
            </a:r>
          </a:p>
          <a:p>
            <a:pPr marL="109728" indent="0">
              <a:buNone/>
            </a:pPr>
            <a:r>
              <a:rPr lang="nl-NL" sz="1600" dirty="0"/>
              <a:t>	</a:t>
            </a:r>
            <a:r>
              <a:rPr lang="nl-NL" sz="1600" dirty="0" smtClean="0"/>
              <a:t>	20,6</a:t>
            </a:r>
          </a:p>
          <a:p>
            <a:pPr marL="109728" indent="0">
              <a:buNone/>
            </a:pPr>
            <a:endParaRPr lang="nl-NL" sz="1600" u="sng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Structuurwaarde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63751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Opname krachtvoer legt beslag op deel van de voeropname capaciteit.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Veel krachtvoeder hebben een verzadigingswaarde van 0,4</a:t>
            </a:r>
          </a:p>
          <a:p>
            <a:endParaRPr lang="nl-NL" dirty="0"/>
          </a:p>
          <a:p>
            <a:r>
              <a:rPr lang="nl-NL" dirty="0" smtClean="0"/>
              <a:t>Dit betekent dan de opname van 1 kg krachtvoer een verdringing veroorzaakt van 0,4 kg </a:t>
            </a:r>
            <a:r>
              <a:rPr lang="nl-NL" dirty="0" err="1" smtClean="0"/>
              <a:t>graskuil</a:t>
            </a:r>
            <a:r>
              <a:rPr lang="nl-NL" dirty="0" smtClean="0"/>
              <a:t> met een </a:t>
            </a:r>
            <a:r>
              <a:rPr lang="nl-NL" dirty="0" err="1" smtClean="0"/>
              <a:t>vw</a:t>
            </a:r>
            <a:r>
              <a:rPr lang="nl-NL" dirty="0" smtClean="0"/>
              <a:t>-waarde van 1,0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Verdringing van ruwvoer door krachtvoer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1521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Opname krachtvoer legt beslag op deel van de voeropname capaciteit.</a:t>
            </a:r>
          </a:p>
          <a:p>
            <a:pPr marL="109728" indent="0">
              <a:buNone/>
            </a:pPr>
            <a:endParaRPr lang="nl-NL" dirty="0" smtClean="0"/>
          </a:p>
          <a:p>
            <a:r>
              <a:rPr lang="nl-NL" dirty="0" smtClean="0"/>
              <a:t>Opname van 1 kg krachtvoer geeft een grotere verdringing bij ruwvoer met een lagere VW-waarde</a:t>
            </a:r>
          </a:p>
          <a:p>
            <a:endParaRPr lang="nl-NL" dirty="0"/>
          </a:p>
          <a:p>
            <a:r>
              <a:rPr lang="nl-NL" dirty="0" smtClean="0"/>
              <a:t>1 kg krachtvoer verdringt 0,5 snijmaïs met een verzadigingswaarde van 0,8.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Verdringing van ruwvoer door krachtvoer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946233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Calcium (Ca)			4,2</a:t>
            </a:r>
          </a:p>
          <a:p>
            <a:r>
              <a:rPr lang="nl-NL" dirty="0" smtClean="0"/>
              <a:t>Fosfor (P)			3,3</a:t>
            </a:r>
          </a:p>
          <a:p>
            <a:r>
              <a:rPr lang="nl-NL" dirty="0" smtClean="0"/>
              <a:t>Magnesium (Mg)		2,4</a:t>
            </a:r>
          </a:p>
          <a:p>
            <a:r>
              <a:rPr lang="nl-NL" dirty="0" smtClean="0"/>
              <a:t>Natrium (Na)			1,4</a:t>
            </a:r>
          </a:p>
          <a:p>
            <a:r>
              <a:rPr lang="nl-NL" dirty="0" smtClean="0"/>
              <a:t>Kalium (K)			8,1</a:t>
            </a:r>
          </a:p>
          <a:p>
            <a:r>
              <a:rPr lang="nl-NL" dirty="0" smtClean="0"/>
              <a:t>Chloor (Cl)			2,8</a:t>
            </a:r>
          </a:p>
          <a:p>
            <a:r>
              <a:rPr lang="nl-NL" dirty="0" smtClean="0"/>
              <a:t>Zwavel (S)			2,0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(grammen per kg droge stof) lacterende koeien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7778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Koper (Cu)			11,1</a:t>
            </a:r>
          </a:p>
          <a:p>
            <a:r>
              <a:rPr lang="nl-NL" dirty="0"/>
              <a:t>K</a:t>
            </a:r>
            <a:r>
              <a:rPr lang="nl-NL" dirty="0" smtClean="0"/>
              <a:t>obalt (Co)			0,1</a:t>
            </a:r>
          </a:p>
          <a:p>
            <a:r>
              <a:rPr lang="nl-NL" dirty="0" smtClean="0"/>
              <a:t>Jodium (I)			0,5</a:t>
            </a:r>
          </a:p>
          <a:p>
            <a:r>
              <a:rPr lang="nl-NL" dirty="0" smtClean="0"/>
              <a:t>Zink (Zn)			32,5</a:t>
            </a:r>
          </a:p>
          <a:p>
            <a:r>
              <a:rPr lang="nl-NL" dirty="0" smtClean="0"/>
              <a:t>Mangaan (Mn)			40</a:t>
            </a:r>
          </a:p>
          <a:p>
            <a:r>
              <a:rPr lang="nl-NL" dirty="0" smtClean="0"/>
              <a:t>IJzer (Fe)				12,8</a:t>
            </a:r>
          </a:p>
          <a:p>
            <a:r>
              <a:rPr lang="nl-NL" dirty="0" smtClean="0"/>
              <a:t>Seleen (Se)			0,18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</a:t>
            </a:r>
            <a:r>
              <a:rPr lang="nl-NL" dirty="0" err="1" smtClean="0"/>
              <a:t>miligrammen</a:t>
            </a:r>
            <a:r>
              <a:rPr lang="nl-NL" dirty="0" smtClean="0"/>
              <a:t> per kg droge stof rantsoen)</a:t>
            </a:r>
            <a:br>
              <a:rPr lang="nl-NL" dirty="0" smtClean="0"/>
            </a:br>
            <a:r>
              <a:rPr lang="nl-NL" dirty="0" smtClean="0"/>
              <a:t>lacterende koeien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4061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Calcium (Ca)			2,8</a:t>
            </a:r>
          </a:p>
          <a:p>
            <a:r>
              <a:rPr lang="nl-NL" dirty="0" smtClean="0"/>
              <a:t>Fosfor (P)			2,0</a:t>
            </a:r>
          </a:p>
          <a:p>
            <a:r>
              <a:rPr lang="nl-NL" dirty="0" smtClean="0"/>
              <a:t>Magnesium (Mg)		2,1</a:t>
            </a:r>
          </a:p>
          <a:p>
            <a:r>
              <a:rPr lang="nl-NL" dirty="0" smtClean="0"/>
              <a:t>Natrium (Na)			0,6</a:t>
            </a:r>
          </a:p>
          <a:p>
            <a:r>
              <a:rPr lang="nl-NL" dirty="0" smtClean="0"/>
              <a:t>Kalium (K)			5,0</a:t>
            </a:r>
          </a:p>
          <a:p>
            <a:r>
              <a:rPr lang="nl-NL" dirty="0" smtClean="0"/>
              <a:t>Chloor (Cl)			0,8</a:t>
            </a:r>
          </a:p>
          <a:p>
            <a:r>
              <a:rPr lang="nl-NL" dirty="0" smtClean="0"/>
              <a:t>Zwavel (S)			1,5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(grammen per kg droge stof) droge koeien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341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Koper (Cu)			25,2</a:t>
            </a:r>
          </a:p>
          <a:p>
            <a:r>
              <a:rPr lang="nl-NL" dirty="0"/>
              <a:t>K</a:t>
            </a:r>
            <a:r>
              <a:rPr lang="nl-NL" dirty="0" smtClean="0"/>
              <a:t>obalt (Co)			0,1</a:t>
            </a:r>
          </a:p>
          <a:p>
            <a:r>
              <a:rPr lang="nl-NL" dirty="0" smtClean="0"/>
              <a:t>Jodium (I)			0,1</a:t>
            </a:r>
          </a:p>
          <a:p>
            <a:r>
              <a:rPr lang="nl-NL" dirty="0" smtClean="0"/>
              <a:t>Zink (Zn)			22,4</a:t>
            </a:r>
          </a:p>
          <a:p>
            <a:r>
              <a:rPr lang="nl-NL" dirty="0" smtClean="0"/>
              <a:t>Mangaan (Mn)			40</a:t>
            </a:r>
          </a:p>
          <a:p>
            <a:r>
              <a:rPr lang="nl-NL" dirty="0" smtClean="0"/>
              <a:t>IJzer (Fe)				31,4</a:t>
            </a:r>
          </a:p>
          <a:p>
            <a:r>
              <a:rPr lang="nl-NL" dirty="0" smtClean="0"/>
              <a:t>Seleen (Se)			0,13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/>
              <a:t>Behoefte mineralen (</a:t>
            </a:r>
            <a:r>
              <a:rPr lang="nl-NL" dirty="0" err="1" smtClean="0"/>
              <a:t>miligrammen</a:t>
            </a:r>
            <a:r>
              <a:rPr lang="nl-NL" dirty="0" smtClean="0"/>
              <a:t> per kg droge stof rantsoen)</a:t>
            </a:r>
            <a:br>
              <a:rPr lang="nl-NL" dirty="0" smtClean="0"/>
            </a:br>
            <a:r>
              <a:rPr lang="nl-NL" dirty="0" smtClean="0"/>
              <a:t>droge koeien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34060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Standaard krachtvoer	940 VEM	90 </a:t>
            </a:r>
            <a:r>
              <a:rPr lang="nl-NL" dirty="0" err="1" smtClean="0"/>
              <a:t>dve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Voorjaarsweidegras 	1000 VEM 90 </a:t>
            </a:r>
            <a:r>
              <a:rPr lang="nl-NL" dirty="0" err="1" smtClean="0"/>
              <a:t>dve</a:t>
            </a:r>
            <a:endParaRPr lang="nl-NL" dirty="0" smtClean="0"/>
          </a:p>
          <a:p>
            <a:r>
              <a:rPr lang="nl-NL" dirty="0" smtClean="0"/>
              <a:t>Kuilgras				900 VEM	70 </a:t>
            </a:r>
            <a:r>
              <a:rPr lang="nl-NL" dirty="0" err="1" smtClean="0"/>
              <a:t>dve</a:t>
            </a:r>
            <a:endParaRPr lang="nl-NL" dirty="0" smtClean="0"/>
          </a:p>
          <a:p>
            <a:r>
              <a:rPr lang="nl-NL" dirty="0" err="1" smtClean="0"/>
              <a:t>Snijmais</a:t>
            </a:r>
            <a:r>
              <a:rPr lang="nl-NL" dirty="0" smtClean="0"/>
              <a:t>				950 VEM</a:t>
            </a:r>
            <a:r>
              <a:rPr lang="nl-NL" smtClean="0"/>
              <a:t>	50 </a:t>
            </a:r>
            <a:r>
              <a:rPr lang="nl-NL" dirty="0" err="1" smtClean="0"/>
              <a:t>dve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Voederwaarden om te weten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478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 opname 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nl-NL" dirty="0" smtClean="0"/>
          </a:p>
          <a:p>
            <a:r>
              <a:rPr lang="nl-NL" dirty="0" smtClean="0"/>
              <a:t>Voeropname capaciteit afhankelijk van:</a:t>
            </a:r>
          </a:p>
          <a:p>
            <a:pPr lvl="1"/>
            <a:r>
              <a:rPr lang="nl-NL" dirty="0" smtClean="0"/>
              <a:t>Lactatieleeftijd</a:t>
            </a:r>
          </a:p>
          <a:p>
            <a:pPr lvl="1"/>
            <a:r>
              <a:rPr lang="nl-NL" dirty="0" smtClean="0"/>
              <a:t>Lactatiedagen</a:t>
            </a:r>
          </a:p>
          <a:p>
            <a:pPr lvl="1"/>
            <a:r>
              <a:rPr lang="nl-NL" dirty="0" smtClean="0"/>
              <a:t>Dagen drachtig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4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Voeropname capaciteit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</a:t>
            </a:r>
            <a:r>
              <a:rPr lang="nl-NL" dirty="0" err="1" smtClean="0"/>
              <a:t>verzadigingswaarde-eenheid</a:t>
            </a:r>
            <a:endParaRPr lang="nl-NL" dirty="0" smtClean="0"/>
          </a:p>
          <a:p>
            <a:endParaRPr lang="nl-NL" dirty="0" smtClean="0"/>
          </a:p>
          <a:p>
            <a:r>
              <a:rPr lang="nl-NL" dirty="0" smtClean="0"/>
              <a:t>Voorbeelden verzadigingseenheid:</a:t>
            </a:r>
          </a:p>
          <a:p>
            <a:pPr lvl="1"/>
            <a:r>
              <a:rPr lang="nl-NL" dirty="0" smtClean="0"/>
              <a:t>Snijmaïs		0,8</a:t>
            </a:r>
          </a:p>
          <a:p>
            <a:pPr lvl="1"/>
            <a:r>
              <a:rPr lang="nl-NL" dirty="0" smtClean="0"/>
              <a:t>Tarwestro	4,3</a:t>
            </a:r>
          </a:p>
          <a:p>
            <a:pPr lvl="1"/>
            <a:r>
              <a:rPr lang="nl-NL" dirty="0" smtClean="0"/>
              <a:t>Graskuil		1,08</a:t>
            </a:r>
          </a:p>
          <a:p>
            <a:pPr lvl="1"/>
            <a:r>
              <a:rPr lang="nl-NL" dirty="0" smtClean="0"/>
              <a:t>Vers gras	0,9</a:t>
            </a:r>
          </a:p>
          <a:p>
            <a:pPr lvl="1"/>
            <a:r>
              <a:rPr lang="nl-NL" dirty="0" smtClean="0"/>
              <a:t>Mengvoer	0,34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117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Verzadigingswaarde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rantsoen:</a:t>
            </a:r>
          </a:p>
          <a:p>
            <a:pPr lvl="1"/>
            <a:r>
              <a:rPr lang="nl-NL" dirty="0" smtClean="0"/>
              <a:t> 60% kuilgras</a:t>
            </a:r>
          </a:p>
          <a:p>
            <a:pPr lvl="1"/>
            <a:r>
              <a:rPr lang="nl-NL" dirty="0" smtClean="0"/>
              <a:t>40% krachtvoer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VW </a:t>
            </a:r>
            <a:r>
              <a:rPr lang="nl-NL" dirty="0" err="1" smtClean="0"/>
              <a:t>kuilgras-deel</a:t>
            </a:r>
            <a:r>
              <a:rPr lang="nl-NL" dirty="0" smtClean="0"/>
              <a:t> = 60/100 * 1,08 = 0,648</a:t>
            </a:r>
          </a:p>
          <a:p>
            <a:pPr lvl="1"/>
            <a:r>
              <a:rPr lang="nl-NL" smtClean="0"/>
              <a:t>VW </a:t>
            </a:r>
            <a:r>
              <a:rPr lang="nl-NL" smtClean="0"/>
              <a:t>krachtvoeraandeel </a:t>
            </a:r>
            <a:r>
              <a:rPr lang="nl-NL" dirty="0" smtClean="0"/>
              <a:t>= 40/100 * 0,34 = 0,136</a:t>
            </a:r>
          </a:p>
          <a:p>
            <a:pPr lvl="1"/>
            <a:r>
              <a:rPr lang="nl-NL" dirty="0" smtClean="0"/>
              <a:t>VW totaal = 0,648 + 0,136 = 0,784 = 0,78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92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</a:t>
            </a:r>
            <a:r>
              <a:rPr lang="nl-NL" dirty="0" err="1" smtClean="0"/>
              <a:t>lacterende</a:t>
            </a:r>
            <a:r>
              <a:rPr lang="nl-NL" dirty="0" smtClean="0"/>
              <a:t> koeien</a:t>
            </a:r>
          </a:p>
          <a:p>
            <a:pPr>
              <a:buNone/>
            </a:pPr>
            <a:r>
              <a:rPr lang="nl-NL" dirty="0" smtClean="0"/>
              <a:t>			dagen in lactatie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1	60	120	180	305</a:t>
            </a:r>
          </a:p>
          <a:p>
            <a:pPr>
              <a:buNone/>
            </a:pPr>
            <a:r>
              <a:rPr lang="nl-NL" dirty="0" smtClean="0"/>
              <a:t>1			8,9	12,7	13,5	14,1	15,0</a:t>
            </a:r>
          </a:p>
          <a:p>
            <a:pPr>
              <a:buNone/>
            </a:pPr>
            <a:r>
              <a:rPr lang="nl-NL" dirty="0" smtClean="0"/>
              <a:t>2			11,4	15,4	15,8	16,0	16,3</a:t>
            </a:r>
          </a:p>
          <a:p>
            <a:pPr>
              <a:buNone/>
            </a:pPr>
            <a:r>
              <a:rPr lang="nl-NL" dirty="0" smtClean="0"/>
              <a:t>3			12,2	16,3	16,5	16,6	16,7</a:t>
            </a:r>
          </a:p>
          <a:p>
            <a:pPr>
              <a:buNone/>
            </a:pPr>
            <a:r>
              <a:rPr lang="nl-NL" dirty="0" smtClean="0"/>
              <a:t>&gt;3		12,5	16,7	16,8	16,8	16,9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8918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Voeropname capaciteit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dirty="0" smtClean="0"/>
              <a:t>Voeropname capaciteit in verzadigingswaarde</a:t>
            </a:r>
          </a:p>
          <a:p>
            <a:pPr>
              <a:buNone/>
            </a:pPr>
            <a:r>
              <a:rPr lang="nl-NL" dirty="0" smtClean="0"/>
              <a:t>Van droge koeien</a:t>
            </a:r>
          </a:p>
          <a:p>
            <a:pPr>
              <a:buNone/>
            </a:pPr>
            <a:r>
              <a:rPr lang="nl-NL" dirty="0" smtClean="0"/>
              <a:t>			</a:t>
            </a:r>
          </a:p>
          <a:p>
            <a:pPr>
              <a:buNone/>
            </a:pPr>
            <a:r>
              <a:rPr lang="nl-NL" dirty="0" err="1" smtClean="0"/>
              <a:t>Lact</a:t>
            </a:r>
            <a:r>
              <a:rPr lang="nl-NL" dirty="0" smtClean="0"/>
              <a:t>. Nr.	8</a:t>
            </a:r>
            <a:r>
              <a:rPr lang="nl-NL" baseline="30000" dirty="0" smtClean="0"/>
              <a:t>e</a:t>
            </a:r>
            <a:r>
              <a:rPr lang="nl-NL" dirty="0" smtClean="0"/>
              <a:t> maand dracht	9</a:t>
            </a:r>
            <a:r>
              <a:rPr lang="nl-NL" baseline="30000" dirty="0" smtClean="0"/>
              <a:t>e</a:t>
            </a:r>
            <a:r>
              <a:rPr lang="nl-NL" dirty="0" smtClean="0"/>
              <a:t> maand dr.</a:t>
            </a:r>
          </a:p>
          <a:p>
            <a:pPr>
              <a:buNone/>
            </a:pPr>
            <a:r>
              <a:rPr lang="nl-NL" dirty="0" smtClean="0"/>
              <a:t>1				14,2				13,5</a:t>
            </a:r>
          </a:p>
          <a:p>
            <a:pPr>
              <a:buNone/>
            </a:pPr>
            <a:r>
              <a:rPr lang="nl-NL" dirty="0" smtClean="0"/>
              <a:t>2				15,4				14,4</a:t>
            </a:r>
          </a:p>
          <a:p>
            <a:pPr>
              <a:buNone/>
            </a:pPr>
            <a:r>
              <a:rPr lang="nl-NL" dirty="0" smtClean="0"/>
              <a:t>&gt;2			15,7				14,7</a:t>
            </a:r>
          </a:p>
        </p:txBody>
      </p:sp>
    </p:spTree>
    <p:extLst>
      <p:ext uri="{BB962C8B-B14F-4D97-AF65-F5344CB8AC3E}">
        <p14:creationId xmlns:p14="http://schemas.microsoft.com/office/powerpoint/2010/main" val="184613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Voeropname capaciteit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Uitgedrukt in </a:t>
            </a:r>
            <a:r>
              <a:rPr lang="nl-NL" dirty="0" err="1" smtClean="0"/>
              <a:t>verzadigingswaarde-eenheid</a:t>
            </a:r>
            <a:r>
              <a:rPr lang="nl-NL" dirty="0" smtClean="0"/>
              <a:t> per dag</a:t>
            </a:r>
          </a:p>
          <a:p>
            <a:endParaRPr lang="nl-NL" dirty="0" smtClean="0"/>
          </a:p>
          <a:p>
            <a:r>
              <a:rPr lang="nl-NL" dirty="0" smtClean="0"/>
              <a:t>Voorbeeld:</a:t>
            </a:r>
          </a:p>
          <a:p>
            <a:pPr lvl="1"/>
            <a:r>
              <a:rPr lang="nl-NL" dirty="0" smtClean="0"/>
              <a:t>Derde lactatie koe ( 3 keer gekalfd)</a:t>
            </a:r>
          </a:p>
          <a:p>
            <a:pPr lvl="1"/>
            <a:r>
              <a:rPr lang="nl-NL" dirty="0" smtClean="0"/>
              <a:t>120 dagen in lactatie</a:t>
            </a:r>
          </a:p>
          <a:p>
            <a:pPr lvl="1"/>
            <a:r>
              <a:rPr lang="nl-NL" dirty="0" smtClean="0"/>
              <a:t>Voeropnamecapaciteit van 16,5 VE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97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Arial" pitchFamily="34" charset="0"/>
                <a:cs typeface="Arial" pitchFamily="34" charset="0"/>
              </a:rPr>
              <a:t>Totale droge stofopname</a:t>
            </a:r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Stel rantsoen:</a:t>
            </a:r>
          </a:p>
          <a:p>
            <a:pPr lvl="1"/>
            <a:r>
              <a:rPr lang="nl-NL" dirty="0" smtClean="0"/>
              <a:t> 60% kuilgras  (0,6 * 1,08) = 0,648</a:t>
            </a:r>
          </a:p>
          <a:p>
            <a:pPr lvl="1"/>
            <a:r>
              <a:rPr lang="nl-NL" dirty="0" smtClean="0"/>
              <a:t>40% mengvoer (0,4 * 0,34) = 0,136</a:t>
            </a:r>
          </a:p>
          <a:p>
            <a:pPr lvl="1"/>
            <a:r>
              <a:rPr lang="nl-NL" dirty="0" smtClean="0"/>
              <a:t>VW totaal = 0,648 + 0,136 = 0,784 = 0,78</a:t>
            </a:r>
          </a:p>
          <a:p>
            <a:pPr lvl="1"/>
            <a:endParaRPr lang="nl-NL" dirty="0" smtClean="0"/>
          </a:p>
          <a:p>
            <a:pPr lvl="1"/>
            <a:r>
              <a:rPr lang="nl-NL" dirty="0" smtClean="0"/>
              <a:t>Totale droge stof opname = 16,5/0,78 = 21,2 kg droge stof per dag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311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1604</TotalTime>
  <Words>692</Words>
  <Application>Microsoft Office PowerPoint</Application>
  <PresentationFormat>Diavoorstelling (4:3)</PresentationFormat>
  <Paragraphs>205</Paragraphs>
  <Slides>27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Concours</vt:lpstr>
      <vt:lpstr>Rantsoen berekenen</vt:lpstr>
      <vt:lpstr>Totale droge stof opname </vt:lpstr>
      <vt:lpstr>Totale droge stof opname </vt:lpstr>
      <vt:lpstr>Voeropname capaciteit</vt:lpstr>
      <vt:lpstr>Verzadigingswaarde</vt:lpstr>
      <vt:lpstr>Voeropname capaciteit</vt:lpstr>
      <vt:lpstr>Voeropname capaciteit</vt:lpstr>
      <vt:lpstr>Voeropname capaciteit</vt:lpstr>
      <vt:lpstr>Totale droge stofopname</vt:lpstr>
      <vt:lpstr>Onderhoudsbehoefte</vt:lpstr>
      <vt:lpstr>Meetmelk</vt:lpstr>
      <vt:lpstr>Meetmelk</vt:lpstr>
      <vt:lpstr>Energiebehoefte productie</vt:lpstr>
      <vt:lpstr>DVE behoefte onderhoud</vt:lpstr>
      <vt:lpstr>DVE behoefte productie</vt:lpstr>
      <vt:lpstr>VEM en DVE toeslagen</vt:lpstr>
      <vt:lpstr> Structuurwaarde</vt:lpstr>
      <vt:lpstr> Structuurwaarde, correctie</vt:lpstr>
      <vt:lpstr> Structuurwaarde</vt:lpstr>
      <vt:lpstr> Structuurwaarde</vt:lpstr>
      <vt:lpstr>Verdringing van ruwvoer door krachtvoer</vt:lpstr>
      <vt:lpstr>Verdringing van ruwvoer door krachtvoer</vt:lpstr>
      <vt:lpstr>Behoefte mineralen (grammen per kg droge stof) lacterende koeien</vt:lpstr>
      <vt:lpstr>Behoefte mineralen (miligrammen per kg droge stof rantsoen) lacterende koeien</vt:lpstr>
      <vt:lpstr>Behoefte mineralen (grammen per kg droge stof) droge koeien</vt:lpstr>
      <vt:lpstr>Behoefte mineralen (miligrammen per kg droge stof rantsoen) droge koeien</vt:lpstr>
      <vt:lpstr>Voederwaarden om te weten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 van Vliet</dc:creator>
  <cp:lastModifiedBy>Jan van Vliet</cp:lastModifiedBy>
  <cp:revision>14</cp:revision>
  <dcterms:created xsi:type="dcterms:W3CDTF">2012-02-21T08:18:23Z</dcterms:created>
  <dcterms:modified xsi:type="dcterms:W3CDTF">2012-03-12T10:46:09Z</dcterms:modified>
</cp:coreProperties>
</file>