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59" r:id="rId9"/>
    <p:sldId id="266" r:id="rId10"/>
    <p:sldId id="264" r:id="rId11"/>
    <p:sldId id="265" r:id="rId12"/>
    <p:sldId id="267" r:id="rId13"/>
    <p:sldId id="268" r:id="rId14"/>
    <p:sldId id="269"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78" y="-8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A5E77F5F-E12B-405C-9AC5-0A374E73C6FD}" type="datetimeFigureOut">
              <a:rPr lang="nl-NL" smtClean="0"/>
              <a:t>7-3-2012</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2CF8EB69-7038-4DC0-A1DE-E29283AA1E7C}"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CF8EB69-7038-4DC0-A1DE-E29283AA1E7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CF8EB69-7038-4DC0-A1DE-E29283AA1E7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CF8EB69-7038-4DC0-A1DE-E29283AA1E7C}"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CF8EB69-7038-4DC0-A1DE-E29283AA1E7C}"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2CF8EB69-7038-4DC0-A1DE-E29283AA1E7C}"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2CF8EB69-7038-4DC0-A1DE-E29283AA1E7C}"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2CF8EB69-7038-4DC0-A1DE-E29283AA1E7C}"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A5E77F5F-E12B-405C-9AC5-0A374E73C6FD}" type="datetimeFigureOut">
              <a:rPr lang="nl-NL" smtClean="0"/>
              <a:t>7-3-2012</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2CF8EB69-7038-4DC0-A1DE-E29283AA1E7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A5E77F5F-E12B-405C-9AC5-0A374E73C6FD}" type="datetimeFigureOut">
              <a:rPr lang="nl-NL" smtClean="0"/>
              <a:t>7-3-2012</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2CF8EB69-7038-4DC0-A1DE-E29283AA1E7C}"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A5E77F5F-E12B-405C-9AC5-0A374E73C6FD}" type="datetimeFigureOut">
              <a:rPr lang="nl-NL" smtClean="0"/>
              <a:t>7-3-2012</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2CF8EB69-7038-4DC0-A1DE-E29283AA1E7C}"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E77F5F-E12B-405C-9AC5-0A374E73C6FD}" type="datetimeFigureOut">
              <a:rPr lang="nl-NL" smtClean="0"/>
              <a:t>7-3-2012</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F8EB69-7038-4DC0-A1DE-E29283AA1E7C}"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Black" pitchFamily="34" charset="0"/>
              </a:rPr>
              <a:t>Stalvoederbalans</a:t>
            </a:r>
            <a:endParaRPr lang="nl-NL" dirty="0">
              <a:latin typeface="Arial Black" pitchFamily="34" charset="0"/>
            </a:endParaRP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001888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Wanneer naast ruwvoer ook krachtvoer wordt gegeven, moet met een beperking van de ruwvoeropname rekening worden gehouden. De opname van krachtvoer legt beslag op een deel van de voeropnamecapaciteit van de koe en verdringt daardoor een deel van de </a:t>
            </a:r>
            <a:r>
              <a:rPr lang="nl-NL" dirty="0" smtClean="0"/>
              <a:t>ruwvoeropname</a:t>
            </a:r>
            <a:endParaRPr lang="nl-NL" dirty="0"/>
          </a:p>
        </p:txBody>
      </p:sp>
      <p:sp>
        <p:nvSpPr>
          <p:cNvPr id="2" name="Titel 1"/>
          <p:cNvSpPr>
            <a:spLocks noGrp="1"/>
          </p:cNvSpPr>
          <p:nvPr>
            <p:ph type="title"/>
          </p:nvPr>
        </p:nvSpPr>
        <p:spPr/>
        <p:txBody>
          <a:bodyPr/>
          <a:lstStyle/>
          <a:p>
            <a:r>
              <a:rPr lang="nl-NL" dirty="0" smtClean="0"/>
              <a:t>Verdringing</a:t>
            </a:r>
            <a:endParaRPr lang="nl-NL" dirty="0"/>
          </a:p>
        </p:txBody>
      </p:sp>
    </p:spTree>
    <p:extLst>
      <p:ext uri="{BB962C8B-B14F-4D97-AF65-F5344CB8AC3E}">
        <p14:creationId xmlns:p14="http://schemas.microsoft.com/office/powerpoint/2010/main" val="256738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 Veel krachtvoeders hebben een verzadigingswaarde van ongeveer 0,4 per kg DS. Dit betekent dat de opname van een kilo standaard krachtvoer een verdringing van 0,4 kg DS </a:t>
            </a:r>
            <a:r>
              <a:rPr lang="nl-NL" dirty="0" err="1" smtClean="0"/>
              <a:t>graskuil</a:t>
            </a:r>
            <a:r>
              <a:rPr lang="nl-NL" dirty="0" smtClean="0"/>
              <a:t>  met een verzadigingswaarde van 1,0 VW-eenheden/kg DS veroorzaakt. </a:t>
            </a:r>
          </a:p>
          <a:p>
            <a:endParaRPr lang="nl-NL" dirty="0"/>
          </a:p>
        </p:txBody>
      </p:sp>
      <p:sp>
        <p:nvSpPr>
          <p:cNvPr id="2" name="Titel 1"/>
          <p:cNvSpPr>
            <a:spLocks noGrp="1"/>
          </p:cNvSpPr>
          <p:nvPr>
            <p:ph type="title"/>
          </p:nvPr>
        </p:nvSpPr>
        <p:spPr/>
        <p:txBody>
          <a:bodyPr/>
          <a:lstStyle/>
          <a:p>
            <a:r>
              <a:rPr lang="nl-NL" dirty="0" smtClean="0"/>
              <a:t>Verdringing</a:t>
            </a:r>
            <a:endParaRPr lang="nl-NL" dirty="0"/>
          </a:p>
        </p:txBody>
      </p:sp>
    </p:spTree>
    <p:extLst>
      <p:ext uri="{BB962C8B-B14F-4D97-AF65-F5344CB8AC3E}">
        <p14:creationId xmlns:p14="http://schemas.microsoft.com/office/powerpoint/2010/main" val="123442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b="1" dirty="0"/>
              <a:t>Voorbeeld:  </a:t>
            </a:r>
            <a:endParaRPr lang="nl-NL" dirty="0"/>
          </a:p>
          <a:p>
            <a:r>
              <a:rPr lang="nl-NL" dirty="0"/>
              <a:t>Het rantsoen voor een melkkoe bestaat uit:</a:t>
            </a:r>
          </a:p>
          <a:p>
            <a:pPr lvl="0"/>
            <a:r>
              <a:rPr lang="nl-NL" dirty="0"/>
              <a:t>ruwvoer (</a:t>
            </a:r>
            <a:r>
              <a:rPr lang="nl-NL" dirty="0" err="1"/>
              <a:t>graskuil</a:t>
            </a:r>
            <a:r>
              <a:rPr lang="nl-NL" dirty="0"/>
              <a:t> en </a:t>
            </a:r>
            <a:r>
              <a:rPr lang="nl-NL" dirty="0" err="1"/>
              <a:t>snijmais</a:t>
            </a:r>
            <a:r>
              <a:rPr lang="nl-NL" dirty="0"/>
              <a:t>) 	VW=1</a:t>
            </a:r>
          </a:p>
          <a:p>
            <a:r>
              <a:rPr lang="nl-NL" dirty="0"/>
              <a:t>	gemiddeld=800 VEM/kg </a:t>
            </a:r>
            <a:r>
              <a:rPr lang="nl-NL" dirty="0" err="1"/>
              <a:t>ds</a:t>
            </a:r>
            <a:endParaRPr lang="nl-NL" dirty="0"/>
          </a:p>
          <a:p>
            <a:pPr lvl="0"/>
            <a:r>
              <a:rPr lang="nl-NL" dirty="0"/>
              <a:t>krachtvoer			VW=0,4	</a:t>
            </a:r>
          </a:p>
          <a:p>
            <a:r>
              <a:rPr lang="nl-NL" dirty="0"/>
              <a:t>gemiddeld=1044 VEM/kg </a:t>
            </a:r>
            <a:r>
              <a:rPr lang="nl-NL" dirty="0" err="1"/>
              <a:t>ds</a:t>
            </a:r>
            <a:endParaRPr lang="nl-NL" dirty="0"/>
          </a:p>
          <a:p>
            <a:r>
              <a:rPr lang="nl-NL" dirty="0"/>
              <a:t>Bereken de VEM-"winst".</a:t>
            </a:r>
          </a:p>
          <a:p>
            <a:endParaRPr lang="nl-NL" dirty="0"/>
          </a:p>
        </p:txBody>
      </p:sp>
      <p:sp>
        <p:nvSpPr>
          <p:cNvPr id="2" name="Titel 1"/>
          <p:cNvSpPr>
            <a:spLocks noGrp="1"/>
          </p:cNvSpPr>
          <p:nvPr>
            <p:ph type="title"/>
          </p:nvPr>
        </p:nvSpPr>
        <p:spPr/>
        <p:txBody>
          <a:bodyPr/>
          <a:lstStyle/>
          <a:p>
            <a:r>
              <a:rPr lang="nl-NL" dirty="0" smtClean="0"/>
              <a:t>Voorbeeld</a:t>
            </a:r>
            <a:endParaRPr lang="nl-NL" dirty="0"/>
          </a:p>
        </p:txBody>
      </p:sp>
    </p:spTree>
    <p:extLst>
      <p:ext uri="{BB962C8B-B14F-4D97-AF65-F5344CB8AC3E}">
        <p14:creationId xmlns:p14="http://schemas.microsoft.com/office/powerpoint/2010/main" val="348323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a:t>De meeste krachtvoeders hebben een verzadigingswaarde = </a:t>
            </a:r>
            <a:r>
              <a:rPr lang="nl-NL" b="1" dirty="0"/>
              <a:t>VW</a:t>
            </a:r>
            <a:r>
              <a:rPr lang="nl-NL" dirty="0"/>
              <a:t> </a:t>
            </a:r>
            <a:r>
              <a:rPr lang="nl-NL" b="1" dirty="0"/>
              <a:t>van  0,4 VW per kg DS</a:t>
            </a:r>
            <a:r>
              <a:rPr lang="nl-NL" dirty="0"/>
              <a:t> en het ruwvoer in dit rantsoen  heeft een </a:t>
            </a:r>
            <a:r>
              <a:rPr lang="nl-NL" dirty="0" err="1"/>
              <a:t>verzadigingwaarde</a:t>
            </a:r>
            <a:r>
              <a:rPr lang="nl-NL" dirty="0"/>
              <a:t> = VW van 1,</a:t>
            </a:r>
            <a:r>
              <a:rPr lang="nl-NL" b="1" dirty="0"/>
              <a:t> d.w.z. dat elke kg </a:t>
            </a:r>
            <a:r>
              <a:rPr lang="nl-NL" b="1" dirty="0" err="1"/>
              <a:t>ds</a:t>
            </a:r>
            <a:r>
              <a:rPr lang="nl-NL" b="1" dirty="0"/>
              <a:t> uit krachtvoer in het rantsoen</a:t>
            </a:r>
            <a:endParaRPr lang="nl-NL" dirty="0"/>
          </a:p>
          <a:p>
            <a:r>
              <a:rPr lang="nl-NL" b="1" dirty="0"/>
              <a:t> </a:t>
            </a:r>
            <a:endParaRPr lang="nl-NL" dirty="0"/>
          </a:p>
          <a:p>
            <a:r>
              <a:rPr lang="nl-NL" dirty="0"/>
              <a:t>VW krachtvoer 0,4 : VW ruwvoer 1</a:t>
            </a:r>
            <a:r>
              <a:rPr lang="nl-NL" b="1" dirty="0"/>
              <a:t> = 0,4 kg </a:t>
            </a:r>
            <a:r>
              <a:rPr lang="nl-NL" b="1" dirty="0" err="1"/>
              <a:t>ds</a:t>
            </a:r>
            <a:r>
              <a:rPr lang="nl-NL" b="1" dirty="0"/>
              <a:t> uit ruwvoer verdringt.</a:t>
            </a:r>
            <a:endParaRPr lang="nl-NL" dirty="0"/>
          </a:p>
          <a:p>
            <a:endParaRPr lang="nl-NL" dirty="0"/>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218593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lnSpcReduction="20000"/>
          </a:bodyPr>
          <a:lstStyle/>
          <a:p>
            <a:r>
              <a:rPr lang="nl-NL" i="1" dirty="0"/>
              <a:t>Dus voor krachtvoer met 1044 VEM per kg </a:t>
            </a:r>
            <a:r>
              <a:rPr lang="nl-NL" i="1" dirty="0" err="1"/>
              <a:t>ds</a:t>
            </a:r>
            <a:r>
              <a:rPr lang="nl-NL" i="1" dirty="0"/>
              <a:t> als bijvoeding naast  ruwvoer met gemiddeld 800 VEM per kg </a:t>
            </a:r>
            <a:r>
              <a:rPr lang="nl-NL" i="1" dirty="0" err="1"/>
              <a:t>ds</a:t>
            </a:r>
            <a:r>
              <a:rPr lang="nl-NL" i="1" dirty="0"/>
              <a:t> geldt:</a:t>
            </a:r>
            <a:endParaRPr lang="nl-NL" dirty="0"/>
          </a:p>
          <a:p>
            <a:r>
              <a:rPr lang="nl-NL" b="1" i="1" dirty="0"/>
              <a:t> </a:t>
            </a:r>
            <a:endParaRPr lang="nl-NL" dirty="0"/>
          </a:p>
          <a:p>
            <a:r>
              <a:rPr lang="nl-NL" b="1" u="sng" dirty="0"/>
              <a:t>VEM-winst</a:t>
            </a:r>
            <a:endParaRPr lang="nl-NL" dirty="0"/>
          </a:p>
          <a:p>
            <a:r>
              <a:rPr lang="nl-NL" dirty="0"/>
              <a:t> </a:t>
            </a:r>
          </a:p>
          <a:p>
            <a:r>
              <a:rPr lang="nl-NL" dirty="0"/>
              <a:t>Krachtvoer	 </a:t>
            </a:r>
            <a:r>
              <a:rPr lang="nl-NL" b="1" u="sng" dirty="0"/>
              <a:t>er bij</a:t>
            </a:r>
            <a:r>
              <a:rPr lang="nl-NL" b="1" dirty="0"/>
              <a:t>		</a:t>
            </a:r>
            <a:r>
              <a:rPr lang="nl-NL" b="1" u="sng" dirty="0" smtClean="0"/>
              <a:t>er </a:t>
            </a:r>
            <a:r>
              <a:rPr lang="nl-NL" b="1" u="sng" dirty="0"/>
              <a:t>af</a:t>
            </a:r>
            <a:r>
              <a:rPr lang="nl-NL" dirty="0"/>
              <a:t>		</a:t>
            </a:r>
            <a:r>
              <a:rPr lang="nl-NL" b="1" dirty="0"/>
              <a:t>VEM-winst</a:t>
            </a:r>
            <a:endParaRPr lang="nl-NL" dirty="0"/>
          </a:p>
          <a:p>
            <a:r>
              <a:rPr lang="nl-NL" b="1" dirty="0"/>
              <a:t>						 </a:t>
            </a:r>
            <a:r>
              <a:rPr lang="nl-NL" b="1" dirty="0" smtClean="0"/>
              <a:t>        per </a:t>
            </a:r>
            <a:r>
              <a:rPr lang="nl-NL" b="1" dirty="0"/>
              <a:t>kg </a:t>
            </a:r>
            <a:r>
              <a:rPr lang="nl-NL" b="1" dirty="0" err="1"/>
              <a:t>ds</a:t>
            </a:r>
            <a:r>
              <a:rPr lang="nl-NL" b="1" dirty="0"/>
              <a:t> </a:t>
            </a:r>
            <a:r>
              <a:rPr lang="nl-NL" b="1" dirty="0" err="1" smtClean="0"/>
              <a:t>krv</a:t>
            </a:r>
            <a:endParaRPr lang="nl-NL" dirty="0"/>
          </a:p>
          <a:p>
            <a:r>
              <a:rPr lang="nl-NL" dirty="0"/>
              <a:t> </a:t>
            </a:r>
          </a:p>
          <a:p>
            <a:r>
              <a:rPr lang="nl-NL" dirty="0"/>
              <a:t>1*1044 VEM= +1044	</a:t>
            </a:r>
            <a:r>
              <a:rPr lang="nl-NL" dirty="0" smtClean="0"/>
              <a:t>(</a:t>
            </a:r>
            <a:r>
              <a:rPr lang="nl-NL" dirty="0"/>
              <a:t>0,4/1)*800=320</a:t>
            </a:r>
            <a:r>
              <a:rPr lang="nl-NL" b="1" dirty="0"/>
              <a:t>		724</a:t>
            </a:r>
            <a:r>
              <a:rPr lang="nl-NL" dirty="0"/>
              <a:t>	</a:t>
            </a:r>
          </a:p>
          <a:p>
            <a:endParaRPr lang="nl-NL" dirty="0"/>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349879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b="1" dirty="0" smtClean="0"/>
          </a:p>
          <a:p>
            <a:r>
              <a:rPr lang="nl-NL" b="1" dirty="0" smtClean="0"/>
              <a:t>Elke </a:t>
            </a:r>
            <a:r>
              <a:rPr lang="nl-NL" b="1" dirty="0"/>
              <a:t>kg </a:t>
            </a:r>
            <a:r>
              <a:rPr lang="nl-NL" b="1" dirty="0" err="1"/>
              <a:t>ds</a:t>
            </a:r>
            <a:r>
              <a:rPr lang="nl-NL" b="1" dirty="0"/>
              <a:t> krachtvoer levert dus 724 VEM-winst per kg </a:t>
            </a:r>
            <a:r>
              <a:rPr lang="nl-NL" b="1" dirty="0" err="1"/>
              <a:t>ds</a:t>
            </a:r>
            <a:r>
              <a:rPr lang="nl-NL" b="1" dirty="0"/>
              <a:t> op.</a:t>
            </a:r>
            <a:endParaRPr lang="nl-NL" dirty="0"/>
          </a:p>
          <a:p>
            <a:endParaRPr lang="nl-NL" b="1" dirty="0" smtClean="0"/>
          </a:p>
          <a:p>
            <a:r>
              <a:rPr lang="nl-NL" b="1" dirty="0" smtClean="0"/>
              <a:t>Elke </a:t>
            </a:r>
            <a:r>
              <a:rPr lang="nl-NL" b="1" dirty="0"/>
              <a:t>kg krachtvoer (90% </a:t>
            </a:r>
            <a:r>
              <a:rPr lang="nl-NL" b="1" dirty="0" err="1"/>
              <a:t>ds</a:t>
            </a:r>
            <a:r>
              <a:rPr lang="nl-NL" b="1" dirty="0"/>
              <a:t>) levert (724/100)*90=652 VEM-winst op.</a:t>
            </a:r>
            <a:endParaRPr lang="nl-NL" dirty="0"/>
          </a:p>
          <a:p>
            <a:r>
              <a:rPr lang="nl-NL" b="1" dirty="0"/>
              <a:t> </a:t>
            </a:r>
            <a:endParaRPr lang="nl-NL" dirty="0"/>
          </a:p>
          <a:p>
            <a:endParaRPr lang="nl-NL" dirty="0"/>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80804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Geeft balans weer tussen vraag en aanbod van ruwvoer.</a:t>
            </a:r>
            <a:endParaRPr lang="nl-NL" dirty="0"/>
          </a:p>
        </p:txBody>
      </p:sp>
      <p:sp>
        <p:nvSpPr>
          <p:cNvPr id="2" name="Titel 1"/>
          <p:cNvSpPr>
            <a:spLocks noGrp="1"/>
          </p:cNvSpPr>
          <p:nvPr>
            <p:ph type="title"/>
          </p:nvPr>
        </p:nvSpPr>
        <p:spPr/>
        <p:txBody>
          <a:bodyPr/>
          <a:lstStyle/>
          <a:p>
            <a:r>
              <a:rPr lang="nl-NL" dirty="0" smtClean="0"/>
              <a:t>Wat is een stalvoederbalans?</a:t>
            </a:r>
            <a:endParaRPr lang="nl-NL" dirty="0"/>
          </a:p>
        </p:txBody>
      </p:sp>
    </p:spTree>
    <p:extLst>
      <p:ext uri="{BB962C8B-B14F-4D97-AF65-F5344CB8AC3E}">
        <p14:creationId xmlns:p14="http://schemas.microsoft.com/office/powerpoint/2010/main" val="3596109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Aantal melkkoeien</a:t>
            </a:r>
          </a:p>
          <a:p>
            <a:r>
              <a:rPr lang="nl-NL" dirty="0" smtClean="0"/>
              <a:t>Aantal jongvee 1-2 jaar</a:t>
            </a:r>
          </a:p>
          <a:p>
            <a:r>
              <a:rPr lang="nl-NL" dirty="0" smtClean="0"/>
              <a:t>Aantal jongvee 0-1 jaar</a:t>
            </a:r>
          </a:p>
          <a:p>
            <a:endParaRPr lang="nl-NL" dirty="0"/>
          </a:p>
          <a:p>
            <a:r>
              <a:rPr lang="nl-NL" dirty="0" smtClean="0"/>
              <a:t>Droge stof opname van de diverse categorieën</a:t>
            </a:r>
            <a:endParaRPr lang="nl-NL" dirty="0"/>
          </a:p>
        </p:txBody>
      </p:sp>
      <p:sp>
        <p:nvSpPr>
          <p:cNvPr id="2" name="Titel 1"/>
          <p:cNvSpPr>
            <a:spLocks noGrp="1"/>
          </p:cNvSpPr>
          <p:nvPr>
            <p:ph type="title"/>
          </p:nvPr>
        </p:nvSpPr>
        <p:spPr/>
        <p:txBody>
          <a:bodyPr/>
          <a:lstStyle/>
          <a:p>
            <a:r>
              <a:rPr lang="nl-NL" dirty="0" smtClean="0"/>
              <a:t>Vraag zijde</a:t>
            </a:r>
            <a:endParaRPr lang="nl-NL" dirty="0"/>
          </a:p>
        </p:txBody>
      </p:sp>
    </p:spTree>
    <p:extLst>
      <p:ext uri="{BB962C8B-B14F-4D97-AF65-F5344CB8AC3E}">
        <p14:creationId xmlns:p14="http://schemas.microsoft.com/office/powerpoint/2010/main" val="2082211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412180365"/>
              </p:ext>
            </p:extLst>
          </p:nvPr>
        </p:nvGraphicFramePr>
        <p:xfrm>
          <a:off x="539552" y="3429000"/>
          <a:ext cx="8064896" cy="3191550"/>
        </p:xfrm>
        <a:graphic>
          <a:graphicData uri="http://schemas.openxmlformats.org/drawingml/2006/table">
            <a:tbl>
              <a:tblPr>
                <a:tableStyleId>{5C22544A-7EE6-4342-B048-85BDC9FD1C3A}</a:tableStyleId>
              </a:tblPr>
              <a:tblGrid>
                <a:gridCol w="2908580"/>
                <a:gridCol w="5156316"/>
              </a:tblGrid>
              <a:tr h="183431">
                <a:tc>
                  <a:txBody>
                    <a:bodyPr/>
                    <a:lstStyle/>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melkproductie in kg</a:t>
                      </a:r>
                      <a:endParaRPr lang="nl-NL" sz="1100" dirty="0">
                        <a:effectLst/>
                        <a:latin typeface="Calibri"/>
                        <a:ea typeface="Calibri"/>
                        <a:cs typeface="Times New Roman"/>
                      </a:endParaRPr>
                    </a:p>
                  </a:txBody>
                  <a:tcPr marL="76200" marR="76200" marT="0" marB="0"/>
                </a:tc>
                <a:tc>
                  <a:txBody>
                    <a:bodyPr/>
                    <a:lstStyle/>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a:effectLst/>
                        </a:rPr>
                        <a:t>Ds ruwvoer in kg</a:t>
                      </a:r>
                      <a:endParaRPr lang="nl-NL" sz="1100">
                        <a:effectLst/>
                        <a:latin typeface="Calibri"/>
                        <a:ea typeface="Calibri"/>
                        <a:cs typeface="Times New Roman"/>
                      </a:endParaRPr>
                    </a:p>
                  </a:txBody>
                  <a:tcPr marL="76200" marR="76200" marT="0" marB="0"/>
                </a:tc>
              </a:tr>
              <a:tr h="2912912">
                <a:tc>
                  <a:txBody>
                    <a:bodyPr/>
                    <a:lstStyle/>
                    <a:p>
                      <a:pPr algn="ct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dirty="0">
                          <a:effectLst/>
                        </a:rPr>
                        <a:t>5.000</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6.000</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7.000</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8.000</a:t>
                      </a:r>
                      <a:endParaRPr lang="nl-NL" sz="1100" dirty="0">
                        <a:effectLst/>
                      </a:endParaRPr>
                    </a:p>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9.000</a:t>
                      </a:r>
                      <a:endParaRPr lang="nl-NL" sz="1100" dirty="0">
                        <a:effectLst/>
                      </a:endParaRPr>
                    </a:p>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10.000</a:t>
                      </a:r>
                      <a:endParaRPr lang="nl-NL" sz="1100" dirty="0">
                        <a:effectLst/>
                        <a:latin typeface="Calibri"/>
                        <a:ea typeface="Calibri"/>
                        <a:cs typeface="Times New Roman"/>
                      </a:endParaRPr>
                    </a:p>
                  </a:txBody>
                  <a:tcPr marL="76200" marR="76200" marT="0" marB="0"/>
                </a:tc>
                <a:tc>
                  <a:txBody>
                    <a:bodyPr/>
                    <a:lstStyle/>
                    <a:p>
                      <a:pPr algn="ct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dirty="0">
                          <a:effectLst/>
                        </a:rPr>
                        <a:t>9,0</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9,6</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10,2</a:t>
                      </a:r>
                      <a:endParaRPr lang="nl-NL" sz="1100" dirty="0">
                        <a:effectLst/>
                      </a:endParaRPr>
                    </a:p>
                    <a:p>
                      <a:pPr algn="ct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10,8</a:t>
                      </a:r>
                      <a:endParaRPr lang="nl-NL" sz="1100" dirty="0">
                        <a:effectLst/>
                      </a:endParaRPr>
                    </a:p>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11,4</a:t>
                      </a:r>
                      <a:endParaRPr lang="nl-NL" sz="1100" dirty="0">
                        <a:effectLst/>
                      </a:endParaRPr>
                    </a:p>
                    <a:p>
                      <a:pPr algn="ct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12,0</a:t>
                      </a:r>
                      <a:endParaRPr lang="nl-NL" sz="1100" dirty="0">
                        <a:effectLst/>
                        <a:latin typeface="Calibri"/>
                        <a:ea typeface="Calibri"/>
                        <a:cs typeface="Times New Roman"/>
                      </a:endParaRPr>
                    </a:p>
                  </a:txBody>
                  <a:tcPr marL="76200" marR="76200" marT="0" marB="0"/>
                </a:tc>
              </a:tr>
            </a:tbl>
          </a:graphicData>
        </a:graphic>
      </p:graphicFrame>
      <p:sp>
        <p:nvSpPr>
          <p:cNvPr id="2" name="Titel 1"/>
          <p:cNvSpPr>
            <a:spLocks noGrp="1"/>
          </p:cNvSpPr>
          <p:nvPr>
            <p:ph type="title"/>
          </p:nvPr>
        </p:nvSpPr>
        <p:spPr/>
        <p:txBody>
          <a:bodyPr>
            <a:normAutofit fontScale="90000"/>
          </a:bodyPr>
          <a:lstStyle/>
          <a:p>
            <a:pPr lvl="0"/>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nl-NL" i="1" dirty="0">
                <a:latin typeface="Arial" pitchFamily="34" charset="0"/>
                <a:ea typeface="Times New Roman" pitchFamily="18" charset="0"/>
                <a:cs typeface="Arial" pitchFamily="34" charset="0"/>
              </a:rPr>
              <a:t/>
            </a:r>
            <a:br>
              <a:rPr lang="nl-NL" i="1" dirty="0">
                <a:latin typeface="Arial" pitchFamily="34" charset="0"/>
                <a:ea typeface="Times New Roman" pitchFamily="18" charset="0"/>
                <a:cs typeface="Arial" pitchFamily="34" charset="0"/>
              </a:rPr>
            </a:br>
            <a:r>
              <a:rPr lang="nl-NL" i="1" dirty="0" smtClean="0">
                <a:latin typeface="Arial" pitchFamily="34" charset="0"/>
                <a:ea typeface="Times New Roman" pitchFamily="18" charset="0"/>
                <a:cs typeface="Arial" pitchFamily="34" charset="0"/>
              </a:rPr>
              <a:t/>
            </a:r>
            <a:br>
              <a:rPr lang="nl-NL" i="1" dirty="0" smtClean="0">
                <a:latin typeface="Arial" pitchFamily="34" charset="0"/>
                <a:ea typeface="Times New Roman" pitchFamily="18" charset="0"/>
                <a:cs typeface="Arial" pitchFamily="34" charset="0"/>
              </a:rPr>
            </a:b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Netto ruwvoeropname (in kg </a:t>
            </a:r>
            <a:r>
              <a:rPr kumimoji="0" lang="nl-NL"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a:t>
            </a: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/koe/dag naast krachtvoer) afhankelijk van de melkproductie bij ruwvoer van 800 VEM en een gespreid afkalvende vee</a:t>
            </a:r>
            <a:r>
              <a:rPr lang="nl-NL" i="1" dirty="0">
                <a:ea typeface="Times New Roman" pitchFamily="18" charset="0"/>
                <a:cs typeface="Arial" pitchFamily="34" charset="0"/>
              </a:rPr>
              <a:t>­</a:t>
            </a: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stapel.</a:t>
            </a:r>
            <a:r>
              <a:rPr kumimoji="0" lang="nl-NL" sz="1800" b="0" i="0" u="none" strike="noStrike" cap="none" normalizeH="0" baseline="0" dirty="0" smtClean="0">
                <a:ln>
                  <a:noFill/>
                </a:ln>
                <a:solidFill>
                  <a:schemeClr val="tx1"/>
                </a:solidFill>
                <a:effectLst/>
                <a:latin typeface="Arial" pitchFamily="34" charset="0"/>
                <a:cs typeface="Arial" pitchFamily="34" charset="0"/>
              </a:rPr>
              <a:t/>
            </a:r>
            <a:br>
              <a:rPr kumimoji="0" lang="nl-NL" sz="1800" b="0" i="0" u="none" strike="noStrike" cap="none" normalizeH="0" baseline="0" dirty="0" smtClean="0">
                <a:ln>
                  <a:noFill/>
                </a:ln>
                <a:solidFill>
                  <a:schemeClr val="tx1"/>
                </a:solidFill>
                <a:effectLst/>
                <a:latin typeface="Arial" pitchFamily="34" charset="0"/>
                <a:cs typeface="Arial" pitchFamily="34" charset="0"/>
              </a:rPr>
            </a:br>
            <a:endParaRPr lang="nl-NL" dirty="0"/>
          </a:p>
        </p:txBody>
      </p:sp>
      <p:sp>
        <p:nvSpPr>
          <p:cNvPr id="5" name="Rectangle 1"/>
          <p:cNvSpPr>
            <a:spLocks noChangeArrowheads="1"/>
          </p:cNvSpPr>
          <p:nvPr/>
        </p:nvSpPr>
        <p:spPr bwMode="auto">
          <a:xfrm>
            <a:off x="3132138" y="27268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288925" algn="l"/>
                <a:tab pos="539750" algn="l"/>
                <a:tab pos="914400" algn="l"/>
                <a:tab pos="1371600" algn="l"/>
                <a:tab pos="1619250" algn="l"/>
                <a:tab pos="1828800" algn="l"/>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54052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016448703"/>
              </p:ext>
            </p:extLst>
          </p:nvPr>
        </p:nvGraphicFramePr>
        <p:xfrm>
          <a:off x="755576" y="2060848"/>
          <a:ext cx="7992888" cy="4608512"/>
        </p:xfrm>
        <a:graphic>
          <a:graphicData uri="http://schemas.openxmlformats.org/drawingml/2006/table">
            <a:tbl>
              <a:tblPr>
                <a:tableStyleId>{5C22544A-7EE6-4342-B048-85BDC9FD1C3A}</a:tableStyleId>
              </a:tblPr>
              <a:tblGrid>
                <a:gridCol w="3208413"/>
                <a:gridCol w="4784475"/>
              </a:tblGrid>
              <a:tr h="1170409">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dirty="0">
                          <a:effectLst/>
                        </a:rPr>
                        <a:t> VEM</a:t>
                      </a:r>
                      <a:endParaRPr lang="nl-NL" sz="1100" dirty="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 aanpassing</a:t>
                      </a:r>
                      <a:endParaRPr lang="nl-NL" sz="1100">
                        <a:effectLst/>
                        <a:latin typeface="Calibri"/>
                        <a:ea typeface="Calibri"/>
                        <a:cs typeface="Times New Roman"/>
                      </a:endParaRPr>
                    </a:p>
                  </a:txBody>
                  <a:tcPr marL="76200" marR="76200" marT="0" marB="0"/>
                </a:tc>
              </a:tr>
              <a:tr h="3438103">
                <a:tc>
                  <a:txBody>
                    <a:bodyPr/>
                    <a:lstStyle/>
                    <a:p>
                      <a:pP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a:effectLst/>
                        </a:rPr>
                        <a:t>700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750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800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850</a:t>
                      </a:r>
                      <a:endParaRPr lang="nl-NL" sz="1100">
                        <a:effectLst/>
                      </a:endParaRPr>
                    </a:p>
                    <a:p>
                      <a:pP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a:effectLst/>
                        </a:rPr>
                        <a:t>900</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dirty="0">
                          <a:effectLst/>
                        </a:rPr>
                        <a:t>-10</a:t>
                      </a:r>
                      <a:endParaRPr lang="nl-NL" sz="1100" dirty="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-5</a:t>
                      </a:r>
                      <a:endParaRPr lang="nl-NL" sz="1100" dirty="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0</a:t>
                      </a:r>
                      <a:endParaRPr lang="nl-NL" sz="1100" dirty="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dirty="0">
                          <a:effectLst/>
                        </a:rPr>
                        <a:t>+5</a:t>
                      </a:r>
                      <a:endParaRPr lang="nl-NL" sz="1100" dirty="0">
                        <a:effectLst/>
                      </a:endParaRPr>
                    </a:p>
                    <a:p>
                      <a:pP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dirty="0">
                          <a:effectLst/>
                        </a:rPr>
                        <a:t>+10</a:t>
                      </a:r>
                      <a:endParaRPr lang="nl-NL" sz="1100" dirty="0">
                        <a:effectLst/>
                        <a:latin typeface="Calibri"/>
                        <a:ea typeface="Calibri"/>
                        <a:cs typeface="Times New Roman"/>
                      </a:endParaRPr>
                    </a:p>
                  </a:txBody>
                  <a:tcPr marL="76200" marR="76200" marT="0" marB="0"/>
                </a:tc>
              </a:tr>
            </a:tbl>
          </a:graphicData>
        </a:graphic>
      </p:graphicFrame>
      <p:sp>
        <p:nvSpPr>
          <p:cNvPr id="2" name="Titel 1"/>
          <p:cNvSpPr>
            <a:spLocks noGrp="1"/>
          </p:cNvSpPr>
          <p:nvPr>
            <p:ph type="title"/>
          </p:nvPr>
        </p:nvSpPr>
        <p:spPr/>
        <p:txBody>
          <a:bodyPr>
            <a:normAutofit fontScale="90000"/>
          </a:bodyPr>
          <a:lstStyle/>
          <a:p>
            <a:pPr lvl="0" fontAlgn="base">
              <a:spcAft>
                <a:spcPct val="0"/>
              </a:spcAft>
              <a:tabLst>
                <a:tab pos="-914400" algn="l"/>
                <a:tab pos="-457200" algn="l"/>
                <a:tab pos="288925" algn="l"/>
                <a:tab pos="539750" algn="l"/>
                <a:tab pos="914400" algn="l"/>
                <a:tab pos="1371600" algn="l"/>
                <a:tab pos="1619250" algn="l"/>
                <a:tab pos="1828800" algn="l"/>
              </a:tabLst>
            </a:pP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nl-NL" i="1" dirty="0">
                <a:latin typeface="Arial" pitchFamily="34" charset="0"/>
                <a:ea typeface="Times New Roman" pitchFamily="18" charset="0"/>
                <a:cs typeface="Arial" pitchFamily="34" charset="0"/>
              </a:rPr>
              <a:t/>
            </a:r>
            <a:br>
              <a:rPr lang="nl-NL" i="1" dirty="0">
                <a:latin typeface="Arial" pitchFamily="34" charset="0"/>
                <a:ea typeface="Times New Roman" pitchFamily="18" charset="0"/>
                <a:cs typeface="Arial" pitchFamily="34" charset="0"/>
              </a:rPr>
            </a:b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Invloed van de kwaliteit van het ruwvoer op de </a:t>
            </a:r>
            <a:r>
              <a:rPr kumimoji="0" lang="nl-NL"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a:t>
            </a: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‑opname.</a:t>
            </a:r>
            <a:r>
              <a:rPr kumimoji="0" lang="nl-NL" sz="1800" b="0" i="0" u="none" strike="noStrike" cap="none" normalizeH="0" baseline="0" dirty="0" smtClean="0">
                <a:ln>
                  <a:noFill/>
                </a:ln>
                <a:solidFill>
                  <a:schemeClr val="tx1"/>
                </a:solidFill>
                <a:effectLst/>
                <a:latin typeface="Arial" pitchFamily="34" charset="0"/>
                <a:cs typeface="Arial" pitchFamily="34" charset="0"/>
              </a:rPr>
              <a:t/>
            </a:r>
            <a:br>
              <a:rPr kumimoji="0" lang="nl-NL" sz="1800" b="0" i="0" u="none" strike="noStrike" cap="none" normalizeH="0" baseline="0" dirty="0" smtClean="0">
                <a:ln>
                  <a:noFill/>
                </a:ln>
                <a:solidFill>
                  <a:schemeClr val="tx1"/>
                </a:solidFill>
                <a:effectLst/>
                <a:latin typeface="Arial" pitchFamily="34" charset="0"/>
                <a:cs typeface="Arial" pitchFamily="34" charset="0"/>
              </a:rPr>
            </a:br>
            <a:r>
              <a:rPr kumimoji="0" lang="nl-NL" sz="4800" b="0" i="0" u="none" strike="noStrike" cap="none" normalizeH="0" baseline="0" dirty="0" smtClean="0">
                <a:ln>
                  <a:noFill/>
                </a:ln>
                <a:solidFill>
                  <a:schemeClr val="tx1"/>
                </a:solidFill>
                <a:effectLst/>
                <a:latin typeface="Arial" pitchFamily="34" charset="0"/>
                <a:cs typeface="Arial" pitchFamily="34" charset="0"/>
              </a:rPr>
              <a:t/>
            </a:r>
            <a:br>
              <a:rPr kumimoji="0" lang="nl-NL" sz="4800" b="0" i="0" u="none" strike="noStrike" cap="none" normalizeH="0" baseline="0" dirty="0" smtClean="0">
                <a:ln>
                  <a:noFill/>
                </a:ln>
                <a:solidFill>
                  <a:schemeClr val="tx1"/>
                </a:solidFill>
                <a:effectLst/>
                <a:latin typeface="Arial" pitchFamily="34" charset="0"/>
                <a:cs typeface="Arial" pitchFamily="34" charset="0"/>
              </a:rPr>
            </a:br>
            <a:endParaRPr lang="nl-NL" dirty="0"/>
          </a:p>
        </p:txBody>
      </p:sp>
      <p:sp>
        <p:nvSpPr>
          <p:cNvPr id="5" name="Rectangle 1"/>
          <p:cNvSpPr>
            <a:spLocks noChangeArrowheads="1"/>
          </p:cNvSpPr>
          <p:nvPr/>
        </p:nvSpPr>
        <p:spPr bwMode="auto">
          <a:xfrm>
            <a:off x="3670300" y="27458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288925" algn="l"/>
                <a:tab pos="539750" algn="l"/>
                <a:tab pos="914400" algn="l"/>
                <a:tab pos="1371600" algn="l"/>
                <a:tab pos="1619250" algn="l"/>
                <a:tab pos="1828800" algn="l"/>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38702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57118826"/>
              </p:ext>
            </p:extLst>
          </p:nvPr>
        </p:nvGraphicFramePr>
        <p:xfrm>
          <a:off x="1115617" y="2557304"/>
          <a:ext cx="6624735" cy="3752016"/>
        </p:xfrm>
        <a:graphic>
          <a:graphicData uri="http://schemas.openxmlformats.org/drawingml/2006/table">
            <a:tbl>
              <a:tblPr>
                <a:tableStyleId>{5C22544A-7EE6-4342-B048-85BDC9FD1C3A}</a:tableStyleId>
              </a:tblPr>
              <a:tblGrid>
                <a:gridCol w="1972736"/>
                <a:gridCol w="1270390"/>
                <a:gridCol w="3381609"/>
              </a:tblGrid>
              <a:tr h="830671">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dirty="0" err="1">
                          <a:effectLst/>
                        </a:rPr>
                        <a:t>produkt</a:t>
                      </a:r>
                      <a:r>
                        <a:rPr lang="nl-NL" sz="1600" spc="-10" dirty="0">
                          <a:effectLst/>
                        </a:rPr>
                        <a:t> </a:t>
                      </a:r>
                      <a:endParaRPr lang="nl-NL" sz="1100" dirty="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VEM</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Opname (kg ds/dag)</a:t>
                      </a:r>
                      <a:endParaRPr lang="nl-NL" sz="1100">
                        <a:effectLst/>
                        <a:latin typeface="Calibri"/>
                        <a:ea typeface="Calibri"/>
                        <a:cs typeface="Times New Roman"/>
                      </a:endParaRPr>
                    </a:p>
                  </a:txBody>
                  <a:tcPr marL="76200" marR="76200" marT="0" marB="0"/>
                </a:tc>
              </a:tr>
              <a:tr h="401337">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en-US" sz="1600" spc="-10">
                          <a:effectLst/>
                        </a:rPr>
                        <a:t>Stro</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en-US" sz="1600" spc="-10">
                          <a:effectLst/>
                        </a:rPr>
                        <a:t>450</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en-US" sz="1600" spc="-10">
                          <a:effectLst/>
                        </a:rPr>
                        <a:t>3,6</a:t>
                      </a:r>
                      <a:endParaRPr lang="nl-NL" sz="1100">
                        <a:effectLst/>
                        <a:latin typeface="Calibri"/>
                        <a:ea typeface="Calibri"/>
                        <a:cs typeface="Times New Roman"/>
                      </a:endParaRPr>
                    </a:p>
                  </a:txBody>
                  <a:tcPr marL="76200" marR="76200" marT="0" marB="0"/>
                </a:tc>
              </a:tr>
              <a:tr h="2118671">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en-US" sz="1600" spc="-10" dirty="0" err="1">
                          <a:effectLst/>
                        </a:rPr>
                        <a:t>Graskuil</a:t>
                      </a:r>
                      <a:r>
                        <a:rPr lang="en-US" sz="1600" spc="-10" dirty="0">
                          <a:effectLst/>
                        </a:rPr>
                        <a:t> of </a:t>
                      </a:r>
                      <a:r>
                        <a:rPr lang="en-US" sz="1600" spc="-10" dirty="0" err="1">
                          <a:effectLst/>
                        </a:rPr>
                        <a:t>hooi</a:t>
                      </a:r>
                      <a:endParaRPr lang="nl-NL" sz="1100" dirty="0">
                        <a:effectLst/>
                        <a:latin typeface="Calibri"/>
                        <a:ea typeface="Calibri"/>
                        <a:cs typeface="Times New Roman"/>
                      </a:endParaRPr>
                    </a:p>
                  </a:txBody>
                  <a:tcPr marL="76200" marR="76200" marT="0" marB="0"/>
                </a:tc>
                <a:tc>
                  <a:txBody>
                    <a:bodyPr/>
                    <a:lstStyle/>
                    <a:p>
                      <a:pP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a:effectLst/>
                        </a:rPr>
                        <a:t>600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700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800</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850</a:t>
                      </a:r>
                      <a:endParaRPr lang="nl-NL" sz="1100">
                        <a:effectLst/>
                      </a:endParaRPr>
                    </a:p>
                    <a:p>
                      <a:pP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a:effectLst/>
                        </a:rPr>
                        <a:t>900</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0"/>
                        </a:spcAft>
                        <a:tabLst>
                          <a:tab pos="-914400" algn="l"/>
                          <a:tab pos="-457200" algn="l"/>
                          <a:tab pos="288290" algn="l"/>
                          <a:tab pos="539750" algn="l"/>
                          <a:tab pos="914400" algn="l"/>
                          <a:tab pos="1371600" algn="l"/>
                          <a:tab pos="1619885" algn="l"/>
                          <a:tab pos="1828800" algn="l"/>
                        </a:tabLst>
                      </a:pPr>
                      <a:r>
                        <a:rPr lang="nl-NL" sz="1600" spc="-10">
                          <a:effectLst/>
                        </a:rPr>
                        <a:t>4,6</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5,8</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6,8</a:t>
                      </a:r>
                      <a:endParaRPr lang="nl-NL" sz="1100">
                        <a:effectLst/>
                      </a:endParaRPr>
                    </a:p>
                    <a:p>
                      <a:pPr>
                        <a:lnSpc>
                          <a:spcPct val="119000"/>
                        </a:lnSpc>
                        <a:spcAft>
                          <a:spcPts val="0"/>
                        </a:spcAft>
                        <a:tabLst>
                          <a:tab pos="-914400" algn="l"/>
                          <a:tab pos="-457200" algn="l"/>
                          <a:tab pos="288290" algn="l"/>
                          <a:tab pos="539750" algn="l"/>
                          <a:tab pos="914400" algn="l"/>
                          <a:tab pos="1371600" algn="l"/>
                          <a:tab pos="1619885" algn="l"/>
                          <a:tab pos="1828800" algn="l"/>
                        </a:tabLst>
                      </a:pPr>
                      <a:r>
                        <a:rPr lang="nl-NL" sz="1600" spc="-10">
                          <a:effectLst/>
                        </a:rPr>
                        <a:t>7,1</a:t>
                      </a:r>
                      <a:endParaRPr lang="nl-NL" sz="1100">
                        <a:effectLst/>
                      </a:endParaRPr>
                    </a:p>
                    <a:p>
                      <a:pP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a:effectLst/>
                        </a:rPr>
                        <a:t>7,2</a:t>
                      </a:r>
                      <a:endParaRPr lang="nl-NL" sz="1100">
                        <a:effectLst/>
                        <a:latin typeface="Calibri"/>
                        <a:ea typeface="Calibri"/>
                        <a:cs typeface="Times New Roman"/>
                      </a:endParaRPr>
                    </a:p>
                  </a:txBody>
                  <a:tcPr marL="76200" marR="76200" marT="0" marB="0"/>
                </a:tc>
              </a:tr>
              <a:tr h="401337">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Snijmais </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900</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dirty="0">
                          <a:effectLst/>
                        </a:rPr>
                        <a:t>6,2</a:t>
                      </a:r>
                      <a:endParaRPr lang="nl-NL" sz="1100" dirty="0">
                        <a:effectLst/>
                        <a:latin typeface="Calibri"/>
                        <a:ea typeface="Calibri"/>
                        <a:cs typeface="Times New Roman"/>
                      </a:endParaRPr>
                    </a:p>
                  </a:txBody>
                  <a:tcPr marL="76200" marR="76200" marT="0" marB="0"/>
                </a:tc>
              </a:tr>
            </a:tbl>
          </a:graphicData>
        </a:graphic>
      </p:graphicFrame>
      <p:sp>
        <p:nvSpPr>
          <p:cNvPr id="2" name="Titel 1"/>
          <p:cNvSpPr>
            <a:spLocks noGrp="1"/>
          </p:cNvSpPr>
          <p:nvPr>
            <p:ph type="title"/>
          </p:nvPr>
        </p:nvSpPr>
        <p:spPr/>
        <p:txBody>
          <a:bodyPr>
            <a:normAutofit fontScale="90000"/>
          </a:bodyPr>
          <a:lstStyle/>
          <a:p>
            <a:pPr lvl="0" fontAlgn="base">
              <a:spcAft>
                <a:spcPct val="0"/>
              </a:spcAft>
              <a:tabLst>
                <a:tab pos="-914400" algn="l"/>
                <a:tab pos="-457200" algn="l"/>
                <a:tab pos="288925" algn="l"/>
                <a:tab pos="539750" algn="l"/>
                <a:tab pos="914400" algn="l"/>
                <a:tab pos="1371600" algn="l"/>
                <a:tab pos="1619250" algn="l"/>
                <a:tab pos="1828800" algn="l"/>
              </a:tabLst>
            </a:pP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nl-NL" i="1" dirty="0">
                <a:latin typeface="Arial" pitchFamily="34" charset="0"/>
                <a:ea typeface="Times New Roman" pitchFamily="18" charset="0"/>
                <a:cs typeface="Arial" pitchFamily="34" charset="0"/>
              </a:rPr>
              <a:t/>
            </a:r>
            <a:br>
              <a:rPr lang="nl-NL" i="1" dirty="0">
                <a:latin typeface="Arial" pitchFamily="34" charset="0"/>
                <a:ea typeface="Times New Roman" pitchFamily="18" charset="0"/>
                <a:cs typeface="Arial" pitchFamily="34" charset="0"/>
              </a:rPr>
            </a:br>
            <a:r>
              <a:rPr kumimoji="0" lang="nl-NL"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Drogestof</a:t>
            </a: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opname door jongvee van een tot twee jaar.</a:t>
            </a:r>
            <a:r>
              <a:rPr kumimoji="0" lang="nl-NL" sz="1800" b="0" i="0" u="none" strike="noStrike" cap="none" normalizeH="0" baseline="0" dirty="0" smtClean="0">
                <a:ln>
                  <a:noFill/>
                </a:ln>
                <a:solidFill>
                  <a:schemeClr val="tx1"/>
                </a:solidFill>
                <a:effectLst/>
                <a:latin typeface="Arial" pitchFamily="34" charset="0"/>
                <a:cs typeface="Arial" pitchFamily="34" charset="0"/>
              </a:rPr>
              <a:t/>
            </a:r>
            <a:br>
              <a:rPr kumimoji="0" lang="nl-NL" sz="1800" b="0" i="0" u="none" strike="noStrike" cap="none" normalizeH="0" baseline="0" dirty="0" smtClean="0">
                <a:ln>
                  <a:noFill/>
                </a:ln>
                <a:solidFill>
                  <a:schemeClr val="tx1"/>
                </a:solidFill>
                <a:effectLst/>
                <a:latin typeface="Arial" pitchFamily="34" charset="0"/>
                <a:cs typeface="Arial" pitchFamily="34" charset="0"/>
              </a:rPr>
            </a:br>
            <a:r>
              <a:rPr kumimoji="0" lang="nl-NL" sz="4800" b="0" i="0" u="none" strike="noStrike" cap="none" normalizeH="0" baseline="0" dirty="0" smtClean="0">
                <a:ln>
                  <a:noFill/>
                </a:ln>
                <a:solidFill>
                  <a:schemeClr val="tx1"/>
                </a:solidFill>
                <a:effectLst/>
                <a:latin typeface="Arial" pitchFamily="34" charset="0"/>
                <a:cs typeface="Arial" pitchFamily="34" charset="0"/>
              </a:rPr>
              <a:t/>
            </a:r>
            <a:br>
              <a:rPr kumimoji="0" lang="nl-NL" sz="4800" b="0" i="0" u="none" strike="noStrike" cap="none" normalizeH="0" baseline="0" dirty="0" smtClean="0">
                <a:ln>
                  <a:noFill/>
                </a:ln>
                <a:solidFill>
                  <a:schemeClr val="tx1"/>
                </a:solidFill>
                <a:effectLst/>
                <a:latin typeface="Arial" pitchFamily="34" charset="0"/>
                <a:cs typeface="Arial" pitchFamily="34" charset="0"/>
              </a:rPr>
            </a:br>
            <a:endParaRPr lang="nl-NL" dirty="0"/>
          </a:p>
        </p:txBody>
      </p:sp>
    </p:spTree>
    <p:extLst>
      <p:ext uri="{BB962C8B-B14F-4D97-AF65-F5344CB8AC3E}">
        <p14:creationId xmlns:p14="http://schemas.microsoft.com/office/powerpoint/2010/main" val="304404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90456008"/>
              </p:ext>
            </p:extLst>
          </p:nvPr>
        </p:nvGraphicFramePr>
        <p:xfrm>
          <a:off x="755576" y="2992596"/>
          <a:ext cx="7920880" cy="3316722"/>
        </p:xfrm>
        <a:graphic>
          <a:graphicData uri="http://schemas.openxmlformats.org/drawingml/2006/table">
            <a:tbl>
              <a:tblPr>
                <a:tableStyleId>{5C22544A-7EE6-4342-B048-85BDC9FD1C3A}</a:tableStyleId>
              </a:tblPr>
              <a:tblGrid>
                <a:gridCol w="3168103"/>
                <a:gridCol w="4752777"/>
              </a:tblGrid>
              <a:tr h="546434">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categorie  </a:t>
                      </a:r>
                      <a:endParaRPr lang="nl-NL" sz="1100">
                        <a:effectLst/>
                        <a:latin typeface="Calibri"/>
                        <a:ea typeface="Calibri"/>
                        <a:cs typeface="Times New Roman"/>
                      </a:endParaRPr>
                    </a:p>
                  </a:txBody>
                  <a:tcPr marL="76200" marR="76200" marT="0" marB="0"/>
                </a:tc>
                <a:tc>
                  <a:txBody>
                    <a:bodyPr/>
                    <a:lstStyle/>
                    <a:p>
                      <a:pPr>
                        <a:lnSpc>
                          <a:spcPct val="119000"/>
                        </a:lnSpc>
                        <a:spcAft>
                          <a:spcPts val="270"/>
                        </a:spcAft>
                        <a:tabLst>
                          <a:tab pos="-914400" algn="l"/>
                          <a:tab pos="-457200" algn="l"/>
                          <a:tab pos="288290" algn="l"/>
                          <a:tab pos="539750" algn="l"/>
                          <a:tab pos="914400" algn="l"/>
                          <a:tab pos="1371600" algn="l"/>
                          <a:tab pos="1619885" algn="l"/>
                          <a:tab pos="1828800" algn="l"/>
                        </a:tabLst>
                      </a:pPr>
                      <a:r>
                        <a:rPr lang="nl-NL" sz="1600" spc="-10">
                          <a:effectLst/>
                        </a:rPr>
                        <a:t>Opname (kg ds/dag)</a:t>
                      </a:r>
                      <a:endParaRPr lang="nl-NL" sz="1100">
                        <a:effectLst/>
                        <a:latin typeface="Calibri"/>
                        <a:ea typeface="Calibri"/>
                        <a:cs typeface="Times New Roman"/>
                      </a:endParaRPr>
                    </a:p>
                  </a:txBody>
                  <a:tcPr marL="76200" marR="76200" marT="0" marB="0"/>
                </a:tc>
              </a:tr>
              <a:tr h="546434">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Kalveren 0 ‑ 1 jr</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2,6</a:t>
                      </a:r>
                      <a:endParaRPr lang="nl-NL" sz="1100">
                        <a:effectLst/>
                        <a:latin typeface="Calibri"/>
                        <a:ea typeface="Calibri"/>
                        <a:cs typeface="Times New Roman"/>
                      </a:endParaRPr>
                    </a:p>
                  </a:txBody>
                  <a:tcPr marL="76200" marR="76200" marT="0" marB="0"/>
                </a:tc>
              </a:tr>
              <a:tr h="546434">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Pinken 1 ‑ 2 jr</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zie tabel hier boven</a:t>
                      </a:r>
                      <a:endParaRPr lang="nl-NL" sz="1100">
                        <a:effectLst/>
                        <a:latin typeface="Calibri"/>
                        <a:ea typeface="Calibri"/>
                        <a:cs typeface="Times New Roman"/>
                      </a:endParaRPr>
                    </a:p>
                  </a:txBody>
                  <a:tcPr marL="76200" marR="76200" marT="0" marB="0"/>
                </a:tc>
              </a:tr>
              <a:tr h="546434">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Pinken &gt; 2 jr</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9,0</a:t>
                      </a:r>
                      <a:endParaRPr lang="nl-NL" sz="1100">
                        <a:effectLst/>
                        <a:latin typeface="Calibri"/>
                        <a:ea typeface="Calibri"/>
                        <a:cs typeface="Times New Roman"/>
                      </a:endParaRPr>
                    </a:p>
                  </a:txBody>
                  <a:tcPr marL="76200" marR="76200" marT="0" marB="0"/>
                </a:tc>
              </a:tr>
              <a:tr h="1130986">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a:effectLst/>
                        </a:rPr>
                        <a:t>Droogstaande koeien</a:t>
                      </a:r>
                      <a:endParaRPr lang="nl-NL" sz="1100">
                        <a:effectLst/>
                        <a:latin typeface="Calibri"/>
                        <a:ea typeface="Calibri"/>
                        <a:cs typeface="Times New Roman"/>
                      </a:endParaRPr>
                    </a:p>
                  </a:txBody>
                  <a:tcPr marL="76200" marR="76200" marT="0" marB="0"/>
                </a:tc>
                <a:tc>
                  <a:txBody>
                    <a:bodyPr/>
                    <a:lstStyle/>
                    <a:p>
                      <a:pPr>
                        <a:lnSpc>
                          <a:spcPct val="119000"/>
                        </a:lnSpc>
                        <a:spcBef>
                          <a:spcPts val="450"/>
                        </a:spcBef>
                        <a:spcAft>
                          <a:spcPts val="270"/>
                        </a:spcAft>
                        <a:tabLst>
                          <a:tab pos="-914400" algn="l"/>
                          <a:tab pos="-457200" algn="l"/>
                          <a:tab pos="288290" algn="l"/>
                          <a:tab pos="539750" algn="l"/>
                          <a:tab pos="914400" algn="l"/>
                          <a:tab pos="1371600" algn="l"/>
                          <a:tab pos="1619885" algn="l"/>
                          <a:tab pos="1828800" algn="l"/>
                        </a:tabLst>
                      </a:pPr>
                      <a:r>
                        <a:rPr lang="nl-NL" sz="1600" spc="-10" dirty="0">
                          <a:effectLst/>
                        </a:rPr>
                        <a:t>9,0</a:t>
                      </a:r>
                      <a:endParaRPr lang="nl-NL" sz="1100" dirty="0">
                        <a:effectLst/>
                        <a:latin typeface="Calibri"/>
                        <a:ea typeface="Calibri"/>
                        <a:cs typeface="Times New Roman"/>
                      </a:endParaRPr>
                    </a:p>
                  </a:txBody>
                  <a:tcPr marL="76200" marR="76200" marT="0" marB="0"/>
                </a:tc>
              </a:tr>
            </a:tbl>
          </a:graphicData>
        </a:graphic>
      </p:graphicFrame>
      <p:sp>
        <p:nvSpPr>
          <p:cNvPr id="2" name="Titel 1"/>
          <p:cNvSpPr>
            <a:spLocks noGrp="1"/>
          </p:cNvSpPr>
          <p:nvPr>
            <p:ph type="title"/>
          </p:nvPr>
        </p:nvSpPr>
        <p:spPr/>
        <p:txBody>
          <a:bodyPr>
            <a:normAutofit fontScale="90000"/>
          </a:bodyPr>
          <a:lstStyle/>
          <a:p>
            <a:pPr lvl="0" fontAlgn="base">
              <a:spcAft>
                <a:spcPct val="0"/>
              </a:spcAft>
              <a:tabLst>
                <a:tab pos="-914400" algn="l"/>
                <a:tab pos="-457200" algn="l"/>
                <a:tab pos="288925" algn="l"/>
                <a:tab pos="539750" algn="l"/>
                <a:tab pos="914400" algn="l"/>
                <a:tab pos="1371600" algn="l"/>
                <a:tab pos="1619250" algn="l"/>
                <a:tab pos="1828800" algn="l"/>
              </a:tabLst>
            </a:pP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nl-NL" i="1" dirty="0">
                <a:latin typeface="Arial" pitchFamily="34" charset="0"/>
                <a:ea typeface="Times New Roman" pitchFamily="18" charset="0"/>
                <a:cs typeface="Arial" pitchFamily="34" charset="0"/>
              </a:rPr>
              <a:t/>
            </a:r>
            <a:br>
              <a:rPr lang="nl-NL" i="1" dirty="0">
                <a:latin typeface="Arial" pitchFamily="34" charset="0"/>
                <a:ea typeface="Times New Roman" pitchFamily="18" charset="0"/>
                <a:cs typeface="Arial" pitchFamily="34" charset="0"/>
              </a:rPr>
            </a:br>
            <a:r>
              <a:rPr lang="nl-NL" i="1" dirty="0" smtClean="0">
                <a:latin typeface="Arial" pitchFamily="34" charset="0"/>
                <a:ea typeface="Times New Roman" pitchFamily="18" charset="0"/>
                <a:cs typeface="Arial" pitchFamily="34" charset="0"/>
              </a:rPr>
              <a:t/>
            </a:r>
            <a:br>
              <a:rPr lang="nl-NL" i="1" dirty="0" smtClean="0">
                <a:latin typeface="Arial" pitchFamily="34" charset="0"/>
                <a:ea typeface="Times New Roman" pitchFamily="18" charset="0"/>
                <a:cs typeface="Arial" pitchFamily="34" charset="0"/>
              </a:rPr>
            </a:br>
            <a:r>
              <a:rPr kumimoji="0" lang="nl-NL"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Drogestofopname</a:t>
            </a:r>
            <a:r>
              <a:rPr kumimoji="0" lang="nl-NL"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uit ruwvoer door jongvee ingedeeld naar leeftijd en schapen.</a:t>
            </a:r>
            <a:r>
              <a:rPr kumimoji="0" lang="nl-NL" sz="1800" b="0" i="0" u="none" strike="noStrike" cap="none" normalizeH="0" baseline="0" dirty="0" smtClean="0">
                <a:ln>
                  <a:noFill/>
                </a:ln>
                <a:solidFill>
                  <a:schemeClr val="tx1"/>
                </a:solidFill>
                <a:effectLst/>
                <a:latin typeface="Arial" pitchFamily="34" charset="0"/>
                <a:cs typeface="Arial" pitchFamily="34" charset="0"/>
              </a:rPr>
              <a:t/>
            </a:r>
            <a:br>
              <a:rPr kumimoji="0" lang="nl-NL" sz="1800" b="0" i="0" u="none" strike="noStrike" cap="none" normalizeH="0" baseline="0" dirty="0" smtClean="0">
                <a:ln>
                  <a:noFill/>
                </a:ln>
                <a:solidFill>
                  <a:schemeClr val="tx1"/>
                </a:solidFill>
                <a:effectLst/>
                <a:latin typeface="Arial" pitchFamily="34" charset="0"/>
                <a:cs typeface="Arial" pitchFamily="34" charset="0"/>
              </a:rPr>
            </a:br>
            <a:r>
              <a:rPr kumimoji="0" lang="nl-NL" sz="4800" b="0" i="0" u="none" strike="noStrike" cap="none" normalizeH="0" baseline="0" dirty="0" smtClean="0">
                <a:ln>
                  <a:noFill/>
                </a:ln>
                <a:solidFill>
                  <a:schemeClr val="tx1"/>
                </a:solidFill>
                <a:effectLst/>
                <a:latin typeface="Arial" pitchFamily="34" charset="0"/>
                <a:cs typeface="Arial" pitchFamily="34" charset="0"/>
              </a:rPr>
              <a:t/>
            </a:r>
            <a:br>
              <a:rPr kumimoji="0" lang="nl-NL" sz="4800" b="0" i="0" u="none" strike="noStrike" cap="none" normalizeH="0" baseline="0" dirty="0" smtClean="0">
                <a:ln>
                  <a:noFill/>
                </a:ln>
                <a:solidFill>
                  <a:schemeClr val="tx1"/>
                </a:solidFill>
                <a:effectLst/>
                <a:latin typeface="Arial" pitchFamily="34" charset="0"/>
                <a:cs typeface="Arial" pitchFamily="34" charset="0"/>
              </a:rPr>
            </a:br>
            <a:endParaRPr lang="nl-NL" dirty="0"/>
          </a:p>
        </p:txBody>
      </p:sp>
    </p:spTree>
    <p:extLst>
      <p:ext uri="{BB962C8B-B14F-4D97-AF65-F5344CB8AC3E}">
        <p14:creationId xmlns:p14="http://schemas.microsoft.com/office/powerpoint/2010/main" val="3653950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Opbrengst van grasland en maïsland</a:t>
            </a:r>
          </a:p>
          <a:p>
            <a:pPr lvl="1"/>
            <a:r>
              <a:rPr lang="nl-NL" dirty="0" smtClean="0"/>
              <a:t>Door inschatting van opbrengst</a:t>
            </a:r>
          </a:p>
          <a:p>
            <a:pPr lvl="1"/>
            <a:r>
              <a:rPr lang="nl-NL" dirty="0" smtClean="0"/>
              <a:t>Door opmeten van de kuilen</a:t>
            </a:r>
            <a:endParaRPr lang="nl-NL" dirty="0"/>
          </a:p>
        </p:txBody>
      </p:sp>
      <p:sp>
        <p:nvSpPr>
          <p:cNvPr id="2" name="Titel 1"/>
          <p:cNvSpPr>
            <a:spLocks noGrp="1"/>
          </p:cNvSpPr>
          <p:nvPr>
            <p:ph type="title"/>
          </p:nvPr>
        </p:nvSpPr>
        <p:spPr/>
        <p:txBody>
          <a:bodyPr/>
          <a:lstStyle/>
          <a:p>
            <a:r>
              <a:rPr lang="nl-NL" dirty="0" smtClean="0"/>
              <a:t>Aanbod zijde</a:t>
            </a:r>
            <a:endParaRPr lang="nl-NL" dirty="0"/>
          </a:p>
        </p:txBody>
      </p:sp>
    </p:spTree>
    <p:extLst>
      <p:ext uri="{BB962C8B-B14F-4D97-AF65-F5344CB8AC3E}">
        <p14:creationId xmlns:p14="http://schemas.microsoft.com/office/powerpoint/2010/main" val="1791352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526588819"/>
              </p:ext>
            </p:extLst>
          </p:nvPr>
        </p:nvGraphicFramePr>
        <p:xfrm>
          <a:off x="683568" y="1916832"/>
          <a:ext cx="8064896" cy="4032448"/>
        </p:xfrm>
        <a:graphic>
          <a:graphicData uri="http://schemas.openxmlformats.org/drawingml/2006/table">
            <a:tbl>
              <a:tblPr>
                <a:tableStyleId>{5C22544A-7EE6-4342-B048-85BDC9FD1C3A}</a:tableStyleId>
              </a:tblPr>
              <a:tblGrid>
                <a:gridCol w="8064896"/>
              </a:tblGrid>
              <a:tr h="4032448">
                <a:tc>
                  <a:txBody>
                    <a:bodyPr/>
                    <a:lstStyle/>
                    <a:p>
                      <a:pPr algn="ctr">
                        <a:lnSpc>
                          <a:spcPct val="118000"/>
                        </a:lnSpc>
                        <a:spcAft>
                          <a:spcPts val="0"/>
                        </a:spcAft>
                        <a:tabLst>
                          <a:tab pos="213360" algn="l"/>
                          <a:tab pos="457200" algn="l"/>
                          <a:tab pos="914400" algn="l"/>
                          <a:tab pos="1371600" algn="l"/>
                          <a:tab pos="1619250" algn="l"/>
                          <a:tab pos="1798320" algn="l"/>
                          <a:tab pos="1977390" algn="l"/>
                          <a:tab pos="2156460" algn="l"/>
                          <a:tab pos="2339340" algn="l"/>
                          <a:tab pos="2518410" algn="l"/>
                          <a:tab pos="2697480" algn="l"/>
                          <a:tab pos="2876550" algn="l"/>
                          <a:tab pos="3059430" algn="l"/>
                          <a:tab pos="3238500" algn="l"/>
                          <a:tab pos="3417570" algn="l"/>
                          <a:tab pos="3596640" algn="l"/>
                          <a:tab pos="3779520" algn="l"/>
                          <a:tab pos="3958590" algn="l"/>
                          <a:tab pos="4137660" algn="l"/>
                          <a:tab pos="4316730" algn="l"/>
                          <a:tab pos="4499610" algn="l"/>
                          <a:tab pos="4678680" algn="l"/>
                          <a:tab pos="5029200" algn="l"/>
                        </a:tabLst>
                      </a:pPr>
                      <a:r>
                        <a:rPr lang="nl-NL" sz="1600" spc="-10" dirty="0">
                          <a:effectLst/>
                        </a:rPr>
                        <a:t>Verdringing is:</a:t>
                      </a:r>
                      <a:endParaRPr lang="nl-NL" sz="1100" dirty="0">
                        <a:effectLst/>
                      </a:endParaRPr>
                    </a:p>
                    <a:p>
                      <a:pPr algn="ctr">
                        <a:lnSpc>
                          <a:spcPct val="118000"/>
                        </a:lnSpc>
                        <a:spcAft>
                          <a:spcPts val="0"/>
                        </a:spcAft>
                        <a:tabLst>
                          <a:tab pos="213360" algn="l"/>
                          <a:tab pos="457200" algn="l"/>
                          <a:tab pos="914400" algn="l"/>
                          <a:tab pos="1371600" algn="l"/>
                          <a:tab pos="1619250" algn="l"/>
                          <a:tab pos="1798320" algn="l"/>
                          <a:tab pos="1977390" algn="l"/>
                          <a:tab pos="2156460" algn="l"/>
                          <a:tab pos="2339340" algn="l"/>
                          <a:tab pos="2518410" algn="l"/>
                          <a:tab pos="2697480" algn="l"/>
                          <a:tab pos="2876550" algn="l"/>
                          <a:tab pos="3059430" algn="l"/>
                          <a:tab pos="3238500" algn="l"/>
                          <a:tab pos="3417570" algn="l"/>
                          <a:tab pos="3596640" algn="l"/>
                          <a:tab pos="3779520" algn="l"/>
                          <a:tab pos="3958590" algn="l"/>
                          <a:tab pos="4137660" algn="l"/>
                          <a:tab pos="4316730" algn="l"/>
                          <a:tab pos="4499610" algn="l"/>
                          <a:tab pos="4678680" algn="l"/>
                          <a:tab pos="5029200" algn="l"/>
                        </a:tabLst>
                      </a:pPr>
                      <a:r>
                        <a:rPr lang="nl-NL" sz="1600" spc="-10" dirty="0">
                          <a:effectLst/>
                        </a:rPr>
                        <a:t>Het niet opnemen van het ene voer (bijv. ruwvoer) als gevolg van een gift van een ander voer (bijv. krachtvoer)</a:t>
                      </a:r>
                      <a:endParaRPr lang="nl-NL" sz="1100" dirty="0">
                        <a:effectLst/>
                        <a:latin typeface="Calibri"/>
                        <a:ea typeface="Calibri"/>
                        <a:cs typeface="Times New Roman"/>
                      </a:endParaRPr>
                    </a:p>
                  </a:txBody>
                  <a:tcPr marL="44450" marR="44450" marT="0" marB="0"/>
                </a:tc>
              </a:tr>
            </a:tbl>
          </a:graphicData>
        </a:graphic>
      </p:graphicFrame>
      <p:sp>
        <p:nvSpPr>
          <p:cNvPr id="2" name="Titel 1"/>
          <p:cNvSpPr>
            <a:spLocks noGrp="1"/>
          </p:cNvSpPr>
          <p:nvPr>
            <p:ph type="title"/>
          </p:nvPr>
        </p:nvSpPr>
        <p:spPr/>
        <p:txBody>
          <a:bodyPr/>
          <a:lstStyle/>
          <a:p>
            <a:r>
              <a:rPr lang="nl-NL" dirty="0" smtClean="0"/>
              <a:t>Verdringing</a:t>
            </a:r>
            <a:endParaRPr lang="nl-NL" dirty="0"/>
          </a:p>
        </p:txBody>
      </p:sp>
      <p:sp>
        <p:nvSpPr>
          <p:cNvPr id="5" name="Rectangle 1"/>
          <p:cNvSpPr>
            <a:spLocks noChangeArrowheads="1"/>
          </p:cNvSpPr>
          <p:nvPr/>
        </p:nvSpPr>
        <p:spPr bwMode="auto">
          <a:xfrm>
            <a:off x="2409825" y="32877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2725" algn="l"/>
                <a:tab pos="457200" algn="l"/>
                <a:tab pos="914400" algn="l"/>
                <a:tab pos="1371600" algn="l"/>
                <a:tab pos="1619250" algn="l"/>
                <a:tab pos="1798638" algn="l"/>
                <a:tab pos="1978025" algn="l"/>
                <a:tab pos="2155825" algn="l"/>
                <a:tab pos="2339975" algn="l"/>
                <a:tab pos="2517775" algn="l"/>
                <a:tab pos="2697163" algn="l"/>
                <a:tab pos="2876550" algn="l"/>
                <a:tab pos="3059113" algn="l"/>
                <a:tab pos="3238500" algn="l"/>
                <a:tab pos="3417888" algn="l"/>
                <a:tab pos="3597275" algn="l"/>
                <a:tab pos="3779838" algn="l"/>
                <a:tab pos="3959225" algn="l"/>
                <a:tab pos="4137025" algn="l"/>
                <a:tab pos="4316413" algn="l"/>
                <a:tab pos="4498975" algn="l"/>
                <a:tab pos="4678363" algn="l"/>
                <a:tab pos="5029200" algn="l"/>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54935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6195</TotalTime>
  <Words>363</Words>
  <Application>Microsoft Office PowerPoint</Application>
  <PresentationFormat>Diavoorstelling (4:3)</PresentationFormat>
  <Paragraphs>104</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Concours</vt:lpstr>
      <vt:lpstr>Stalvoederbalans</vt:lpstr>
      <vt:lpstr>Wat is een stalvoederbalans?</vt:lpstr>
      <vt:lpstr>Vraag zijde</vt:lpstr>
      <vt:lpstr>   Netto ruwvoeropname (in kg ds/koe/dag naast krachtvoer) afhankelijk van de melkproductie bij ruwvoer van 800 VEM en een gespreid afkalvende vee­stapel. </vt:lpstr>
      <vt:lpstr>  Invloed van de kwaliteit van het ruwvoer op de ds‑opname.  </vt:lpstr>
      <vt:lpstr>  Drogestof opname door jongvee van een tot twee jaar.  </vt:lpstr>
      <vt:lpstr>   Drogestofopname uit ruwvoer door jongvee ingedeeld naar leeftijd en schapen.  </vt:lpstr>
      <vt:lpstr>Aanbod zijde</vt:lpstr>
      <vt:lpstr>Verdringing</vt:lpstr>
      <vt:lpstr>Verdringing</vt:lpstr>
      <vt:lpstr>Verdringing</vt:lpstr>
      <vt:lpstr>Voorbeeld</vt:lpstr>
      <vt:lpstr>PowerPoint-presentatie</vt:lpstr>
      <vt:lpstr>PowerPoint-presentatie</vt:lpstr>
      <vt:lpstr>PowerPoint-presentatie</vt:lpstr>
    </vt:vector>
  </TitlesOfParts>
  <Company>AOC Oost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Stalvoederbalans</dc:title>
  <dc:creator>Jan van Vliet</dc:creator>
  <cp:lastModifiedBy>Jan van Vliet</cp:lastModifiedBy>
  <cp:revision>7</cp:revision>
  <dcterms:created xsi:type="dcterms:W3CDTF">2012-03-07T07:13:17Z</dcterms:created>
  <dcterms:modified xsi:type="dcterms:W3CDTF">2012-03-11T14:28:42Z</dcterms:modified>
</cp:coreProperties>
</file>