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7" r:id="rId2"/>
    <p:sldId id="325" r:id="rId3"/>
    <p:sldId id="318" r:id="rId4"/>
    <p:sldId id="319" r:id="rId5"/>
    <p:sldId id="320" r:id="rId6"/>
    <p:sldId id="321" r:id="rId7"/>
    <p:sldId id="322" r:id="rId8"/>
    <p:sldId id="323" r:id="rId9"/>
    <p:sldId id="311" r:id="rId10"/>
    <p:sldId id="305" r:id="rId11"/>
    <p:sldId id="312" r:id="rId12"/>
    <p:sldId id="306" r:id="rId13"/>
    <p:sldId id="307" r:id="rId14"/>
    <p:sldId id="313" r:id="rId15"/>
    <p:sldId id="326" r:id="rId16"/>
    <p:sldId id="324" r:id="rId17"/>
    <p:sldId id="314" r:id="rId18"/>
    <p:sldId id="315" r:id="rId19"/>
    <p:sldId id="316" r:id="rId20"/>
    <p:sldId id="308" r:id="rId21"/>
    <p:sldId id="309" r:id="rId22"/>
    <p:sldId id="310" r:id="rId23"/>
  </p:sldIdLst>
  <p:sldSz cx="9144000" cy="6858000" type="screen4x3"/>
  <p:notesSz cx="6669088" cy="9928225"/>
  <p:defaultTextStyle>
    <a:defPPr>
      <a:defRPr lang="nl-NL"/>
    </a:defPPr>
    <a:lvl1pPr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FFFF00"/>
    <a:srgbClr val="33CCFF"/>
    <a:srgbClr val="AECF21"/>
    <a:srgbClr val="91AC1C"/>
    <a:srgbClr val="2C2C88"/>
    <a:srgbClr val="2F2F8F"/>
    <a:srgbClr val="2B2B81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24" autoAdjust="0"/>
  </p:normalViewPr>
  <p:slideViewPr>
    <p:cSldViewPr>
      <p:cViewPr>
        <p:scale>
          <a:sx n="75" d="100"/>
          <a:sy n="75" d="100"/>
        </p:scale>
        <p:origin x="-1002" y="96"/>
      </p:cViewPr>
      <p:guideLst>
        <p:guide orient="horz" pos="1152"/>
        <p:guide pos="2880"/>
      </p:guideLst>
    </p:cSldViewPr>
  </p:slideViewPr>
  <p:outlineViewPr>
    <p:cViewPr>
      <p:scale>
        <a:sx n="50" d="100"/>
        <a:sy n="50" d="100"/>
      </p:scale>
      <p:origin x="72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32" y="-102"/>
      </p:cViewPr>
      <p:guideLst>
        <p:guide orient="horz" pos="3126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fld id="{97202F3C-B8C0-4BE2-BCDA-081754500C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5629"/>
            <a:ext cx="4891088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7CB7266-AD8F-4387-B6A2-B98A2D46D1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6383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7800" y="152400"/>
            <a:ext cx="4762500" cy="457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1552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6400800" cy="9144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Arial, 44 punts - vet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1200"/>
            <a:ext cx="6553200" cy="2743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Arial, 32 punts - vet / schaduw</a:t>
            </a:r>
          </a:p>
          <a:p>
            <a:pPr lvl="1"/>
            <a:r>
              <a:rPr lang="nl-NL" smtClean="0"/>
              <a:t>idem, 28 punts - vet/schaduw</a:t>
            </a:r>
          </a:p>
          <a:p>
            <a:pPr lvl="2"/>
            <a:r>
              <a:rPr lang="nl-NL" smtClean="0"/>
              <a:t>idem, 24 punts - vet/schaduw</a:t>
            </a:r>
          </a:p>
          <a:p>
            <a:pPr lvl="3"/>
            <a:endParaRPr lang="nl-NL" smtClean="0"/>
          </a:p>
          <a:p>
            <a:pPr lvl="4"/>
            <a:endParaRPr lang="nl-NL" smtClean="0"/>
          </a:p>
        </p:txBody>
      </p:sp>
      <p:pic>
        <p:nvPicPr>
          <p:cNvPr id="1028" name="Picture 7" descr="AOCOOS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478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019800"/>
            <a:ext cx="274638" cy="304800"/>
          </a:xfrm>
          <a:prstGeom prst="actionButtonBeginning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08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5410200"/>
            <a:ext cx="274638" cy="304800"/>
          </a:xfrm>
          <a:prstGeom prst="actionButtonBackPrevious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0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274638" cy="304800"/>
          </a:xfrm>
          <a:prstGeom prst="actionButtonForwardNext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1032" name="Picture 12" descr="logo aoc oost in blauwe balk"/>
          <p:cNvPicPr>
            <a:picLocks noChangeAspect="1" noChangeArrowheads="1"/>
          </p:cNvPicPr>
          <p:nvPr/>
        </p:nvPicPr>
        <p:blipFill>
          <a:blip r:embed="rId15" cstate="print"/>
          <a:srcRect r="91667"/>
          <a:stretch>
            <a:fillRect/>
          </a:stretch>
        </p:blipFill>
        <p:spPr bwMode="auto">
          <a:xfrm>
            <a:off x="0" y="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1552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AECF2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714375"/>
            <a:ext cx="6408738" cy="2859088"/>
          </a:xfrm>
        </p:spPr>
        <p:txBody>
          <a:bodyPr/>
          <a:lstStyle/>
          <a:p>
            <a:pPr>
              <a:defRPr/>
            </a:pPr>
            <a:r>
              <a:rPr lang="nl-NL" sz="6600" i="1" dirty="0" smtClean="0">
                <a:solidFill>
                  <a:srgbClr val="33CCFF"/>
                </a:solidFill>
              </a:rPr>
              <a:t>Waterkwantiteit </a:t>
            </a:r>
            <a:r>
              <a:rPr lang="nl-NL" sz="5000" i="1" dirty="0" smtClean="0">
                <a:solidFill>
                  <a:srgbClr val="33CCFF"/>
                </a:solidFill>
              </a:rPr>
              <a:t/>
            </a:r>
            <a:br>
              <a:rPr lang="nl-NL" sz="5000" i="1" dirty="0" smtClean="0">
                <a:solidFill>
                  <a:srgbClr val="33CCFF"/>
                </a:solidFill>
              </a:rPr>
            </a:br>
            <a:r>
              <a:rPr lang="nl-NL" sz="5000" i="1" dirty="0" smtClean="0">
                <a:solidFill>
                  <a:srgbClr val="33CCFF"/>
                </a:solidFill>
              </a:rPr>
              <a:t/>
            </a:r>
            <a:br>
              <a:rPr lang="nl-NL" sz="5000" i="1" dirty="0" smtClean="0">
                <a:solidFill>
                  <a:srgbClr val="33CCFF"/>
                </a:solidFill>
              </a:rPr>
            </a:br>
            <a:endParaRPr lang="nl-NL" sz="5000" i="1" dirty="0" smtClean="0">
              <a:solidFill>
                <a:srgbClr val="33CC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6286500"/>
            <a:ext cx="6286500" cy="214313"/>
          </a:xfrm>
        </p:spPr>
        <p:txBody>
          <a:bodyPr/>
          <a:lstStyle/>
          <a:p>
            <a:r>
              <a:rPr lang="nl-NL" sz="3800" i="1" dirty="0" smtClean="0"/>
              <a:t>N41</a:t>
            </a:r>
            <a:endParaRPr lang="nl-NL" sz="3800" i="1" dirty="0" smtClean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03350" y="5589588"/>
            <a:ext cx="6408738" cy="457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8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nov</a:t>
            </a:r>
            <a:r>
              <a:rPr lang="nl-NL" sz="2400" dirty="0" smtClean="0">
                <a:solidFill>
                  <a:schemeClr val="bg1"/>
                </a:solidFill>
              </a:rPr>
              <a:t> 2011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5292080" cy="3740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Grafiek klopt niet!!!</a:t>
            </a:r>
            <a:endParaRPr lang="nl-NL" dirty="0"/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1981200"/>
            <a:ext cx="8208963" cy="2743200"/>
          </a:xfrm>
        </p:spPr>
        <p:txBody>
          <a:bodyPr/>
          <a:lstStyle/>
          <a:p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736" t="29528" r="13834" b="19685"/>
          <a:stretch>
            <a:fillRect/>
          </a:stretch>
        </p:blipFill>
        <p:spPr bwMode="auto">
          <a:xfrm>
            <a:off x="-180528" y="1052736"/>
            <a:ext cx="10096317" cy="607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Verdamping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Ongeveer 550 mm/jaar, maar ook regionale verschillen</a:t>
            </a:r>
            <a:endParaRPr lang="nl-NL" dirty="0"/>
          </a:p>
        </p:txBody>
      </p:sp>
    </p:spTree>
  </p:cSld>
  <p:clrMapOvr>
    <a:masterClrMapping/>
  </p:clrMapOvr>
  <p:transition advTm="1155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http://versie03.grondwaterformules.nl/images/kaarten/KNMI_verdamping_ja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043608"/>
            <a:ext cx="7884368" cy="9122842"/>
          </a:xfrm>
          <a:prstGeom prst="rect">
            <a:avLst/>
          </a:prstGeom>
          <a:noFill/>
        </p:spPr>
      </p:pic>
    </p:spTree>
  </p:cSld>
  <p:clrMapOvr>
    <a:masterClrMapping/>
  </p:clrMapOvr>
  <p:transition advTm="1155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Foutje?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44270" t="29528" r="13834" b="19685"/>
          <a:stretch>
            <a:fillRect/>
          </a:stretch>
        </p:blipFill>
        <p:spPr bwMode="auto">
          <a:xfrm>
            <a:off x="-324544" y="0"/>
            <a:ext cx="10016315" cy="682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5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een tabel met de neerslag per maand.</a:t>
            </a:r>
          </a:p>
          <a:p>
            <a:r>
              <a:rPr lang="nl-NL" dirty="0" smtClean="0"/>
              <a:t>Zet ook de verdamping, het neerslagoverschot en het neerslagtekort in de tabel.</a:t>
            </a:r>
            <a:endParaRPr lang="nl-NL" dirty="0"/>
          </a:p>
        </p:txBody>
      </p:sp>
    </p:spTree>
  </p:cSld>
  <p:clrMapOvr>
    <a:masterClrMapping/>
  </p:clrMapOvr>
  <p:transition advTm="1155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Infiltratie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 arrangement Groene cursussen</a:t>
            </a:r>
            <a:endParaRPr lang="nl-NL" dirty="0"/>
          </a:p>
        </p:txBody>
      </p:sp>
    </p:spTree>
  </p:cSld>
  <p:clrMapOvr>
    <a:masterClrMapping/>
  </p:clrMapOvr>
  <p:transition advTm="1155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piekafvoer aftoppen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kan je de </a:t>
            </a:r>
            <a:r>
              <a:rPr lang="nl-NL" dirty="0" err="1" smtClean="0"/>
              <a:t>maximaalafvoer</a:t>
            </a:r>
            <a:r>
              <a:rPr lang="nl-NL" dirty="0" smtClean="0"/>
              <a:t> met de helft terug brengen?</a:t>
            </a:r>
          </a:p>
          <a:p>
            <a:r>
              <a:rPr lang="nl-NL" dirty="0" smtClean="0"/>
              <a:t>( zie grafiek </a:t>
            </a:r>
            <a:r>
              <a:rPr lang="nl-NL" dirty="0" err="1" smtClean="0"/>
              <a:t>Hupselse</a:t>
            </a:r>
            <a:r>
              <a:rPr lang="nl-NL" dirty="0" smtClean="0"/>
              <a:t> Beek)</a:t>
            </a:r>
            <a:endParaRPr lang="nl-NL" dirty="0"/>
          </a:p>
        </p:txBody>
      </p:sp>
    </p:spTree>
  </p:cSld>
  <p:clrMapOvr>
    <a:masterClrMapping/>
  </p:clrMapOvr>
  <p:transition advTm="1155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2935749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 de berekening zo alsof je 24 uur de helft van de </a:t>
            </a:r>
            <a:r>
              <a:rPr lang="nl-NL" dirty="0" err="1" smtClean="0"/>
              <a:t>maximaalafvoer</a:t>
            </a:r>
            <a:r>
              <a:rPr lang="nl-NL" dirty="0" smtClean="0"/>
              <a:t> wilt vasthouden in het retentiegebied.</a:t>
            </a:r>
            <a:endParaRPr lang="nl-NL" dirty="0"/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7800" y="1196752"/>
            <a:ext cx="6553200" cy="3527648"/>
          </a:xfrm>
        </p:spPr>
        <p:txBody>
          <a:bodyPr/>
          <a:lstStyle/>
          <a:p>
            <a:r>
              <a:rPr lang="nl-NL" dirty="0" smtClean="0"/>
              <a:t>Geef </a:t>
            </a:r>
            <a:r>
              <a:rPr lang="nl-NL" dirty="0" smtClean="0"/>
              <a:t>voor Baasdam aan </a:t>
            </a:r>
            <a:r>
              <a:rPr lang="nl-NL" dirty="0" smtClean="0"/>
              <a:t>hoe je met </a:t>
            </a:r>
            <a:r>
              <a:rPr lang="nl-NL" dirty="0" smtClean="0"/>
              <a:t>een </a:t>
            </a:r>
            <a:r>
              <a:rPr lang="nl-NL" dirty="0" smtClean="0"/>
              <a:t>retentiegebied de </a:t>
            </a:r>
            <a:r>
              <a:rPr lang="nl-NL" dirty="0" err="1" smtClean="0"/>
              <a:t>maximaalafvoer</a:t>
            </a:r>
            <a:r>
              <a:rPr lang="nl-NL" dirty="0" smtClean="0"/>
              <a:t> met de helft kunt terug brengen. </a:t>
            </a:r>
          </a:p>
          <a:p>
            <a:r>
              <a:rPr lang="nl-NL" dirty="0" smtClean="0"/>
              <a:t>Hoeveel water moet daar geborgen worden?</a:t>
            </a:r>
          </a:p>
          <a:p>
            <a:r>
              <a:rPr lang="nl-NL" dirty="0" smtClean="0"/>
              <a:t>Wat voor kunstwerken zijn daar voor nodig? </a:t>
            </a:r>
            <a:endParaRPr lang="nl-NL" dirty="0" smtClean="0"/>
          </a:p>
          <a:p>
            <a:r>
              <a:rPr lang="nl-NL" dirty="0" smtClean="0"/>
              <a:t>Hoeveel grond moet er verzet worden?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advTm="1155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052736"/>
            <a:ext cx="7920880" cy="3671664"/>
          </a:xfrm>
        </p:spPr>
        <p:txBody>
          <a:bodyPr/>
          <a:lstStyle/>
          <a:p>
            <a:r>
              <a:rPr lang="nl-NL" dirty="0" smtClean="0"/>
              <a:t>Arrangement “beken en rivieren”</a:t>
            </a:r>
          </a:p>
          <a:p>
            <a:r>
              <a:rPr lang="nl-NL" dirty="0" smtClean="0"/>
              <a:t>Waterkwantiteit</a:t>
            </a:r>
          </a:p>
          <a:p>
            <a:pPr lvl="1"/>
            <a:r>
              <a:rPr lang="nl-NL" dirty="0" smtClean="0"/>
              <a:t>Neerslag</a:t>
            </a:r>
          </a:p>
          <a:p>
            <a:pPr lvl="1"/>
            <a:r>
              <a:rPr lang="nl-NL" dirty="0" smtClean="0"/>
              <a:t>Verdamping (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ppt</a:t>
            </a:r>
            <a:r>
              <a:rPr lang="nl-NL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nl-NL" dirty="0" smtClean="0">
                <a:sym typeface="Wingdings" pitchFamily="2" charset="2"/>
              </a:rPr>
              <a:t>* 		Tabel maken</a:t>
            </a:r>
            <a:endParaRPr lang="nl-NL" dirty="0" smtClean="0"/>
          </a:p>
          <a:p>
            <a:pPr lvl="1"/>
            <a:r>
              <a:rPr lang="nl-NL" dirty="0" smtClean="0"/>
              <a:t>Infiltratie</a:t>
            </a:r>
          </a:p>
          <a:p>
            <a:r>
              <a:rPr lang="nl-NL" dirty="0" smtClean="0"/>
              <a:t>Films </a:t>
            </a:r>
            <a:r>
              <a:rPr lang="nl-NL" dirty="0" err="1" smtClean="0"/>
              <a:t>Wilnis</a:t>
            </a:r>
            <a:endParaRPr lang="nl-NL" dirty="0" smtClean="0"/>
          </a:p>
          <a:p>
            <a:r>
              <a:rPr lang="nl-NL" dirty="0" smtClean="0"/>
              <a:t>Rekenen met retentie</a:t>
            </a:r>
          </a:p>
          <a:p>
            <a:r>
              <a:rPr lang="nl-NL" dirty="0" smtClean="0"/>
              <a:t>Werken aan de eigen beek</a:t>
            </a:r>
          </a:p>
          <a:p>
            <a:r>
              <a:rPr lang="nl-NL" dirty="0" smtClean="0"/>
              <a:t>Film </a:t>
            </a:r>
            <a:r>
              <a:rPr lang="nl-NL" smtClean="0"/>
              <a:t>Kuala Lumpur</a:t>
            </a:r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advTm="1155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400800" cy="1620416"/>
          </a:xfrm>
        </p:spPr>
        <p:txBody>
          <a:bodyPr/>
          <a:lstStyle/>
          <a:p>
            <a:r>
              <a:rPr lang="nl-NL" dirty="0" smtClean="0"/>
              <a:t>Zelfde vragen voor </a:t>
            </a:r>
            <a:r>
              <a:rPr lang="nl-NL" dirty="0" smtClean="0"/>
              <a:t>je eigen beek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81200"/>
            <a:ext cx="8352928" cy="2743200"/>
          </a:xfrm>
        </p:spPr>
        <p:txBody>
          <a:bodyPr/>
          <a:lstStyle/>
          <a:p>
            <a:r>
              <a:rPr lang="nl-NL" dirty="0" smtClean="0"/>
              <a:t>Geef voor </a:t>
            </a:r>
            <a:r>
              <a:rPr lang="nl-NL" dirty="0" smtClean="0"/>
              <a:t>je eigen beek </a:t>
            </a:r>
            <a:r>
              <a:rPr lang="nl-NL" dirty="0" smtClean="0"/>
              <a:t>aan hoe je met een retentiegebied de </a:t>
            </a:r>
            <a:r>
              <a:rPr lang="nl-NL" dirty="0" err="1" smtClean="0"/>
              <a:t>maximaalafvoer</a:t>
            </a:r>
            <a:r>
              <a:rPr lang="nl-NL" dirty="0" smtClean="0"/>
              <a:t> met de helft kunt terug brengen. </a:t>
            </a:r>
          </a:p>
          <a:p>
            <a:r>
              <a:rPr lang="nl-NL" dirty="0" smtClean="0"/>
              <a:t>Hoeveel water moet daar geborgen worden?</a:t>
            </a:r>
          </a:p>
          <a:p>
            <a:r>
              <a:rPr lang="nl-NL" dirty="0" smtClean="0"/>
              <a:t>Wat voor kunstwerken zijn daar voor nodig? </a:t>
            </a:r>
          </a:p>
          <a:p>
            <a:r>
              <a:rPr lang="nl-NL" dirty="0" smtClean="0"/>
              <a:t>Hoeveel grond moet er verzet worden?</a:t>
            </a:r>
          </a:p>
          <a:p>
            <a:endParaRPr lang="nl-NL" dirty="0"/>
          </a:p>
        </p:txBody>
      </p:sp>
    </p:spTree>
  </p:cSld>
  <p:clrMapOvr>
    <a:masterClrMapping/>
  </p:clrMapOvr>
  <p:transition advTm="11552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 Channel Man Made Marvels Kuala Lumpur Flood Control </a:t>
            </a:r>
            <a:endParaRPr lang="nl-NL" dirty="0"/>
          </a:p>
        </p:txBody>
      </p:sp>
    </p:spTree>
  </p:cSld>
  <p:clrMapOvr>
    <a:masterClrMapping/>
  </p:clrMapOvr>
  <p:transition advTm="11552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advTm="1155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81200"/>
            <a:ext cx="7461448" cy="2743200"/>
          </a:xfrm>
        </p:spPr>
        <p:txBody>
          <a:bodyPr/>
          <a:lstStyle/>
          <a:p>
            <a:r>
              <a:rPr lang="nl-NL" sz="6600" dirty="0" smtClean="0"/>
              <a:t>Gemiddelde neerslag is aan het stijgen</a:t>
            </a:r>
            <a:endParaRPr lang="nl-NL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Vroeger gemiddeld 750 mm  per jaar.</a:t>
            </a:r>
          </a:p>
          <a:p>
            <a:endParaRPr lang="nl-NL" dirty="0" smtClean="0"/>
          </a:p>
          <a:p>
            <a:r>
              <a:rPr lang="nl-NL" dirty="0" smtClean="0"/>
              <a:t>Nu: 800 mm per jaar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rivm.nl/milieuportaal/images/Neerslag1972-2006_tcm115-505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6244" y="188491"/>
            <a:ext cx="9610244" cy="6669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39552" y="908720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bg1"/>
                </a:solidFill>
              </a:rPr>
              <a:t>Regionale verschillen</a:t>
            </a:r>
            <a:endParaRPr lang="nl-N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farm4.static.flickr.com/3355/3619169412_e09cc0e7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286000"/>
            <a:ext cx="896112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87624" y="134076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In Limburg meer dan 900 mm; in sommige delen van Drenthe slechts  700 mm.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Verdamping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Directe verdamping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Indirecte verdamping</a:t>
            </a:r>
          </a:p>
          <a:p>
            <a:pPr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Totale gemiddelde verdamping = 550 mm per jaar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 advTm="11552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1.5|1.|1.|2.|1."/>
</p:tagLst>
</file>

<file path=ppt/theme/theme1.xml><?xml version="1.0" encoding="utf-8"?>
<a:theme xmlns:a="http://schemas.openxmlformats.org/drawingml/2006/main" name="Demo_KISS Open dag">
  <a:themeElements>
    <a:clrScheme name="Demo_KISS Open d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mo_KISS Open d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mo_KISS Open d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mo_KISS Open da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</TotalTime>
  <Words>251</Words>
  <Application>Microsoft Office PowerPoint</Application>
  <PresentationFormat>Diavoorstelling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Demo_KISS Open dag</vt:lpstr>
      <vt:lpstr>Waterkwantiteit   </vt:lpstr>
      <vt:lpstr>Programma</vt:lpstr>
      <vt:lpstr>Dia 3</vt:lpstr>
      <vt:lpstr>Dia 4</vt:lpstr>
      <vt:lpstr>Dia 5</vt:lpstr>
      <vt:lpstr>Dia 6</vt:lpstr>
      <vt:lpstr>Dia 7</vt:lpstr>
      <vt:lpstr>Dia 8</vt:lpstr>
      <vt:lpstr>Verdamping</vt:lpstr>
      <vt:lpstr>Grafiek klopt niet!!!</vt:lpstr>
      <vt:lpstr>Verdamping</vt:lpstr>
      <vt:lpstr>Dia 12</vt:lpstr>
      <vt:lpstr>Foutje?</vt:lpstr>
      <vt:lpstr>Vraag</vt:lpstr>
      <vt:lpstr>Infiltratie</vt:lpstr>
      <vt:lpstr>De piekafvoer aftoppen</vt:lpstr>
      <vt:lpstr>Dia 17</vt:lpstr>
      <vt:lpstr>Dia 18</vt:lpstr>
      <vt:lpstr>Vragen</vt:lpstr>
      <vt:lpstr>Zelfde vragen voor je eigen beek </vt:lpstr>
      <vt:lpstr>Dia 21</vt:lpstr>
      <vt:lpstr>Dia 22</vt:lpstr>
    </vt:vector>
  </TitlesOfParts>
  <Manager>C.J.M. Snippert</Manager>
  <Company>AOC Oost Almelo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Leerlingen stichting</dc:title>
  <dc:creator>Edwin Vos</dc:creator>
  <cp:lastModifiedBy>aoc</cp:lastModifiedBy>
  <cp:revision>309</cp:revision>
  <cp:lastPrinted>2001-11-01T14:44:47Z</cp:lastPrinted>
  <dcterms:created xsi:type="dcterms:W3CDTF">2004-01-15T11:04:13Z</dcterms:created>
  <dcterms:modified xsi:type="dcterms:W3CDTF">2011-11-07T21:04:01Z</dcterms:modified>
  <cp:category>PR</cp:category>
</cp:coreProperties>
</file>