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8" r:id="rId3"/>
    <p:sldId id="271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8" r:id="rId12"/>
    <p:sldId id="267" r:id="rId13"/>
    <p:sldId id="265" r:id="rId14"/>
    <p:sldId id="269" r:id="rId15"/>
    <p:sldId id="270" r:id="rId1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14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FE6E2-C7D8-4BB2-836E-B415ADD50A26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0EF5AA-0303-47C2-9658-15A45F2B3380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FE6E2-C7D8-4BB2-836E-B415ADD50A26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EF5AA-0303-47C2-9658-15A45F2B338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FE6E2-C7D8-4BB2-836E-B415ADD50A26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EF5AA-0303-47C2-9658-15A45F2B338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FE6E2-C7D8-4BB2-836E-B415ADD50A26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EF5AA-0303-47C2-9658-15A45F2B338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FE6E2-C7D8-4BB2-836E-B415ADD50A26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EF5AA-0303-47C2-9658-15A45F2B3380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FE6E2-C7D8-4BB2-836E-B415ADD50A26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EF5AA-0303-47C2-9658-15A45F2B3380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FE6E2-C7D8-4BB2-836E-B415ADD50A26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EF5AA-0303-47C2-9658-15A45F2B3380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FE6E2-C7D8-4BB2-836E-B415ADD50A26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EF5AA-0303-47C2-9658-15A45F2B338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FE6E2-C7D8-4BB2-836E-B415ADD50A26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EF5AA-0303-47C2-9658-15A45F2B338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FE6E2-C7D8-4BB2-836E-B415ADD50A26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EF5AA-0303-47C2-9658-15A45F2B338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FE6E2-C7D8-4BB2-836E-B415ADD50A26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EF5AA-0303-47C2-9658-15A45F2B338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ABFE6E2-C7D8-4BB2-836E-B415ADD50A26}" type="datetimeFigureOut">
              <a:rPr lang="nl-NL" smtClean="0"/>
              <a:t>27-3-2014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50EF5AA-0303-47C2-9658-15A45F2B3380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0283" y="692696"/>
            <a:ext cx="7772400" cy="1470025"/>
          </a:xfrm>
        </p:spPr>
        <p:txBody>
          <a:bodyPr>
            <a:noAutofit/>
          </a:bodyPr>
          <a:lstStyle/>
          <a:p>
            <a:pPr algn="r"/>
            <a:r>
              <a:rPr lang="nl-NL" sz="4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Innovatie</a:t>
            </a:r>
            <a:r>
              <a:rPr lang="nl-NL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nl-NL" sz="4800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Impuls</a:t>
            </a:r>
            <a:r>
              <a:rPr lang="nl-NL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nl-NL" sz="4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Onderwijs</a:t>
            </a:r>
            <a:endParaRPr lang="nl-NL" sz="4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049491" y="4653136"/>
            <a:ext cx="6400800" cy="1752600"/>
          </a:xfrm>
        </p:spPr>
        <p:txBody>
          <a:bodyPr>
            <a:normAutofit/>
          </a:bodyPr>
          <a:lstStyle/>
          <a:p>
            <a:endParaRPr lang="nl-NL" b="1" dirty="0" smtClean="0"/>
          </a:p>
          <a:p>
            <a:pPr algn="r"/>
            <a:r>
              <a:rPr lang="nl-NL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Stad</a:t>
            </a:r>
            <a:r>
              <a:rPr lang="nl-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nl-N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&amp;</a:t>
            </a:r>
            <a:r>
              <a:rPr lang="nl-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nl-NL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Esch</a:t>
            </a:r>
            <a:r>
              <a:rPr lang="nl-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nl-NL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&amp;</a:t>
            </a:r>
            <a:r>
              <a:rPr lang="nl-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nl-NL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Praktijkschool</a:t>
            </a:r>
            <a:endParaRPr lang="nl-NL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1028" name="Picture 4" descr="http://www.stadenesch.nl/se/sites/se-dev.nl/www/se/Ezinge%20nieuw%20van%20buiten%20en%20binnen%20homep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276872"/>
            <a:ext cx="5873622" cy="269157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8845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r>
              <a:rPr lang="nl-NL" sz="2800" u="sng" dirty="0" smtClean="0"/>
              <a:t>Het maken van werkstuk-filmpjes, machine-instructies en het zoeken van filmpjes op </a:t>
            </a:r>
            <a:r>
              <a:rPr lang="nl-NL" sz="2800" u="sng" dirty="0" smtClean="0"/>
              <a:t>internet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nl-NL" u="sng" dirty="0" smtClean="0">
                <a:solidFill>
                  <a:schemeClr val="tx2"/>
                </a:solidFill>
              </a:rPr>
              <a:t>Genomen </a:t>
            </a:r>
            <a:r>
              <a:rPr lang="nl-NL" u="sng" dirty="0">
                <a:solidFill>
                  <a:schemeClr val="tx2"/>
                </a:solidFill>
              </a:rPr>
              <a:t>stappen</a:t>
            </a:r>
            <a:r>
              <a:rPr lang="nl-NL" u="sng" dirty="0" smtClean="0">
                <a:solidFill>
                  <a:schemeClr val="tx2"/>
                </a:solidFill>
              </a:rPr>
              <a:t>:</a:t>
            </a:r>
          </a:p>
          <a:p>
            <a:pPr marL="0" indent="0">
              <a:buNone/>
            </a:pPr>
            <a:endParaRPr lang="nl-NL" u="sng" dirty="0" smtClean="0">
              <a:solidFill>
                <a:schemeClr val="tx2"/>
              </a:solidFill>
            </a:endParaRPr>
          </a:p>
          <a:p>
            <a:r>
              <a:rPr lang="nl-NL" dirty="0" smtClean="0"/>
              <a:t>Voor de keuken is het Werkportfolio aangeschaft.</a:t>
            </a:r>
          </a:p>
          <a:p>
            <a:r>
              <a:rPr lang="nl-NL" dirty="0" smtClean="0"/>
              <a:t>Het merendeel van de films wordt niet van internet gedownload, maar zelf gemaakt.</a:t>
            </a:r>
          </a:p>
          <a:p>
            <a:r>
              <a:rPr lang="nl-NL" dirty="0" smtClean="0"/>
              <a:t>Het maken van de films is door een externe specialist gedaan, Hans Boerma. Tevens heeft hij docenten en ondersteuners begeleid.</a:t>
            </a:r>
          </a:p>
          <a:p>
            <a:pPr marL="0" lvl="1" indent="0">
              <a:buNone/>
            </a:pPr>
            <a:r>
              <a:rPr lang="nl-NL" sz="2400" dirty="0"/>
              <a:t>	</a:t>
            </a:r>
            <a:r>
              <a:rPr lang="nl-NL" sz="2400" i="1" dirty="0" err="1">
                <a:solidFill>
                  <a:schemeClr val="accent5"/>
                </a:solidFill>
              </a:rPr>
              <a:t>Good</a:t>
            </a:r>
            <a:r>
              <a:rPr lang="nl-NL" sz="2400" i="1" dirty="0">
                <a:solidFill>
                  <a:schemeClr val="accent5"/>
                </a:solidFill>
              </a:rPr>
              <a:t> </a:t>
            </a:r>
            <a:r>
              <a:rPr lang="nl-NL" sz="2400" i="1" dirty="0" err="1" smtClean="0">
                <a:solidFill>
                  <a:schemeClr val="accent5"/>
                </a:solidFill>
              </a:rPr>
              <a:t>practice</a:t>
            </a:r>
            <a:endParaRPr lang="nl-NL" sz="2400" dirty="0" smtClean="0">
              <a:solidFill>
                <a:schemeClr val="accent5"/>
              </a:solidFill>
            </a:endParaRPr>
          </a:p>
          <a:p>
            <a:r>
              <a:rPr lang="nl-NL" dirty="0"/>
              <a:t>Elke film is gekoppeld aan een QR-code.</a:t>
            </a:r>
          </a:p>
          <a:p>
            <a:r>
              <a:rPr lang="nl-NL" dirty="0" smtClean="0"/>
              <a:t>Het maken van een instructiefilm is niet eenvoudig, er is daarom een criterialijst gemaakt.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55303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2800" u="sng" dirty="0" smtClean="0"/>
              <a:t>Het maken van werkstuk-filmpjes, machine-instructies en het zoeken van filmpjes op </a:t>
            </a:r>
            <a:r>
              <a:rPr lang="nl-NL" sz="2800" u="sng" dirty="0" smtClean="0"/>
              <a:t>internet</a:t>
            </a:r>
            <a:endParaRPr lang="nl-NL" sz="2800" dirty="0"/>
          </a:p>
        </p:txBody>
      </p:sp>
      <p:graphicFrame>
        <p:nvGraphicFramePr>
          <p:cNvPr id="7" name="Tijdelijke aanduiding voor inhoud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2083248"/>
              </p:ext>
            </p:extLst>
          </p:nvPr>
        </p:nvGraphicFramePr>
        <p:xfrm>
          <a:off x="457200" y="1600200"/>
          <a:ext cx="8229602" cy="4043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14801"/>
                <a:gridCol w="4114801"/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Onderdeel:</a:t>
                      </a:r>
                      <a:endParaRPr lang="nl-NL" dirty="0"/>
                    </a:p>
                  </a:txBody>
                  <a:tcPr marL="186332" marR="186332"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Afspraak:</a:t>
                      </a:r>
                      <a:endParaRPr lang="nl-NL" dirty="0"/>
                    </a:p>
                  </a:txBody>
                  <a:tcPr marL="186332" marR="18633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Doel:</a:t>
                      </a:r>
                      <a:endParaRPr lang="nl-NL" dirty="0"/>
                    </a:p>
                  </a:txBody>
                  <a:tcPr marL="186332" marR="186332"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Bij aanvang uitleggen.</a:t>
                      </a:r>
                      <a:endParaRPr lang="nl-NL" dirty="0"/>
                    </a:p>
                  </a:txBody>
                  <a:tcPr marL="186332" marR="18633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Duur:</a:t>
                      </a:r>
                      <a:endParaRPr lang="nl-NL" dirty="0"/>
                    </a:p>
                  </a:txBody>
                  <a:tcPr marL="186332" marR="186332"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Maximaal 3 minuten.</a:t>
                      </a:r>
                      <a:endParaRPr lang="nl-NL" dirty="0"/>
                    </a:p>
                  </a:txBody>
                  <a:tcPr marL="186332" marR="18633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Opbouw:</a:t>
                      </a:r>
                      <a:endParaRPr lang="nl-NL" dirty="0"/>
                    </a:p>
                  </a:txBody>
                  <a:tcPr marL="186332" marR="186332"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Kleine stappen. Van concreet naar abstract.</a:t>
                      </a:r>
                      <a:endParaRPr lang="nl-NL" dirty="0"/>
                    </a:p>
                  </a:txBody>
                  <a:tcPr marL="186332" marR="18633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Benodigdheden:</a:t>
                      </a:r>
                      <a:endParaRPr lang="nl-NL" dirty="0"/>
                    </a:p>
                  </a:txBody>
                  <a:tcPr marL="186332" marR="186332"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Start</a:t>
                      </a:r>
                      <a:r>
                        <a:rPr lang="nl-NL" baseline="0" dirty="0" smtClean="0"/>
                        <a:t> met benodigdheden en benoem deze.</a:t>
                      </a:r>
                      <a:endParaRPr lang="nl-NL" dirty="0"/>
                    </a:p>
                  </a:txBody>
                  <a:tcPr marL="186332" marR="18633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Afsluiting:</a:t>
                      </a:r>
                      <a:endParaRPr lang="nl-NL" dirty="0"/>
                    </a:p>
                  </a:txBody>
                  <a:tcPr marL="186332" marR="186332"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Duidelijk gemarkeerd eind. Korte samenvatting.</a:t>
                      </a:r>
                      <a:endParaRPr lang="nl-NL" dirty="0"/>
                    </a:p>
                  </a:txBody>
                  <a:tcPr marL="186332" marR="18633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Pijltjes:</a:t>
                      </a:r>
                      <a:endParaRPr lang="nl-NL" dirty="0"/>
                    </a:p>
                  </a:txBody>
                  <a:tcPr marL="186332" marR="186332"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Om te benadrukken.</a:t>
                      </a:r>
                      <a:endParaRPr lang="nl-NL" dirty="0"/>
                    </a:p>
                  </a:txBody>
                  <a:tcPr marL="186332" marR="18633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Wie/wat in beeld?:</a:t>
                      </a:r>
                      <a:endParaRPr lang="nl-NL" dirty="0"/>
                    </a:p>
                  </a:txBody>
                  <a:tcPr marL="186332" marR="186332"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Handeling belangrijker</a:t>
                      </a:r>
                      <a:r>
                        <a:rPr lang="nl-NL" baseline="0" dirty="0" smtClean="0"/>
                        <a:t> dan de persoon, tenzij deze uitleg geeft.</a:t>
                      </a:r>
                      <a:endParaRPr lang="nl-NL" dirty="0"/>
                    </a:p>
                  </a:txBody>
                  <a:tcPr marL="186332" marR="18633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5597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2800" u="sng" dirty="0" smtClean="0"/>
              <a:t>Het maken van werkstuk-filmpjes, machine-instructies en het zoeken van filmpjes op internet</a:t>
            </a:r>
            <a:r>
              <a:rPr lang="nl-NL" sz="2800" dirty="0"/>
              <a:t/>
            </a:r>
            <a:br>
              <a:rPr lang="nl-NL" sz="2800" dirty="0"/>
            </a:br>
            <a:r>
              <a:rPr lang="nl-NL" sz="2800" dirty="0" smtClean="0"/>
              <a:t>Genomen stappen:</a:t>
            </a:r>
            <a:endParaRPr lang="nl-NL" sz="2800" dirty="0"/>
          </a:p>
        </p:txBody>
      </p:sp>
      <p:graphicFrame>
        <p:nvGraphicFramePr>
          <p:cNvPr id="8" name="Tijdelijke aanduiding voor inhoud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345885"/>
              </p:ext>
            </p:extLst>
          </p:nvPr>
        </p:nvGraphicFramePr>
        <p:xfrm>
          <a:off x="457200" y="1600200"/>
          <a:ext cx="8229602" cy="4221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14801"/>
                <a:gridCol w="4114801"/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Onderdeel:</a:t>
                      </a:r>
                      <a:endParaRPr lang="nl-NL" dirty="0"/>
                    </a:p>
                  </a:txBody>
                  <a:tcPr marL="186332" marR="186332"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Afspraak:</a:t>
                      </a:r>
                      <a:endParaRPr lang="nl-NL" dirty="0"/>
                    </a:p>
                  </a:txBody>
                  <a:tcPr marL="186332" marR="18633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Inspreken:</a:t>
                      </a:r>
                      <a:endParaRPr lang="nl-NL" dirty="0"/>
                    </a:p>
                  </a:txBody>
                  <a:tcPr marL="186332" marR="186332"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Kan zowel door docent als leerling.</a:t>
                      </a:r>
                      <a:endParaRPr lang="nl-NL" dirty="0"/>
                    </a:p>
                  </a:txBody>
                  <a:tcPr marL="186332" marR="18633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Spreektempo:</a:t>
                      </a:r>
                      <a:endParaRPr lang="nl-NL" dirty="0"/>
                    </a:p>
                  </a:txBody>
                  <a:tcPr marL="186332" marR="186332"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Juist spreektempo, zo natuurlijk mogelijk.</a:t>
                      </a:r>
                      <a:endParaRPr lang="nl-NL" dirty="0"/>
                    </a:p>
                  </a:txBody>
                  <a:tcPr marL="186332" marR="18633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Kwaliteit:</a:t>
                      </a:r>
                      <a:endParaRPr lang="nl-NL" dirty="0"/>
                    </a:p>
                  </a:txBody>
                  <a:tcPr marL="186332" marR="186332"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Onderwerp moet er toe doen. Uitwerking van</a:t>
                      </a:r>
                      <a:r>
                        <a:rPr lang="nl-NL" baseline="0" dirty="0" smtClean="0"/>
                        <a:t> film moet goed zijn.</a:t>
                      </a:r>
                      <a:endParaRPr lang="nl-NL" dirty="0"/>
                    </a:p>
                  </a:txBody>
                  <a:tcPr marL="186332" marR="18633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Zelfsturend:</a:t>
                      </a:r>
                      <a:endParaRPr lang="nl-NL" dirty="0"/>
                    </a:p>
                  </a:txBody>
                  <a:tcPr marL="186332" marR="186332"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Volledige instructie in film. Leerling moe</a:t>
                      </a:r>
                      <a:r>
                        <a:rPr lang="nl-NL" baseline="0" dirty="0" smtClean="0"/>
                        <a:t>t zelfstandig aan de slag kunnen.</a:t>
                      </a:r>
                      <a:endParaRPr lang="nl-NL" dirty="0"/>
                    </a:p>
                  </a:txBody>
                  <a:tcPr marL="186332" marR="18633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Frequentie</a:t>
                      </a:r>
                      <a:endParaRPr lang="nl-NL" dirty="0"/>
                    </a:p>
                  </a:txBody>
                  <a:tcPr marL="186332" marR="18633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 smtClean="0"/>
                        <a:t>Hoe vaak een leerling de film bekijkt, is bepalend voor de opzet ervan.</a:t>
                      </a:r>
                    </a:p>
                  </a:txBody>
                  <a:tcPr marL="186332" marR="18633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Lay-out:</a:t>
                      </a:r>
                      <a:endParaRPr lang="nl-NL" dirty="0"/>
                    </a:p>
                  </a:txBody>
                  <a:tcPr marL="186332" marR="186332"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Alle films starten met hetzelfde intro.</a:t>
                      </a:r>
                      <a:endParaRPr lang="nl-NL" dirty="0"/>
                    </a:p>
                  </a:txBody>
                  <a:tcPr marL="186332" marR="18633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712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2800" u="sng" dirty="0" smtClean="0"/>
              <a:t>Het maken van werkstuk-filmpjes, machine-instructies en het zoeken van filmpjes op </a:t>
            </a:r>
            <a:r>
              <a:rPr lang="nl-NL" sz="2800" u="sng" dirty="0" smtClean="0"/>
              <a:t>internet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nl-NL" sz="2200" u="sng" dirty="0" smtClean="0">
                <a:solidFill>
                  <a:schemeClr val="tx2"/>
                </a:solidFill>
              </a:rPr>
              <a:t>Bereikt:</a:t>
            </a:r>
          </a:p>
          <a:p>
            <a:pPr marL="0" indent="0">
              <a:buNone/>
            </a:pPr>
            <a:endParaRPr lang="nl-NL" sz="2200" u="sng" dirty="0">
              <a:solidFill>
                <a:schemeClr val="tx2"/>
              </a:solidFill>
            </a:endParaRPr>
          </a:p>
          <a:p>
            <a:r>
              <a:rPr lang="nl-NL" sz="2200" dirty="0" smtClean="0"/>
              <a:t>Er </a:t>
            </a:r>
            <a:r>
              <a:rPr lang="nl-NL" sz="2200" dirty="0" smtClean="0"/>
              <a:t>zijn een behoorlijk aantal filmpjes bijgekomen.</a:t>
            </a:r>
          </a:p>
          <a:p>
            <a:r>
              <a:rPr lang="nl-NL" sz="2200" dirty="0" smtClean="0"/>
              <a:t>Deze zijn geïmplementeerd in de lessen</a:t>
            </a:r>
            <a:r>
              <a:rPr lang="nl-NL" sz="2200" dirty="0" smtClean="0"/>
              <a:t>.</a:t>
            </a:r>
          </a:p>
          <a:p>
            <a:r>
              <a:rPr lang="nl-NL" sz="2200" dirty="0" smtClean="0"/>
              <a:t>Hierdoor zijn leerlingen zelfstandiger geworden.</a:t>
            </a:r>
          </a:p>
          <a:p>
            <a:r>
              <a:rPr lang="nl-NL" sz="2200" dirty="0" smtClean="0"/>
              <a:t>Bij een aantal vakken zijn leerlingen in staat in een hoger tempo hun werkstuk af te maken.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04986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800" u="sng" dirty="0" smtClean="0"/>
              <a:t>Aanbevelingen:</a:t>
            </a:r>
            <a:r>
              <a:rPr lang="nl-NL" sz="2800" dirty="0" smtClean="0"/>
              <a:t/>
            </a:r>
            <a:br>
              <a:rPr lang="nl-NL" sz="2800" dirty="0" smtClean="0"/>
            </a:b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200" dirty="0" smtClean="0"/>
              <a:t>Praktijkdocent moet kunnen rekenen op inzet van onderwijsondersteuner.</a:t>
            </a:r>
          </a:p>
          <a:p>
            <a:r>
              <a:rPr lang="nl-NL" sz="2200" dirty="0" smtClean="0"/>
              <a:t>Om kwaliteit te behouden is duidelijke afstemming van taken van belang.</a:t>
            </a:r>
          </a:p>
          <a:p>
            <a:r>
              <a:rPr lang="nl-NL" sz="2200" dirty="0" smtClean="0"/>
              <a:t>Elke docent schrijft een leerlijn voor zijn of haar vak.</a:t>
            </a:r>
          </a:p>
          <a:p>
            <a:r>
              <a:rPr lang="nl-NL" sz="2200" dirty="0" smtClean="0"/>
              <a:t>Theorie tijdens AVO, moet afgestemd zijn op praktijklessen.</a:t>
            </a:r>
          </a:p>
          <a:p>
            <a:r>
              <a:rPr lang="nl-NL" sz="2200" dirty="0" smtClean="0"/>
              <a:t>Het maken van instructiefilms moet doorgezet en uitgebreid worden.</a:t>
            </a:r>
          </a:p>
          <a:p>
            <a:r>
              <a:rPr lang="nl-NL" sz="2200" dirty="0" smtClean="0"/>
              <a:t>Er moet teambreed aandacht besteedt worden aan de vaardigheid ‘samenwerken’ voor leerlingen.</a:t>
            </a:r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818160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2800" u="sng" dirty="0" smtClean="0"/>
              <a:t>Borging:</a:t>
            </a:r>
            <a:r>
              <a:rPr lang="nl-NL" sz="2800" dirty="0" smtClean="0"/>
              <a:t/>
            </a:r>
            <a:br>
              <a:rPr lang="nl-NL" sz="2800" dirty="0" smtClean="0"/>
            </a:b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200" dirty="0" smtClean="0"/>
              <a:t>Praktijkdocenten komen 4 keer per jaar samen om de voortgang te bespreken.</a:t>
            </a:r>
          </a:p>
          <a:p>
            <a:r>
              <a:rPr lang="nl-NL" sz="2200" dirty="0" smtClean="0"/>
              <a:t>Dit wordt opgenomen in het jaarplan.</a:t>
            </a:r>
            <a:endParaRPr lang="nl-NL" sz="2200" dirty="0"/>
          </a:p>
        </p:txBody>
      </p:sp>
    </p:spTree>
    <p:extLst>
      <p:ext uri="{BB962C8B-B14F-4D97-AF65-F5344CB8AC3E}">
        <p14:creationId xmlns:p14="http://schemas.microsoft.com/office/powerpoint/2010/main" val="1564483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u="sng" dirty="0" smtClean="0"/>
              <a:t>Activerende didactiek praktijkleerkrachten</a:t>
            </a:r>
            <a:r>
              <a:rPr lang="nl-NL" sz="2800" dirty="0"/>
              <a:t/>
            </a:r>
            <a:br>
              <a:rPr lang="nl-NL" sz="2800" dirty="0"/>
            </a:b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2200" u="sng" dirty="0">
                <a:solidFill>
                  <a:schemeClr val="tx2"/>
                </a:solidFill>
              </a:rPr>
              <a:t>Beginsituatie</a:t>
            </a:r>
            <a:r>
              <a:rPr lang="nl-NL" sz="2200" u="sng" dirty="0" smtClean="0">
                <a:solidFill>
                  <a:schemeClr val="tx2"/>
                </a:solidFill>
              </a:rPr>
              <a:t>:</a:t>
            </a:r>
          </a:p>
          <a:p>
            <a:pPr marL="0" indent="0">
              <a:buNone/>
            </a:pPr>
            <a:endParaRPr lang="nl-NL" sz="2200" u="sng" dirty="0">
              <a:solidFill>
                <a:schemeClr val="tx2"/>
              </a:solidFill>
            </a:endParaRPr>
          </a:p>
          <a:p>
            <a:r>
              <a:rPr lang="nl-NL" sz="2200" dirty="0"/>
              <a:t>De leerkracht helpt de leerling t.b.v. het eindproduct.</a:t>
            </a:r>
          </a:p>
          <a:p>
            <a:r>
              <a:rPr lang="nl-NL" sz="2200" dirty="0"/>
              <a:t>De leerling hoeft zelf niet na te denken.</a:t>
            </a:r>
          </a:p>
          <a:p>
            <a:pPr marL="0" indent="0">
              <a:buNone/>
            </a:pP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85192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u="sng" dirty="0" smtClean="0"/>
              <a:t>Activerende didactiek praktijkleerkrachten</a:t>
            </a:r>
            <a:r>
              <a:rPr lang="nl-NL" sz="2800" dirty="0"/>
              <a:t/>
            </a:r>
            <a:br>
              <a:rPr lang="nl-NL" sz="2800" dirty="0"/>
            </a:b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2200" u="sng" dirty="0" smtClean="0">
                <a:solidFill>
                  <a:schemeClr val="tx2"/>
                </a:solidFill>
              </a:rPr>
              <a:t>Genomen </a:t>
            </a:r>
            <a:r>
              <a:rPr lang="nl-NL" sz="2200" u="sng" dirty="0">
                <a:solidFill>
                  <a:schemeClr val="tx2"/>
                </a:solidFill>
              </a:rPr>
              <a:t>stappen</a:t>
            </a:r>
            <a:r>
              <a:rPr lang="nl-NL" sz="2200" u="sng" dirty="0" smtClean="0">
                <a:solidFill>
                  <a:schemeClr val="tx2"/>
                </a:solidFill>
              </a:rPr>
              <a:t>:</a:t>
            </a:r>
          </a:p>
          <a:p>
            <a:pPr marL="0" indent="0">
              <a:buNone/>
            </a:pPr>
            <a:endParaRPr lang="nl-NL" sz="2200" u="sng" dirty="0">
              <a:solidFill>
                <a:schemeClr val="tx2"/>
              </a:solidFill>
            </a:endParaRPr>
          </a:p>
          <a:p>
            <a:r>
              <a:rPr lang="nl-NL" sz="2200" dirty="0" smtClean="0"/>
              <a:t>Cursus</a:t>
            </a:r>
            <a:r>
              <a:rPr lang="nl-NL" sz="2200" dirty="0" smtClean="0"/>
              <a:t>: coachende gesprekken: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200" dirty="0" err="1"/>
              <a:t>S</a:t>
            </a:r>
            <a:r>
              <a:rPr lang="nl-NL" sz="2200" dirty="0" err="1" smtClean="0"/>
              <a:t>choolbreed</a:t>
            </a:r>
            <a:r>
              <a:rPr lang="nl-NL" sz="2200" dirty="0" smtClean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200" dirty="0" smtClean="0"/>
              <a:t>Vorm: video-interactie.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200" dirty="0" smtClean="0"/>
              <a:t>Gegeven door ECNO, </a:t>
            </a:r>
            <a:r>
              <a:rPr lang="nl-NL" sz="2200" dirty="0" err="1" smtClean="0"/>
              <a:t>Jansje</a:t>
            </a:r>
            <a:r>
              <a:rPr lang="nl-NL" sz="2200" dirty="0" smtClean="0"/>
              <a:t> van der Wal.</a:t>
            </a:r>
          </a:p>
          <a:p>
            <a:pPr marL="457200" lvl="1" indent="0">
              <a:buNone/>
            </a:pPr>
            <a:r>
              <a:rPr lang="nl-NL" sz="2200" i="1" dirty="0" smtClean="0"/>
              <a:t>	</a:t>
            </a:r>
            <a:r>
              <a:rPr lang="nl-NL" sz="2200" i="1" dirty="0" err="1" smtClean="0">
                <a:solidFill>
                  <a:schemeClr val="accent5"/>
                </a:solidFill>
              </a:rPr>
              <a:t>Good</a:t>
            </a:r>
            <a:r>
              <a:rPr lang="nl-NL" sz="2200" i="1" dirty="0" smtClean="0">
                <a:solidFill>
                  <a:schemeClr val="accent5"/>
                </a:solidFill>
              </a:rPr>
              <a:t> </a:t>
            </a:r>
            <a:r>
              <a:rPr lang="nl-NL" sz="2200" i="1" dirty="0" err="1" smtClean="0">
                <a:solidFill>
                  <a:schemeClr val="accent5"/>
                </a:solidFill>
              </a:rPr>
              <a:t>practice</a:t>
            </a:r>
            <a:endParaRPr lang="nl-NL" sz="2200" i="1" dirty="0" smtClean="0">
              <a:solidFill>
                <a:schemeClr val="accent5"/>
              </a:solidFill>
            </a:endParaRPr>
          </a:p>
          <a:p>
            <a:r>
              <a:rPr lang="nl-NL" sz="2200" dirty="0" smtClean="0"/>
              <a:t>Cursus activerende didactiek: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200" dirty="0" smtClean="0"/>
              <a:t>Praktijkleerkrachten.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200" dirty="0" smtClean="0"/>
              <a:t>Vorm: video-interactie.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200" dirty="0" smtClean="0"/>
              <a:t>Gegeven door </a:t>
            </a:r>
            <a:r>
              <a:rPr lang="nl-NL" sz="2200" dirty="0" err="1" smtClean="0"/>
              <a:t>Windesheim</a:t>
            </a:r>
            <a:r>
              <a:rPr lang="nl-NL" sz="2200" dirty="0" smtClean="0"/>
              <a:t>, </a:t>
            </a:r>
            <a:r>
              <a:rPr lang="nl-NL" sz="2200" dirty="0" err="1" smtClean="0"/>
              <a:t>Dewi</a:t>
            </a:r>
            <a:r>
              <a:rPr lang="nl-NL" sz="2200" dirty="0" smtClean="0"/>
              <a:t> </a:t>
            </a:r>
            <a:r>
              <a:rPr lang="nl-NL" sz="2200" dirty="0" err="1" smtClean="0"/>
              <a:t>Piscard</a:t>
            </a:r>
            <a:r>
              <a:rPr lang="nl-NL" sz="2200" dirty="0" smtClean="0"/>
              <a:t>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54529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u="sng" dirty="0" smtClean="0"/>
              <a:t>Activerende didactiek praktijkleerkrachten</a:t>
            </a:r>
            <a:r>
              <a:rPr lang="nl-NL" sz="2800" dirty="0"/>
              <a:t/>
            </a:r>
            <a:br>
              <a:rPr lang="nl-NL" sz="2800" dirty="0"/>
            </a:b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2200" u="sng" dirty="0">
                <a:solidFill>
                  <a:schemeClr val="tx2"/>
                </a:solidFill>
              </a:rPr>
              <a:t>Bereikt</a:t>
            </a:r>
            <a:r>
              <a:rPr lang="nl-NL" sz="2200" u="sng" dirty="0" smtClean="0">
                <a:solidFill>
                  <a:schemeClr val="tx2"/>
                </a:solidFill>
              </a:rPr>
              <a:t>:</a:t>
            </a:r>
          </a:p>
          <a:p>
            <a:pPr marL="0" indent="0">
              <a:buNone/>
            </a:pPr>
            <a:endParaRPr lang="nl-NL" sz="2200" u="sng" dirty="0">
              <a:solidFill>
                <a:schemeClr val="tx2"/>
              </a:solidFill>
            </a:endParaRPr>
          </a:p>
          <a:p>
            <a:r>
              <a:rPr lang="nl-NL" sz="2200" dirty="0" smtClean="0"/>
              <a:t>Leerkrachten </a:t>
            </a:r>
            <a:r>
              <a:rPr lang="nl-NL" sz="2200" dirty="0" smtClean="0"/>
              <a:t>vragen hun leerlingen vaker hoe ze zelf problemen op zouden kunnen lossen.</a:t>
            </a:r>
          </a:p>
          <a:p>
            <a:r>
              <a:rPr lang="nl-NL" sz="2200" dirty="0" smtClean="0"/>
              <a:t>Gevolg: hoger leerrendement leerling.</a:t>
            </a:r>
            <a:endParaRPr lang="nl-NL" sz="2200" dirty="0"/>
          </a:p>
        </p:txBody>
      </p:sp>
    </p:spTree>
    <p:extLst>
      <p:ext uri="{BB962C8B-B14F-4D97-AF65-F5344CB8AC3E}">
        <p14:creationId xmlns:p14="http://schemas.microsoft.com/office/powerpoint/2010/main" val="2293890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u="sng" dirty="0" smtClean="0"/>
              <a:t>Het werken met onderwijsondersteuners</a:t>
            </a:r>
            <a:r>
              <a:rPr lang="nl-NL" sz="2800" dirty="0"/>
              <a:t/>
            </a:r>
            <a:br>
              <a:rPr lang="nl-NL" sz="2800" dirty="0"/>
            </a:b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nl-NL" sz="2200" u="sng" dirty="0">
                <a:solidFill>
                  <a:schemeClr val="tx2"/>
                </a:solidFill>
              </a:rPr>
              <a:t>Beginsituatie</a:t>
            </a:r>
            <a:r>
              <a:rPr lang="nl-NL" sz="2200" u="sng" dirty="0" smtClean="0">
                <a:solidFill>
                  <a:schemeClr val="tx2"/>
                </a:solidFill>
              </a:rPr>
              <a:t>:</a:t>
            </a:r>
          </a:p>
          <a:p>
            <a:pPr marL="0" indent="0">
              <a:buNone/>
            </a:pPr>
            <a:endParaRPr lang="nl-NL" sz="2200" u="sng" dirty="0">
              <a:solidFill>
                <a:schemeClr val="tx2"/>
              </a:solidFill>
            </a:endParaRPr>
          </a:p>
          <a:p>
            <a:r>
              <a:rPr lang="nl-NL" sz="2200" dirty="0" smtClean="0"/>
              <a:t>Ondersteuners </a:t>
            </a:r>
            <a:r>
              <a:rPr lang="nl-NL" sz="2200" dirty="0" smtClean="0"/>
              <a:t>worden ingezet aan de hand van groepsgrootte.</a:t>
            </a:r>
          </a:p>
          <a:p>
            <a:r>
              <a:rPr lang="nl-NL" sz="2200" dirty="0" smtClean="0"/>
              <a:t>Dit o</a:t>
            </a:r>
            <a:r>
              <a:rPr lang="nl-NL" sz="2200" dirty="0" smtClean="0"/>
              <a:t>ver </a:t>
            </a:r>
            <a:r>
              <a:rPr lang="nl-NL" sz="2200" dirty="0" smtClean="0"/>
              <a:t>de volle breedte van het AVO en de verschillende praktijkvakken.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58912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u="sng" dirty="0" smtClean="0"/>
              <a:t>Het werken met onderwijsondersteuners</a:t>
            </a:r>
            <a:r>
              <a:rPr lang="nl-NL" sz="3200" dirty="0"/>
              <a:t/>
            </a:r>
            <a:br>
              <a:rPr lang="nl-NL" sz="3200" dirty="0"/>
            </a:b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2200" u="sng" dirty="0">
                <a:solidFill>
                  <a:schemeClr val="tx2"/>
                </a:solidFill>
              </a:rPr>
              <a:t>Genomen stappen</a:t>
            </a:r>
            <a:r>
              <a:rPr lang="nl-NL" sz="2200" u="sng" dirty="0" smtClean="0">
                <a:solidFill>
                  <a:schemeClr val="tx2"/>
                </a:solidFill>
              </a:rPr>
              <a:t>:</a:t>
            </a:r>
          </a:p>
          <a:p>
            <a:pPr marL="0" indent="0" algn="ctr">
              <a:buNone/>
            </a:pPr>
            <a:endParaRPr lang="nl-NL" sz="2200" u="sng" dirty="0">
              <a:solidFill>
                <a:schemeClr val="tx2"/>
              </a:solidFill>
            </a:endParaRPr>
          </a:p>
          <a:p>
            <a:r>
              <a:rPr lang="nl-NL" sz="2200" dirty="0" smtClean="0"/>
              <a:t>Onderwijsondersteuners zijn </a:t>
            </a:r>
            <a:r>
              <a:rPr lang="nl-NL" sz="2200" dirty="0" smtClean="0"/>
              <a:t>3 jaar geleden opgeleid bij </a:t>
            </a:r>
            <a:r>
              <a:rPr lang="nl-NL" sz="2200" dirty="0" err="1" smtClean="0"/>
              <a:t>Windesheim</a:t>
            </a:r>
            <a:r>
              <a:rPr lang="nl-NL" sz="2200" dirty="0" smtClean="0"/>
              <a:t>.</a:t>
            </a:r>
          </a:p>
          <a:p>
            <a:r>
              <a:rPr lang="nl-NL" sz="2200" dirty="0" smtClean="0"/>
              <a:t>Onderwijsondersteuners </a:t>
            </a:r>
            <a:r>
              <a:rPr lang="nl-NL" sz="2200" dirty="0" smtClean="0"/>
              <a:t>zijn intern </a:t>
            </a:r>
            <a:r>
              <a:rPr lang="nl-NL" sz="2200" dirty="0" smtClean="0"/>
              <a:t>opgeleid om meer inhoudelijkheid in de betreffende praktijkvakken te vergaren.</a:t>
            </a:r>
          </a:p>
          <a:p>
            <a:r>
              <a:rPr lang="nl-NL" sz="2200" dirty="0" smtClean="0"/>
              <a:t>D.m.v. video-interactie </a:t>
            </a:r>
            <a:r>
              <a:rPr lang="nl-NL" sz="2200" dirty="0" smtClean="0"/>
              <a:t>is er gekeken </a:t>
            </a:r>
            <a:r>
              <a:rPr lang="nl-NL" sz="2200" dirty="0" smtClean="0"/>
              <a:t>naar wisselwerking leerkracht en ondersteuner.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51528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u="sng" dirty="0" smtClean="0"/>
              <a:t>Het werken met onderwijsondersteuners</a:t>
            </a:r>
            <a:r>
              <a:rPr lang="nl-NL" sz="3200" dirty="0"/>
              <a:t/>
            </a:r>
            <a:br>
              <a:rPr lang="nl-NL" sz="3200" dirty="0"/>
            </a:b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2200" u="sng" dirty="0">
                <a:solidFill>
                  <a:schemeClr val="tx2"/>
                </a:solidFill>
              </a:rPr>
              <a:t>Genomen stappen</a:t>
            </a:r>
            <a:r>
              <a:rPr lang="nl-NL" sz="2200" u="sng" dirty="0" smtClean="0">
                <a:solidFill>
                  <a:schemeClr val="tx2"/>
                </a:solidFill>
              </a:rPr>
              <a:t>:</a:t>
            </a:r>
          </a:p>
          <a:p>
            <a:pPr marL="0" indent="0">
              <a:buNone/>
            </a:pPr>
            <a:endParaRPr lang="nl-NL" sz="2200" u="sng" dirty="0">
              <a:solidFill>
                <a:schemeClr val="tx2"/>
              </a:solidFill>
            </a:endParaRPr>
          </a:p>
          <a:p>
            <a:r>
              <a:rPr lang="nl-NL" sz="2200" dirty="0" smtClean="0"/>
              <a:t>Inventarisatie</a:t>
            </a:r>
            <a:r>
              <a:rPr lang="nl-NL" sz="2200" dirty="0" smtClean="0"/>
              <a:t>, nu: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200" dirty="0" err="1" smtClean="0"/>
              <a:t>Schoolbrede</a:t>
            </a:r>
            <a:r>
              <a:rPr lang="nl-NL" sz="2200" dirty="0" smtClean="0"/>
              <a:t> </a:t>
            </a:r>
            <a:r>
              <a:rPr lang="nl-NL" sz="2200" dirty="0" smtClean="0"/>
              <a:t>inzet.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200" dirty="0" smtClean="0"/>
              <a:t>Gerelateerd aan groepsgrootte.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200" dirty="0" smtClean="0"/>
              <a:t>Vaak ingezet zonder verantwoordelijke leerkracht op loopafstand.</a:t>
            </a:r>
          </a:p>
          <a:p>
            <a:r>
              <a:rPr lang="nl-NL" sz="2200" dirty="0" smtClean="0"/>
              <a:t>Gewenste situatie, toekomst: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200" dirty="0" smtClean="0"/>
              <a:t>Duidelijke taakomschrijving van leerkracht.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200" dirty="0" smtClean="0"/>
              <a:t>Duidelijke taakomschrijving van ondersteuner.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nl-NL" sz="2200" dirty="0" smtClean="0"/>
              <a:t>Ondersteuners zijn gekoppeld aan bepaalde vakken.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63881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800" u="sng" dirty="0" smtClean="0"/>
              <a:t>Het werken met onderwijsondersteuners</a:t>
            </a:r>
            <a:r>
              <a:rPr lang="nl-NL" sz="2800" dirty="0"/>
              <a:t/>
            </a:r>
            <a:br>
              <a:rPr lang="nl-NL" sz="2800" dirty="0"/>
            </a:b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2200" u="sng" dirty="0" smtClean="0">
                <a:solidFill>
                  <a:schemeClr val="tx2"/>
                </a:solidFill>
              </a:rPr>
              <a:t>Bereikt:</a:t>
            </a:r>
          </a:p>
          <a:p>
            <a:pPr marL="0" indent="0">
              <a:buNone/>
            </a:pPr>
            <a:endParaRPr lang="nl-NL" sz="2200" u="sng" dirty="0">
              <a:solidFill>
                <a:schemeClr val="tx2"/>
              </a:solidFill>
            </a:endParaRPr>
          </a:p>
          <a:p>
            <a:r>
              <a:rPr lang="nl-NL" sz="2200" dirty="0" smtClean="0"/>
              <a:t>Meer </a:t>
            </a:r>
            <a:r>
              <a:rPr lang="nl-NL" sz="2200" dirty="0" smtClean="0"/>
              <a:t>duidelijkheid en structuur betreffende afspraken m.b.t. inzet </a:t>
            </a:r>
          </a:p>
          <a:p>
            <a:r>
              <a:rPr lang="nl-NL" sz="2200" dirty="0" smtClean="0"/>
              <a:t>Afstemming </a:t>
            </a:r>
            <a:r>
              <a:rPr lang="nl-NL" sz="2200" dirty="0"/>
              <a:t>tussen leerkrachten </a:t>
            </a:r>
            <a:r>
              <a:rPr lang="nl-NL" sz="2200" dirty="0" smtClean="0"/>
              <a:t>en </a:t>
            </a:r>
            <a:r>
              <a:rPr lang="nl-NL" sz="2200" dirty="0"/>
              <a:t>onderwijsondersteuners .</a:t>
            </a:r>
            <a:endParaRPr lang="nl-NL" sz="2200" dirty="0"/>
          </a:p>
        </p:txBody>
      </p:sp>
    </p:spTree>
    <p:extLst>
      <p:ext uri="{BB962C8B-B14F-4D97-AF65-F5344CB8AC3E}">
        <p14:creationId xmlns:p14="http://schemas.microsoft.com/office/powerpoint/2010/main" val="2619429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r>
              <a:rPr lang="nl-NL" sz="2800" u="sng" dirty="0" smtClean="0"/>
              <a:t/>
            </a:r>
            <a:br>
              <a:rPr lang="nl-NL" sz="2800" u="sng" dirty="0" smtClean="0"/>
            </a:br>
            <a:r>
              <a:rPr lang="nl-NL" sz="2800" u="sng" dirty="0"/>
              <a:t/>
            </a:r>
            <a:br>
              <a:rPr lang="nl-NL" sz="2800" u="sng" dirty="0"/>
            </a:br>
            <a:r>
              <a:rPr lang="nl-NL" sz="2800" u="sng" dirty="0" smtClean="0"/>
              <a:t/>
            </a:r>
            <a:br>
              <a:rPr lang="nl-NL" sz="2800" u="sng" dirty="0" smtClean="0"/>
            </a:br>
            <a:r>
              <a:rPr lang="nl-NL" sz="2800" u="sng" dirty="0"/>
              <a:t/>
            </a:r>
            <a:br>
              <a:rPr lang="nl-NL" sz="2800" u="sng" dirty="0"/>
            </a:br>
            <a:r>
              <a:rPr lang="nl-NL" sz="2800" u="sng" dirty="0"/>
              <a:t>Het maken van werkstuk-filmpjes, machine-instructies en het zoeken van filmpjes op </a:t>
            </a:r>
            <a:r>
              <a:rPr lang="nl-NL" sz="2800" u="sng" dirty="0" smtClean="0"/>
              <a:t>internet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2200" u="sng" dirty="0" smtClean="0">
                <a:solidFill>
                  <a:schemeClr val="tx2"/>
                </a:solidFill>
              </a:rPr>
              <a:t>Beginsituatie:</a:t>
            </a:r>
          </a:p>
          <a:p>
            <a:pPr marL="0" indent="0" algn="ctr">
              <a:buNone/>
            </a:pPr>
            <a:endParaRPr lang="nl-NL" sz="2200" u="sng" dirty="0">
              <a:solidFill>
                <a:schemeClr val="tx2"/>
              </a:solidFill>
            </a:endParaRPr>
          </a:p>
          <a:p>
            <a:r>
              <a:rPr lang="nl-NL" sz="2200" dirty="0" smtClean="0"/>
              <a:t>Een </a:t>
            </a:r>
            <a:r>
              <a:rPr lang="nl-NL" sz="2200" dirty="0" smtClean="0"/>
              <a:t>klein aantal filmpjes was aanwezig voor de praktijkvakken textiel en koken.</a:t>
            </a:r>
            <a:endParaRPr lang="nl-NL" sz="2200" dirty="0"/>
          </a:p>
        </p:txBody>
      </p:sp>
    </p:spTree>
    <p:extLst>
      <p:ext uri="{BB962C8B-B14F-4D97-AF65-F5344CB8AC3E}">
        <p14:creationId xmlns:p14="http://schemas.microsoft.com/office/powerpoint/2010/main" val="1971201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Aangepast 6">
      <a:dk1>
        <a:sysClr val="windowText" lastClr="000000"/>
      </a:dk1>
      <a:lt1>
        <a:sysClr val="window" lastClr="FFFFFF"/>
      </a:lt1>
      <a:dk2>
        <a:srgbClr val="9C5252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angepast 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272</TotalTime>
  <Words>612</Words>
  <Application>Microsoft Office PowerPoint</Application>
  <PresentationFormat>Diavoorstelling (4:3)</PresentationFormat>
  <Paragraphs>114</Paragraphs>
  <Slides>15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Executive</vt:lpstr>
      <vt:lpstr>Innovatie Impuls Onderwijs</vt:lpstr>
      <vt:lpstr>Activerende didactiek praktijkleerkrachten </vt:lpstr>
      <vt:lpstr>Activerende didactiek praktijkleerkrachten </vt:lpstr>
      <vt:lpstr>Activerende didactiek praktijkleerkrachten </vt:lpstr>
      <vt:lpstr>Het werken met onderwijsondersteuners </vt:lpstr>
      <vt:lpstr>Het werken met onderwijsondersteuners </vt:lpstr>
      <vt:lpstr>Het werken met onderwijsondersteuners </vt:lpstr>
      <vt:lpstr>Het werken met onderwijsondersteuners </vt:lpstr>
      <vt:lpstr>    Het maken van werkstuk-filmpjes, machine-instructies en het zoeken van filmpjes op internet</vt:lpstr>
      <vt:lpstr>Het maken van werkstuk-filmpjes, machine-instructies en het zoeken van filmpjes op internet</vt:lpstr>
      <vt:lpstr>Het maken van werkstuk-filmpjes, machine-instructies en het zoeken van filmpjes op internet</vt:lpstr>
      <vt:lpstr>Het maken van werkstuk-filmpjes, machine-instructies en het zoeken van filmpjes op internet Genomen stappen:</vt:lpstr>
      <vt:lpstr>Het maken van werkstuk-filmpjes, machine-instructies en het zoeken van filmpjes op internet</vt:lpstr>
      <vt:lpstr>Aanbevelingen: </vt:lpstr>
      <vt:lpstr>Borging: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Oosterpark</dc:creator>
  <cp:lastModifiedBy>Oosterpark</cp:lastModifiedBy>
  <cp:revision>25</cp:revision>
  <dcterms:created xsi:type="dcterms:W3CDTF">2014-03-22T15:33:10Z</dcterms:created>
  <dcterms:modified xsi:type="dcterms:W3CDTF">2014-03-27T11:58:05Z</dcterms:modified>
</cp:coreProperties>
</file>