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9" r:id="rId12"/>
    <p:sldId id="270" r:id="rId13"/>
    <p:sldId id="268"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54504183-490A-4158-B541-61D6127238E0}"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5C1B6005-C19F-4312-95E1-E93819E7DF17}"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5D417111-6A33-40F6-8E9A-55F6F38FBF54}" type="slidenum">
              <a:rPr lang="nl-NL"/>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oud en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648200" y="1600200"/>
            <a:ext cx="4038600" cy="45259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a:xfrm>
            <a:off x="457200" y="6245225"/>
            <a:ext cx="2133600" cy="476250"/>
          </a:xfrm>
        </p:spPr>
        <p:txBody>
          <a:bodyPr/>
          <a:lstStyle>
            <a:lvl1pPr>
              <a:defRPr/>
            </a:lvl1pPr>
          </a:lstStyle>
          <a:p>
            <a:endParaRPr lang="nl-NL"/>
          </a:p>
        </p:txBody>
      </p:sp>
      <p:sp>
        <p:nvSpPr>
          <p:cNvPr id="6" name="Tijdelijke aanduiding voor voettekst 5"/>
          <p:cNvSpPr>
            <a:spLocks noGrp="1"/>
          </p:cNvSpPr>
          <p:nvPr>
            <p:ph type="ftr" sz="quarter" idx="11"/>
          </p:nvPr>
        </p:nvSpPr>
        <p:spPr>
          <a:xfrm>
            <a:off x="3124200" y="6245225"/>
            <a:ext cx="2895600" cy="476250"/>
          </a:xfrm>
        </p:spPr>
        <p:txBody>
          <a:bodyPr/>
          <a:lstStyle>
            <a:lvl1pPr>
              <a:defRPr/>
            </a:lvl1pPr>
          </a:lstStyle>
          <a:p>
            <a:endParaRPr lang="nl-NL"/>
          </a:p>
        </p:txBody>
      </p:sp>
      <p:sp>
        <p:nvSpPr>
          <p:cNvPr id="7" name="Tijdelijke aanduiding voor dianummer 6"/>
          <p:cNvSpPr>
            <a:spLocks noGrp="1"/>
          </p:cNvSpPr>
          <p:nvPr>
            <p:ph type="sldNum" sz="quarter" idx="12"/>
          </p:nvPr>
        </p:nvSpPr>
        <p:spPr>
          <a:xfrm>
            <a:off x="6553200" y="6245225"/>
            <a:ext cx="2133600" cy="476250"/>
          </a:xfrm>
        </p:spPr>
        <p:txBody>
          <a:bodyPr/>
          <a:lstStyle>
            <a:lvl1pPr>
              <a:defRPr/>
            </a:lvl1pPr>
          </a:lstStyle>
          <a:p>
            <a:fld id="{2DDFC371-B487-4669-9B5E-48ACE4F1A983}"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CC1C2D7F-A830-4FB0-9406-F5B3437AD056}"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fld id="{3BEB9638-651B-4DF0-9A07-48BFE64B185C}"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A96062F0-4B50-4949-B03E-57AC0811DD62}"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fld id="{3ADF419B-626B-43A9-B77A-F8BBA66DDD58}"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fld id="{F8BF79E5-B5CC-4A7C-BBB7-10894E3797AF}"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fld id="{67FDD740-4C54-4C8C-999A-243723DA3B99}"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1F0A0E33-3BD3-4C1A-B770-F3EEC2212D85}"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fld id="{C09EEEC1-4BD7-4FFB-B92B-DE4D42B12AE5}"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50E233-732A-4535-A678-DBB60160481B}"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nl-NL"/>
              <a:t>Huisstijl en Trends</a:t>
            </a:r>
          </a:p>
        </p:txBody>
      </p:sp>
      <p:sp>
        <p:nvSpPr>
          <p:cNvPr id="3075" name="Rectangle 3"/>
          <p:cNvSpPr>
            <a:spLocks noGrp="1" noChangeArrowheads="1"/>
          </p:cNvSpPr>
          <p:nvPr>
            <p:ph type="body" idx="1"/>
          </p:nvPr>
        </p:nvSpPr>
        <p:spPr/>
        <p:txBody>
          <a:bodyPr/>
          <a:lstStyle/>
          <a:p>
            <a:pPr lvl="1">
              <a:buNone/>
            </a:pPr>
            <a:r>
              <a:rPr lang="nl-NL" dirty="0" smtClean="0"/>
              <a:t>Deze presentatie laat verschillende thema trends zien.</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r>
              <a:rPr lang="nl-NL"/>
              <a:t>Breeding Animals </a:t>
            </a:r>
          </a:p>
        </p:txBody>
      </p:sp>
      <p:sp>
        <p:nvSpPr>
          <p:cNvPr id="22533" name="Rectangle 5"/>
          <p:cNvSpPr>
            <a:spLocks noGrp="1" noChangeArrowheads="1"/>
          </p:cNvSpPr>
          <p:nvPr>
            <p:ph sz="half" idx="1"/>
          </p:nvPr>
        </p:nvSpPr>
        <p:spPr/>
        <p:txBody>
          <a:bodyPr/>
          <a:lstStyle/>
          <a:p>
            <a:endParaRPr lang="nl-NL" sz="2800"/>
          </a:p>
        </p:txBody>
      </p:sp>
      <p:sp>
        <p:nvSpPr>
          <p:cNvPr id="22534" name="Rectangle 6"/>
          <p:cNvSpPr>
            <a:spLocks noGrp="1" noChangeArrowheads="1"/>
          </p:cNvSpPr>
          <p:nvPr>
            <p:ph type="body" sz="half" idx="2"/>
          </p:nvPr>
        </p:nvSpPr>
        <p:spPr/>
        <p:txBody>
          <a:bodyPr/>
          <a:lstStyle/>
          <a:p>
            <a:r>
              <a:rPr lang="nl-NL" sz="2800"/>
              <a:t>Uiteindelijk zullen onze meubels eruit zien als onze viervoetige metgezellen, sterk door uitstraling. </a:t>
            </a:r>
          </a:p>
        </p:txBody>
      </p:sp>
      <p:pic>
        <p:nvPicPr>
          <p:cNvPr id="22536" name="Picture 8" descr="wonentips"/>
          <p:cNvPicPr>
            <a:picLocks noChangeAspect="1" noChangeArrowheads="1"/>
          </p:cNvPicPr>
          <p:nvPr/>
        </p:nvPicPr>
        <p:blipFill>
          <a:blip r:embed="rId2" cstate="print"/>
          <a:srcRect/>
          <a:stretch>
            <a:fillRect/>
          </a:stretch>
        </p:blipFill>
        <p:spPr bwMode="auto">
          <a:xfrm>
            <a:off x="971550" y="1949450"/>
            <a:ext cx="3384550" cy="33845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nl-NL"/>
              <a:t>Hunting Mushrooms </a:t>
            </a:r>
          </a:p>
        </p:txBody>
      </p:sp>
      <p:sp>
        <p:nvSpPr>
          <p:cNvPr id="25605" name="Rectangle 5"/>
          <p:cNvSpPr>
            <a:spLocks noGrp="1" noChangeArrowheads="1"/>
          </p:cNvSpPr>
          <p:nvPr>
            <p:ph sz="half" idx="1"/>
          </p:nvPr>
        </p:nvSpPr>
        <p:spPr/>
        <p:txBody>
          <a:bodyPr/>
          <a:lstStyle/>
          <a:p>
            <a:endParaRPr lang="nl-NL" sz="2800"/>
          </a:p>
        </p:txBody>
      </p:sp>
      <p:sp>
        <p:nvSpPr>
          <p:cNvPr id="25606" name="Rectangle 6"/>
          <p:cNvSpPr>
            <a:spLocks noGrp="1" noChangeArrowheads="1"/>
          </p:cNvSpPr>
          <p:nvPr>
            <p:ph type="body" sz="half" idx="2"/>
          </p:nvPr>
        </p:nvSpPr>
        <p:spPr/>
        <p:txBody>
          <a:bodyPr/>
          <a:lstStyle/>
          <a:p>
            <a:r>
              <a:rPr lang="nl-NL" sz="2800"/>
              <a:t>Gevormd, geperst, en versiert, zijn deze ronde paddenstoel projecten voor onze interieurs. </a:t>
            </a:r>
          </a:p>
        </p:txBody>
      </p:sp>
      <p:pic>
        <p:nvPicPr>
          <p:cNvPr id="25608" name="Picture 8" descr="hypotheekadvies"/>
          <p:cNvPicPr>
            <a:picLocks noChangeAspect="1" noChangeArrowheads="1"/>
          </p:cNvPicPr>
          <p:nvPr/>
        </p:nvPicPr>
        <p:blipFill>
          <a:blip r:embed="rId2" cstate="print"/>
          <a:srcRect/>
          <a:stretch>
            <a:fillRect/>
          </a:stretch>
        </p:blipFill>
        <p:spPr bwMode="auto">
          <a:xfrm>
            <a:off x="755650" y="2205038"/>
            <a:ext cx="3311525" cy="33115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p:txBody>
          <a:bodyPr/>
          <a:lstStyle/>
          <a:p>
            <a:r>
              <a:rPr lang="nl-NL" dirty="0" err="1"/>
              <a:t>Contemplating</a:t>
            </a:r>
            <a:r>
              <a:rPr lang="nl-NL" dirty="0"/>
              <a:t> Nature </a:t>
            </a:r>
          </a:p>
        </p:txBody>
      </p:sp>
      <p:sp>
        <p:nvSpPr>
          <p:cNvPr id="27653" name="Rectangle 5"/>
          <p:cNvSpPr>
            <a:spLocks noGrp="1" noChangeArrowheads="1"/>
          </p:cNvSpPr>
          <p:nvPr>
            <p:ph sz="half" idx="1"/>
          </p:nvPr>
        </p:nvSpPr>
        <p:spPr/>
        <p:txBody>
          <a:bodyPr/>
          <a:lstStyle/>
          <a:p>
            <a:pPr>
              <a:lnSpc>
                <a:spcPct val="90000"/>
              </a:lnSpc>
            </a:pPr>
            <a:endParaRPr lang="nl-NL" sz="2000"/>
          </a:p>
        </p:txBody>
      </p:sp>
      <p:sp>
        <p:nvSpPr>
          <p:cNvPr id="27654" name="Rectangle 6"/>
          <p:cNvSpPr>
            <a:spLocks noGrp="1" noChangeArrowheads="1"/>
          </p:cNvSpPr>
          <p:nvPr>
            <p:ph type="body" sz="half" idx="2"/>
          </p:nvPr>
        </p:nvSpPr>
        <p:spPr/>
        <p:txBody>
          <a:bodyPr/>
          <a:lstStyle/>
          <a:p>
            <a:pPr>
              <a:lnSpc>
                <a:spcPct val="90000"/>
              </a:lnSpc>
            </a:pPr>
            <a:r>
              <a:rPr lang="nl-NL" sz="2000"/>
              <a:t>Behang, interieur, textiel en tapijten, blijven allemaal geïnspireerd op en imitatie van de tuin, op een meer naïeve en folkloristische wijze. De trend voor 2010 heeft een boodschap, en zet ons aan het nadenken over ons consumptiegedrag, de natuur en het milieu. Uit de sfeerbeelden is genoeg inspiratie te halen om op een verantwoordelijke manier met wonen en ons interieur om te gaan.</a:t>
            </a:r>
            <a:br>
              <a:rPr lang="nl-NL" sz="2000"/>
            </a:br>
            <a:endParaRPr lang="nl-NL" sz="2000"/>
          </a:p>
        </p:txBody>
      </p:sp>
      <p:pic>
        <p:nvPicPr>
          <p:cNvPr id="27656" name="Picture 8" descr="wooninterieur 2010"/>
          <p:cNvPicPr>
            <a:picLocks noChangeAspect="1" noChangeArrowheads="1"/>
          </p:cNvPicPr>
          <p:nvPr/>
        </p:nvPicPr>
        <p:blipFill>
          <a:blip r:embed="rId2" cstate="print"/>
          <a:srcRect/>
          <a:stretch>
            <a:fillRect/>
          </a:stretch>
        </p:blipFill>
        <p:spPr bwMode="auto">
          <a:xfrm>
            <a:off x="900113" y="2420938"/>
            <a:ext cx="3240087" cy="324008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nl-NL"/>
              <a:t>Inspiratieboek</a:t>
            </a:r>
          </a:p>
        </p:txBody>
      </p:sp>
      <p:sp>
        <p:nvSpPr>
          <p:cNvPr id="24579" name="Rectangle 3"/>
          <p:cNvSpPr>
            <a:spLocks noGrp="1" noChangeArrowheads="1"/>
          </p:cNvSpPr>
          <p:nvPr>
            <p:ph type="body" idx="1"/>
          </p:nvPr>
        </p:nvSpPr>
        <p:spPr/>
        <p:txBody>
          <a:bodyPr/>
          <a:lstStyle/>
          <a:p>
            <a:r>
              <a:rPr lang="nl-NL"/>
              <a:t>Zelf verder op zoek gaan naar inspiratie in de boeken/ tijdschriften van de mediatheek. Eventueel op internet</a:t>
            </a:r>
          </a:p>
          <a:p>
            <a:r>
              <a:rPr lang="nl-NL"/>
              <a:t>Collages maken van:</a:t>
            </a:r>
          </a:p>
          <a:p>
            <a:pPr lvl="1"/>
            <a:r>
              <a:rPr lang="nl-NL"/>
              <a:t>Favoriet interieur</a:t>
            </a:r>
          </a:p>
          <a:p>
            <a:pPr lvl="1"/>
            <a:r>
              <a:rPr lang="nl-NL"/>
              <a:t>Favoriete kleding</a:t>
            </a:r>
          </a:p>
          <a:p>
            <a:pPr lvl="1"/>
            <a:r>
              <a:rPr lang="nl-NL"/>
              <a:t>Favoriete kleur(en)</a:t>
            </a:r>
          </a:p>
          <a:p>
            <a:pPr lvl="1"/>
            <a:r>
              <a:rPr lang="nl-NL"/>
              <a:t>Favoriet bloemwerk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nl-NL" sz="4000"/>
              <a:t>Farming Fashion</a:t>
            </a:r>
            <a:br>
              <a:rPr lang="nl-NL" sz="4000"/>
            </a:br>
            <a:endParaRPr lang="nl-NL" sz="4000"/>
          </a:p>
        </p:txBody>
      </p:sp>
      <p:sp>
        <p:nvSpPr>
          <p:cNvPr id="5127" name="Rectangle 7"/>
          <p:cNvSpPr>
            <a:spLocks noGrp="1" noChangeArrowheads="1"/>
          </p:cNvSpPr>
          <p:nvPr>
            <p:ph sz="half" idx="1"/>
          </p:nvPr>
        </p:nvSpPr>
        <p:spPr/>
        <p:txBody>
          <a:bodyPr/>
          <a:lstStyle/>
          <a:p>
            <a:endParaRPr lang="nl-NL" sz="2800"/>
          </a:p>
        </p:txBody>
      </p:sp>
      <p:sp>
        <p:nvSpPr>
          <p:cNvPr id="5123" name="Rectangle 3"/>
          <p:cNvSpPr>
            <a:spLocks noGrp="1" noChangeArrowheads="1"/>
          </p:cNvSpPr>
          <p:nvPr>
            <p:ph type="body" sz="half" idx="2"/>
          </p:nvPr>
        </p:nvSpPr>
        <p:spPr/>
        <p:txBody>
          <a:bodyPr/>
          <a:lstStyle/>
          <a:p>
            <a:pPr>
              <a:lnSpc>
                <a:spcPct val="80000"/>
              </a:lnSpc>
            </a:pPr>
            <a:r>
              <a:rPr lang="nl-NL" sz="2000"/>
              <a:t/>
            </a:r>
            <a:br>
              <a:rPr lang="nl-NL" sz="2000"/>
            </a:br>
            <a:r>
              <a:rPr lang="nl-NL" sz="2000"/>
              <a:t/>
            </a:r>
            <a:br>
              <a:rPr lang="nl-NL" sz="2000"/>
            </a:br>
            <a:r>
              <a:rPr lang="nl-NL" sz="2000"/>
              <a:t>De landelijke, plattelandse woonstijl blijft tot ver in deze nieuwe eeuw terugkomen. Het gebruik van bescheiden materialen als geborsteld metaal, ruig beton, vergrijsd hout en basis keramiek maakt design traditioneel en gelijktijdig avant-gardistisch………. </a:t>
            </a:r>
          </a:p>
        </p:txBody>
      </p:sp>
      <p:pic>
        <p:nvPicPr>
          <p:cNvPr id="5125" name="Picture 5" descr="woontrends"/>
          <p:cNvPicPr>
            <a:picLocks noChangeAspect="1" noChangeArrowheads="1"/>
          </p:cNvPicPr>
          <p:nvPr/>
        </p:nvPicPr>
        <p:blipFill>
          <a:blip r:embed="rId2" cstate="print"/>
          <a:srcRect/>
          <a:stretch>
            <a:fillRect/>
          </a:stretch>
        </p:blipFill>
        <p:spPr bwMode="auto">
          <a:xfrm>
            <a:off x="539750" y="2060575"/>
            <a:ext cx="3527425" cy="35274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nl-NL"/>
              <a:t>Gardening Green </a:t>
            </a:r>
          </a:p>
        </p:txBody>
      </p:sp>
      <p:sp>
        <p:nvSpPr>
          <p:cNvPr id="8196" name="Rectangle 4"/>
          <p:cNvSpPr>
            <a:spLocks noGrp="1" noChangeArrowheads="1"/>
          </p:cNvSpPr>
          <p:nvPr>
            <p:ph sz="half" idx="1"/>
          </p:nvPr>
        </p:nvSpPr>
        <p:spPr/>
        <p:txBody>
          <a:bodyPr/>
          <a:lstStyle/>
          <a:p>
            <a:pPr>
              <a:lnSpc>
                <a:spcPct val="90000"/>
              </a:lnSpc>
              <a:buFontTx/>
              <a:buNone/>
            </a:pPr>
            <a:r>
              <a:rPr lang="nl-NL" sz="2000"/>
              <a:t> </a:t>
            </a:r>
          </a:p>
        </p:txBody>
      </p:sp>
      <p:sp>
        <p:nvSpPr>
          <p:cNvPr id="8197" name="Rectangle 5"/>
          <p:cNvSpPr>
            <a:spLocks noGrp="1" noChangeArrowheads="1"/>
          </p:cNvSpPr>
          <p:nvPr>
            <p:ph type="body" sz="half" idx="2"/>
          </p:nvPr>
        </p:nvSpPr>
        <p:spPr/>
        <p:txBody>
          <a:bodyPr/>
          <a:lstStyle/>
          <a:p>
            <a:pPr>
              <a:lnSpc>
                <a:spcPct val="90000"/>
              </a:lnSpc>
            </a:pPr>
            <a:r>
              <a:rPr lang="nl-NL" sz="2000"/>
              <a:t>De groene beweging is geen trend, maar in feite gaat het om een ramp die alleen kan worden opgelost door steeds meer verstandig wordende consumenten die zich gaan wenden tot de wereld van bio vers groen en duurzaam wonen. De invloed van deze belangrijke reddingsbeweging zal uiteindelijk ook de kleur van onze huizen en ons design definiëren. </a:t>
            </a:r>
          </a:p>
        </p:txBody>
      </p:sp>
      <p:pic>
        <p:nvPicPr>
          <p:cNvPr id="8199" name="Picture 7" descr="Woontrends 2010"/>
          <p:cNvPicPr>
            <a:picLocks noChangeAspect="1" noChangeArrowheads="1"/>
          </p:cNvPicPr>
          <p:nvPr/>
        </p:nvPicPr>
        <p:blipFill>
          <a:blip r:embed="rId2" cstate="print"/>
          <a:srcRect/>
          <a:stretch>
            <a:fillRect/>
          </a:stretch>
        </p:blipFill>
        <p:spPr bwMode="auto">
          <a:xfrm>
            <a:off x="539750" y="1844675"/>
            <a:ext cx="3384550" cy="33845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nl-NL"/>
              <a:t>Landscaping Space </a:t>
            </a:r>
          </a:p>
        </p:txBody>
      </p:sp>
      <p:sp>
        <p:nvSpPr>
          <p:cNvPr id="10245" name="Rectangle 5"/>
          <p:cNvSpPr>
            <a:spLocks noGrp="1" noChangeArrowheads="1"/>
          </p:cNvSpPr>
          <p:nvPr>
            <p:ph sz="half" idx="1"/>
          </p:nvPr>
        </p:nvSpPr>
        <p:spPr/>
        <p:txBody>
          <a:bodyPr/>
          <a:lstStyle/>
          <a:p>
            <a:endParaRPr lang="nl-NL" sz="2800"/>
          </a:p>
        </p:txBody>
      </p:sp>
      <p:sp>
        <p:nvSpPr>
          <p:cNvPr id="10246" name="Rectangle 6"/>
          <p:cNvSpPr>
            <a:spLocks noGrp="1" noChangeArrowheads="1"/>
          </p:cNvSpPr>
          <p:nvPr>
            <p:ph type="body" sz="half" idx="2"/>
          </p:nvPr>
        </p:nvSpPr>
        <p:spPr/>
        <p:txBody>
          <a:bodyPr/>
          <a:lstStyle/>
          <a:p>
            <a:r>
              <a:rPr lang="nl-NL" sz="2800"/>
              <a:t>Degelijke materialen met bepaalde organische vormen omhelzen vloeiend onze menselijke vorm, met meer comfort. </a:t>
            </a:r>
          </a:p>
        </p:txBody>
      </p:sp>
      <p:pic>
        <p:nvPicPr>
          <p:cNvPr id="10248" name="Picture 8" descr="interieur tips"/>
          <p:cNvPicPr>
            <a:picLocks noChangeAspect="1" noChangeArrowheads="1"/>
          </p:cNvPicPr>
          <p:nvPr/>
        </p:nvPicPr>
        <p:blipFill>
          <a:blip r:embed="rId2" cstate="print"/>
          <a:srcRect/>
          <a:stretch>
            <a:fillRect/>
          </a:stretch>
        </p:blipFill>
        <p:spPr bwMode="auto">
          <a:xfrm>
            <a:off x="827088" y="2093913"/>
            <a:ext cx="3240087" cy="324008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nl-NL"/>
              <a:t>Sowing Ideas </a:t>
            </a:r>
          </a:p>
        </p:txBody>
      </p:sp>
      <p:sp>
        <p:nvSpPr>
          <p:cNvPr id="12293" name="Rectangle 5"/>
          <p:cNvSpPr>
            <a:spLocks noGrp="1" noChangeArrowheads="1"/>
          </p:cNvSpPr>
          <p:nvPr>
            <p:ph sz="half" idx="1"/>
          </p:nvPr>
        </p:nvSpPr>
        <p:spPr/>
        <p:txBody>
          <a:bodyPr/>
          <a:lstStyle/>
          <a:p>
            <a:pPr>
              <a:lnSpc>
                <a:spcPct val="90000"/>
              </a:lnSpc>
            </a:pPr>
            <a:endParaRPr lang="nl-NL" sz="2800"/>
          </a:p>
        </p:txBody>
      </p:sp>
      <p:sp>
        <p:nvSpPr>
          <p:cNvPr id="12294" name="Rectangle 6"/>
          <p:cNvSpPr>
            <a:spLocks noGrp="1" noChangeArrowheads="1"/>
          </p:cNvSpPr>
          <p:nvPr>
            <p:ph type="body" sz="half" idx="2"/>
          </p:nvPr>
        </p:nvSpPr>
        <p:spPr/>
        <p:txBody>
          <a:bodyPr/>
          <a:lstStyle/>
          <a:p>
            <a:pPr>
              <a:lnSpc>
                <a:spcPct val="90000"/>
              </a:lnSpc>
            </a:pPr>
            <a:r>
              <a:rPr lang="nl-NL" sz="2800"/>
              <a:t>Organische vormen in beweging, die geïnspireerd zijn op de natuur, des al niettemin toch gemaakt door de mens met historische keramische technologie of met snelle vooruitgang in prototypen. </a:t>
            </a:r>
          </a:p>
        </p:txBody>
      </p:sp>
      <p:pic>
        <p:nvPicPr>
          <p:cNvPr id="12296" name="Picture 8" descr="woontips"/>
          <p:cNvPicPr>
            <a:picLocks noChangeAspect="1" noChangeArrowheads="1"/>
          </p:cNvPicPr>
          <p:nvPr/>
        </p:nvPicPr>
        <p:blipFill>
          <a:blip r:embed="rId2" cstate="print"/>
          <a:srcRect/>
          <a:stretch>
            <a:fillRect/>
          </a:stretch>
        </p:blipFill>
        <p:spPr bwMode="auto">
          <a:xfrm>
            <a:off x="971550" y="2166938"/>
            <a:ext cx="3240088" cy="324008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r>
              <a:rPr lang="nl-NL" sz="4000"/>
              <a:t>Pollinating Progress</a:t>
            </a:r>
            <a:br>
              <a:rPr lang="nl-NL" sz="4000"/>
            </a:br>
            <a:endParaRPr lang="nl-NL" sz="4000"/>
          </a:p>
        </p:txBody>
      </p:sp>
      <p:sp>
        <p:nvSpPr>
          <p:cNvPr id="14341" name="Rectangle 5"/>
          <p:cNvSpPr>
            <a:spLocks noGrp="1" noChangeArrowheads="1"/>
          </p:cNvSpPr>
          <p:nvPr>
            <p:ph sz="half" idx="1"/>
          </p:nvPr>
        </p:nvSpPr>
        <p:spPr/>
        <p:txBody>
          <a:bodyPr/>
          <a:lstStyle/>
          <a:p>
            <a:endParaRPr lang="nl-NL" sz="2800"/>
          </a:p>
        </p:txBody>
      </p:sp>
      <p:sp>
        <p:nvSpPr>
          <p:cNvPr id="14342" name="Rectangle 6"/>
          <p:cNvSpPr>
            <a:spLocks noGrp="1" noChangeArrowheads="1"/>
          </p:cNvSpPr>
          <p:nvPr>
            <p:ph type="body" sz="half" idx="2"/>
          </p:nvPr>
        </p:nvSpPr>
        <p:spPr/>
        <p:txBody>
          <a:bodyPr/>
          <a:lstStyle/>
          <a:p>
            <a:r>
              <a:rPr lang="nl-NL" sz="2800"/>
              <a:t>Vloeiend, flexibel en bolvormig zullen de belangrijkste kenmerken van de producten voor de toekomst zijn, vervaardigd in een seriële en een moleculaire-modus. </a:t>
            </a:r>
          </a:p>
        </p:txBody>
      </p:sp>
      <p:pic>
        <p:nvPicPr>
          <p:cNvPr id="14344" name="Picture 8" descr="wooninterieur 2010"/>
          <p:cNvPicPr>
            <a:picLocks noChangeAspect="1" noChangeArrowheads="1"/>
          </p:cNvPicPr>
          <p:nvPr/>
        </p:nvPicPr>
        <p:blipFill>
          <a:blip r:embed="rId2" cstate="print"/>
          <a:srcRect/>
          <a:stretch>
            <a:fillRect/>
          </a:stretch>
        </p:blipFill>
        <p:spPr bwMode="auto">
          <a:xfrm>
            <a:off x="900113" y="2308225"/>
            <a:ext cx="3240087" cy="32400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nl-NL" sz="4000"/>
              <a:t>Hybridising Species</a:t>
            </a:r>
            <a:br>
              <a:rPr lang="nl-NL" sz="4000"/>
            </a:br>
            <a:endParaRPr lang="nl-NL" sz="4000"/>
          </a:p>
        </p:txBody>
      </p:sp>
      <p:sp>
        <p:nvSpPr>
          <p:cNvPr id="16389" name="Rectangle 5"/>
          <p:cNvSpPr>
            <a:spLocks noGrp="1" noChangeArrowheads="1"/>
          </p:cNvSpPr>
          <p:nvPr>
            <p:ph sz="half" idx="1"/>
          </p:nvPr>
        </p:nvSpPr>
        <p:spPr/>
        <p:txBody>
          <a:bodyPr/>
          <a:lstStyle/>
          <a:p>
            <a:endParaRPr lang="nl-NL" sz="2800"/>
          </a:p>
        </p:txBody>
      </p:sp>
      <p:sp>
        <p:nvSpPr>
          <p:cNvPr id="16390" name="Rectangle 6"/>
          <p:cNvSpPr>
            <a:spLocks noGrp="1" noChangeArrowheads="1"/>
          </p:cNvSpPr>
          <p:nvPr>
            <p:ph type="body" sz="half" idx="2"/>
          </p:nvPr>
        </p:nvSpPr>
        <p:spPr/>
        <p:txBody>
          <a:bodyPr/>
          <a:lstStyle/>
          <a:p>
            <a:r>
              <a:rPr lang="nl-NL" sz="2800"/>
              <a:t>De ophoping van afvalstoffen uit onze consumptiemaatschappij, van hebzucht in volle pracht en praal, zal wereldwijd uitnodigen tot het creëren van nieuwe hybriden producten. </a:t>
            </a:r>
          </a:p>
        </p:txBody>
      </p:sp>
      <p:pic>
        <p:nvPicPr>
          <p:cNvPr id="16392" name="Picture 8" descr="wooncoaching"/>
          <p:cNvPicPr>
            <a:picLocks noChangeAspect="1" noChangeArrowheads="1"/>
          </p:cNvPicPr>
          <p:nvPr/>
        </p:nvPicPr>
        <p:blipFill>
          <a:blip r:embed="rId2" cstate="print"/>
          <a:srcRect/>
          <a:stretch>
            <a:fillRect/>
          </a:stretch>
        </p:blipFill>
        <p:spPr bwMode="auto">
          <a:xfrm>
            <a:off x="755650" y="1989138"/>
            <a:ext cx="3457575" cy="34575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nl-NL"/>
              <a:t>Harvesting Matter </a:t>
            </a:r>
          </a:p>
        </p:txBody>
      </p:sp>
      <p:sp>
        <p:nvSpPr>
          <p:cNvPr id="18437" name="Rectangle 5"/>
          <p:cNvSpPr>
            <a:spLocks noGrp="1" noChangeArrowheads="1"/>
          </p:cNvSpPr>
          <p:nvPr>
            <p:ph sz="half" idx="1"/>
          </p:nvPr>
        </p:nvSpPr>
        <p:spPr/>
        <p:txBody>
          <a:bodyPr/>
          <a:lstStyle/>
          <a:p>
            <a:endParaRPr lang="nl-NL" sz="2400"/>
          </a:p>
        </p:txBody>
      </p:sp>
      <p:sp>
        <p:nvSpPr>
          <p:cNvPr id="18438" name="Rectangle 6"/>
          <p:cNvSpPr>
            <a:spLocks noGrp="1" noChangeArrowheads="1"/>
          </p:cNvSpPr>
          <p:nvPr>
            <p:ph type="body" sz="half" idx="2"/>
          </p:nvPr>
        </p:nvSpPr>
        <p:spPr/>
        <p:txBody>
          <a:bodyPr/>
          <a:lstStyle/>
          <a:p>
            <a:r>
              <a:rPr lang="nl-NL" sz="2400"/>
              <a:t>Een moment van dankbaarheid om na te denken over de gave van onze planeet aarde. Papier, karton, tarwe, linnen, katoen, riet, raffia, klei ... een eindeloze reeks van rijk en vezelig materiaal om ons te kunnen huisvesten, te kleden en te beschermen. </a:t>
            </a:r>
          </a:p>
        </p:txBody>
      </p:sp>
      <p:pic>
        <p:nvPicPr>
          <p:cNvPr id="18440" name="Picture 8" descr="woonideeen"/>
          <p:cNvPicPr>
            <a:picLocks noChangeAspect="1" noChangeArrowheads="1"/>
          </p:cNvPicPr>
          <p:nvPr/>
        </p:nvPicPr>
        <p:blipFill>
          <a:blip r:embed="rId2" cstate="print"/>
          <a:srcRect/>
          <a:stretch>
            <a:fillRect/>
          </a:stretch>
        </p:blipFill>
        <p:spPr bwMode="auto">
          <a:xfrm>
            <a:off x="971550" y="2311400"/>
            <a:ext cx="3240088" cy="324008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67544" y="188640"/>
            <a:ext cx="8229600" cy="1143000"/>
          </a:xfrm>
        </p:spPr>
        <p:txBody>
          <a:bodyPr/>
          <a:lstStyle/>
          <a:p>
            <a:r>
              <a:rPr lang="nl-NL" sz="4000" dirty="0" err="1"/>
              <a:t>Foresting</a:t>
            </a:r>
            <a:r>
              <a:rPr lang="nl-NL" sz="4000" dirty="0"/>
              <a:t> </a:t>
            </a:r>
            <a:r>
              <a:rPr lang="nl-NL" sz="4000" dirty="0" err="1"/>
              <a:t>Woods</a:t>
            </a:r>
            <a:r>
              <a:rPr lang="nl-NL" sz="4000" dirty="0"/>
              <a:t/>
            </a:r>
            <a:br>
              <a:rPr lang="nl-NL" sz="4000" dirty="0"/>
            </a:br>
            <a:endParaRPr lang="nl-NL" sz="4000" dirty="0"/>
          </a:p>
        </p:txBody>
      </p:sp>
      <p:sp>
        <p:nvSpPr>
          <p:cNvPr id="20485" name="Rectangle 5"/>
          <p:cNvSpPr>
            <a:spLocks noGrp="1" noChangeArrowheads="1"/>
          </p:cNvSpPr>
          <p:nvPr>
            <p:ph sz="half" idx="1"/>
          </p:nvPr>
        </p:nvSpPr>
        <p:spPr/>
        <p:txBody>
          <a:bodyPr/>
          <a:lstStyle/>
          <a:p>
            <a:endParaRPr lang="nl-NL" sz="2800"/>
          </a:p>
        </p:txBody>
      </p:sp>
      <p:sp>
        <p:nvSpPr>
          <p:cNvPr id="20486" name="Rectangle 6"/>
          <p:cNvSpPr>
            <a:spLocks noGrp="1" noChangeArrowheads="1"/>
          </p:cNvSpPr>
          <p:nvPr>
            <p:ph type="body" sz="half" idx="2"/>
          </p:nvPr>
        </p:nvSpPr>
        <p:spPr/>
        <p:txBody>
          <a:bodyPr/>
          <a:lstStyle/>
          <a:p>
            <a:r>
              <a:rPr lang="nl-NL" sz="2800"/>
              <a:t>De kinderdroom over een boomhuis wordt werkelijkheid met een bestaan dat is ondergedompeld in hout. Medium kleuren geven aan een gewoon huiselijk houten object warmte. </a:t>
            </a:r>
          </a:p>
        </p:txBody>
      </p:sp>
      <p:pic>
        <p:nvPicPr>
          <p:cNvPr id="20488" name="Picture 8" descr="Woontips 2010"/>
          <p:cNvPicPr>
            <a:picLocks noChangeAspect="1" noChangeArrowheads="1"/>
          </p:cNvPicPr>
          <p:nvPr/>
        </p:nvPicPr>
        <p:blipFill>
          <a:blip r:embed="rId2" cstate="print"/>
          <a:srcRect/>
          <a:stretch>
            <a:fillRect/>
          </a:stretch>
        </p:blipFill>
        <p:spPr bwMode="auto">
          <a:xfrm>
            <a:off x="827088" y="2309813"/>
            <a:ext cx="3529012" cy="3529012"/>
          </a:xfrm>
          <a:prstGeom prst="rect">
            <a:avLst/>
          </a:prstGeom>
          <a:noFill/>
        </p:spPr>
      </p:pic>
    </p:spTree>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82</TotalTime>
  <Words>408</Words>
  <Application>Microsoft Office PowerPoint</Application>
  <PresentationFormat>Diavoorstelling (4:3)</PresentationFormat>
  <Paragraphs>32</Paragraphs>
  <Slides>13</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13</vt:i4>
      </vt:variant>
    </vt:vector>
  </HeadingPairs>
  <TitlesOfParts>
    <vt:vector size="15" baseType="lpstr">
      <vt:lpstr>Arial</vt:lpstr>
      <vt:lpstr>Standaardontwerp</vt:lpstr>
      <vt:lpstr>Huisstijl en Trends</vt:lpstr>
      <vt:lpstr>Farming Fashion </vt:lpstr>
      <vt:lpstr>Gardening Green </vt:lpstr>
      <vt:lpstr>Landscaping Space </vt:lpstr>
      <vt:lpstr>Sowing Ideas </vt:lpstr>
      <vt:lpstr>Pollinating Progress </vt:lpstr>
      <vt:lpstr>Hybridising Species </vt:lpstr>
      <vt:lpstr>Harvesting Matter </vt:lpstr>
      <vt:lpstr>Foresting Woods </vt:lpstr>
      <vt:lpstr>Breeding Animals </vt:lpstr>
      <vt:lpstr>Hunting Mushrooms </vt:lpstr>
      <vt:lpstr>Contemplating Nature </vt:lpstr>
      <vt:lpstr>Inspiratieboek</vt:lpstr>
    </vt:vector>
  </TitlesOfParts>
  <Company>Wellantcollege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Donderdag 17 december</dc:title>
  <dc:creator>Anne-Christine van doesburg</dc:creator>
  <cp:lastModifiedBy>heuvelejvanden</cp:lastModifiedBy>
  <cp:revision>9</cp:revision>
  <dcterms:created xsi:type="dcterms:W3CDTF">2009-12-15T13:21:31Z</dcterms:created>
  <dcterms:modified xsi:type="dcterms:W3CDTF">2012-04-06T06:08:40Z</dcterms:modified>
</cp:coreProperties>
</file>