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8" r:id="rId2"/>
    <p:sldId id="279" r:id="rId3"/>
    <p:sldId id="283" r:id="rId4"/>
    <p:sldId id="281" r:id="rId5"/>
    <p:sldId id="259" r:id="rId6"/>
    <p:sldId id="260" r:id="rId7"/>
    <p:sldId id="261" r:id="rId8"/>
    <p:sldId id="262" r:id="rId9"/>
    <p:sldId id="263" r:id="rId10"/>
    <p:sldId id="276" r:id="rId11"/>
    <p:sldId id="277" r:id="rId12"/>
    <p:sldId id="278" r:id="rId13"/>
    <p:sldId id="286" r:id="rId14"/>
    <p:sldId id="269" r:id="rId15"/>
    <p:sldId id="288" r:id="rId16"/>
    <p:sldId id="289" r:id="rId17"/>
    <p:sldId id="290" r:id="rId18"/>
    <p:sldId id="265" r:id="rId19"/>
    <p:sldId id="272" r:id="rId20"/>
    <p:sldId id="285" r:id="rId21"/>
    <p:sldId id="266" r:id="rId22"/>
    <p:sldId id="273" r:id="rId23"/>
    <p:sldId id="267" r:id="rId24"/>
    <p:sldId id="275" r:id="rId25"/>
    <p:sldId id="284" r:id="rId26"/>
    <p:sldId id="268" r:id="rId27"/>
    <p:sldId id="264" r:id="rId28"/>
    <p:sldId id="270" r:id="rId29"/>
    <p:sldId id="271" r:id="rId30"/>
    <p:sldId id="280" r:id="rId31"/>
  </p:sldIdLst>
  <p:sldSz cx="9144000" cy="6858000" type="screen4x3"/>
  <p:notesSz cx="6858000" cy="9144000"/>
  <p:defaultTextStyle>
    <a:defPPr>
      <a:defRPr lang="nl-NL"/>
    </a:defPPr>
    <a:lvl1pPr algn="l" rtl="0" fontAlgn="base">
      <a:spcBef>
        <a:spcPct val="0"/>
      </a:spcBef>
      <a:spcAft>
        <a:spcPct val="0"/>
      </a:spcAft>
      <a:defRPr sz="2400" kern="1200">
        <a:solidFill>
          <a:schemeClr val="tx1"/>
        </a:solidFill>
        <a:latin typeface="Arial Unicode MS" pitchFamily="34" charset="-128"/>
        <a:ea typeface="+mn-ea"/>
        <a:cs typeface="Times New Roman" pitchFamily="18" charset="0"/>
      </a:defRPr>
    </a:lvl1pPr>
    <a:lvl2pPr marL="457200" algn="l" rtl="0" fontAlgn="base">
      <a:spcBef>
        <a:spcPct val="0"/>
      </a:spcBef>
      <a:spcAft>
        <a:spcPct val="0"/>
      </a:spcAft>
      <a:defRPr sz="2400" kern="1200">
        <a:solidFill>
          <a:schemeClr val="tx1"/>
        </a:solidFill>
        <a:latin typeface="Arial Unicode MS" pitchFamily="34" charset="-128"/>
        <a:ea typeface="+mn-ea"/>
        <a:cs typeface="Times New Roman" pitchFamily="18" charset="0"/>
      </a:defRPr>
    </a:lvl2pPr>
    <a:lvl3pPr marL="914400" algn="l" rtl="0" fontAlgn="base">
      <a:spcBef>
        <a:spcPct val="0"/>
      </a:spcBef>
      <a:spcAft>
        <a:spcPct val="0"/>
      </a:spcAft>
      <a:defRPr sz="2400" kern="1200">
        <a:solidFill>
          <a:schemeClr val="tx1"/>
        </a:solidFill>
        <a:latin typeface="Arial Unicode MS" pitchFamily="34" charset="-128"/>
        <a:ea typeface="+mn-ea"/>
        <a:cs typeface="Times New Roman" pitchFamily="18" charset="0"/>
      </a:defRPr>
    </a:lvl3pPr>
    <a:lvl4pPr marL="1371600" algn="l" rtl="0" fontAlgn="base">
      <a:spcBef>
        <a:spcPct val="0"/>
      </a:spcBef>
      <a:spcAft>
        <a:spcPct val="0"/>
      </a:spcAft>
      <a:defRPr sz="2400" kern="1200">
        <a:solidFill>
          <a:schemeClr val="tx1"/>
        </a:solidFill>
        <a:latin typeface="Arial Unicode MS" pitchFamily="34" charset="-128"/>
        <a:ea typeface="+mn-ea"/>
        <a:cs typeface="Times New Roman" pitchFamily="18" charset="0"/>
      </a:defRPr>
    </a:lvl4pPr>
    <a:lvl5pPr marL="1828800" algn="l" rtl="0" fontAlgn="base">
      <a:spcBef>
        <a:spcPct val="0"/>
      </a:spcBef>
      <a:spcAft>
        <a:spcPct val="0"/>
      </a:spcAft>
      <a:defRPr sz="2400" kern="1200">
        <a:solidFill>
          <a:schemeClr val="tx1"/>
        </a:solidFill>
        <a:latin typeface="Arial Unicode MS" pitchFamily="34" charset="-128"/>
        <a:ea typeface="+mn-ea"/>
        <a:cs typeface="Times New Roman" pitchFamily="18" charset="0"/>
      </a:defRPr>
    </a:lvl5pPr>
    <a:lvl6pPr marL="2286000" algn="l" defTabSz="914400" rtl="0" eaLnBrk="1" latinLnBrk="0" hangingPunct="1">
      <a:defRPr sz="2400" kern="1200">
        <a:solidFill>
          <a:schemeClr val="tx1"/>
        </a:solidFill>
        <a:latin typeface="Arial Unicode MS" pitchFamily="34" charset="-128"/>
        <a:ea typeface="+mn-ea"/>
        <a:cs typeface="Times New Roman" pitchFamily="18" charset="0"/>
      </a:defRPr>
    </a:lvl6pPr>
    <a:lvl7pPr marL="2743200" algn="l" defTabSz="914400" rtl="0" eaLnBrk="1" latinLnBrk="0" hangingPunct="1">
      <a:defRPr sz="2400" kern="1200">
        <a:solidFill>
          <a:schemeClr val="tx1"/>
        </a:solidFill>
        <a:latin typeface="Arial Unicode MS" pitchFamily="34" charset="-128"/>
        <a:ea typeface="+mn-ea"/>
        <a:cs typeface="Times New Roman" pitchFamily="18" charset="0"/>
      </a:defRPr>
    </a:lvl7pPr>
    <a:lvl8pPr marL="3200400" algn="l" defTabSz="914400" rtl="0" eaLnBrk="1" latinLnBrk="0" hangingPunct="1">
      <a:defRPr sz="2400" kern="1200">
        <a:solidFill>
          <a:schemeClr val="tx1"/>
        </a:solidFill>
        <a:latin typeface="Arial Unicode MS" pitchFamily="34" charset="-128"/>
        <a:ea typeface="+mn-ea"/>
        <a:cs typeface="Times New Roman" pitchFamily="18" charset="0"/>
      </a:defRPr>
    </a:lvl8pPr>
    <a:lvl9pPr marL="3657600" algn="l" defTabSz="914400" rtl="0" eaLnBrk="1" latinLnBrk="0" hangingPunct="1">
      <a:defRPr sz="2400" kern="1200">
        <a:solidFill>
          <a:schemeClr val="tx1"/>
        </a:solidFill>
        <a:latin typeface="Arial Unicode MS" pitchFamily="34" charset="-128"/>
        <a:ea typeface="+mn-ea"/>
        <a:cs typeface="Times New Roman"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CC9900"/>
    <a:srgbClr val="CC00FF"/>
    <a:srgbClr val="009900"/>
    <a:srgbClr val="CC66FF"/>
    <a:srgbClr val="00FF00"/>
    <a:srgbClr val="660066"/>
    <a:srgbClr val="FF0000"/>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787"/>
    <p:restoredTop sz="90929"/>
  </p:normalViewPr>
  <p:slideViewPr>
    <p:cSldViewPr>
      <p:cViewPr varScale="1">
        <p:scale>
          <a:sx n="102" d="100"/>
          <a:sy n="102" d="100"/>
        </p:scale>
        <p:origin x="78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C12C96-AFCF-4B66-8FA7-587D9961F5E6}" type="datetimeFigureOut">
              <a:rPr lang="nl-NL" smtClean="0"/>
              <a:pPr/>
              <a:t>5-6-2015</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A0E772-8361-4DF8-800A-B727A2B2EFC0}" type="slidenum">
              <a:rPr lang="nl-NL" smtClean="0"/>
              <a:pPr/>
              <a:t>‹nr.›</a:t>
            </a:fld>
            <a:endParaRPr lang="nl-NL"/>
          </a:p>
        </p:txBody>
      </p:sp>
    </p:spTree>
    <p:extLst>
      <p:ext uri="{BB962C8B-B14F-4D97-AF65-F5344CB8AC3E}">
        <p14:creationId xmlns:p14="http://schemas.microsoft.com/office/powerpoint/2010/main" val="4054560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5DA0E772-8361-4DF8-800A-B727A2B2EFC0}" type="slidenum">
              <a:rPr lang="nl-NL" smtClean="0"/>
              <a:pPr/>
              <a:t>22</a:t>
            </a:fld>
            <a:endParaRPr lang="nl-NL"/>
          </a:p>
        </p:txBody>
      </p:sp>
    </p:spTree>
    <p:extLst>
      <p:ext uri="{BB962C8B-B14F-4D97-AF65-F5344CB8AC3E}">
        <p14:creationId xmlns:p14="http://schemas.microsoft.com/office/powerpoint/2010/main" val="475637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FB7044D-3ECF-4938-A7BA-89D3EF902338}" type="slidenum">
              <a:rPr lang="nl-NL" smtClean="0"/>
              <a:pPr/>
              <a:t>‹nr.›</a:t>
            </a:fld>
            <a:endParaRPr lang="nl-NL"/>
          </a:p>
        </p:txBody>
      </p:sp>
    </p:spTree>
    <p:extLst>
      <p:ext uri="{BB962C8B-B14F-4D97-AF65-F5344CB8AC3E}">
        <p14:creationId xmlns:p14="http://schemas.microsoft.com/office/powerpoint/2010/main" val="3612089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C024F92-F1C1-4D4B-9055-3DD0C267B423}" type="slidenum">
              <a:rPr lang="nl-NL" smtClean="0"/>
              <a:pPr/>
              <a:t>‹nr.›</a:t>
            </a:fld>
            <a:endParaRPr lang="nl-NL"/>
          </a:p>
        </p:txBody>
      </p:sp>
    </p:spTree>
    <p:extLst>
      <p:ext uri="{BB962C8B-B14F-4D97-AF65-F5344CB8AC3E}">
        <p14:creationId xmlns:p14="http://schemas.microsoft.com/office/powerpoint/2010/main" val="3217305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219580E-532C-401D-8FE2-23CEE6BFE356}" type="slidenum">
              <a:rPr lang="nl-NL" smtClean="0"/>
              <a:pPr/>
              <a:t>‹nr.›</a:t>
            </a:fld>
            <a:endParaRPr lang="nl-NL"/>
          </a:p>
        </p:txBody>
      </p:sp>
    </p:spTree>
    <p:extLst>
      <p:ext uri="{BB962C8B-B14F-4D97-AF65-F5344CB8AC3E}">
        <p14:creationId xmlns:p14="http://schemas.microsoft.com/office/powerpoint/2010/main" val="1745417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09C0058-BD97-44CA-B370-956B184557BA}" type="slidenum">
              <a:rPr lang="nl-NL" smtClean="0"/>
              <a:pPr/>
              <a:t>‹nr.›</a:t>
            </a:fld>
            <a:endParaRPr lang="nl-NL"/>
          </a:p>
        </p:txBody>
      </p:sp>
    </p:spTree>
    <p:extLst>
      <p:ext uri="{BB962C8B-B14F-4D97-AF65-F5344CB8AC3E}">
        <p14:creationId xmlns:p14="http://schemas.microsoft.com/office/powerpoint/2010/main" val="3815582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FE74795-1F29-4B09-9080-BBE2AB367B62}" type="slidenum">
              <a:rPr lang="nl-NL" smtClean="0"/>
              <a:pPr/>
              <a:t>‹nr.›</a:t>
            </a:fld>
            <a:endParaRPr lang="nl-NL"/>
          </a:p>
        </p:txBody>
      </p:sp>
    </p:spTree>
    <p:extLst>
      <p:ext uri="{BB962C8B-B14F-4D97-AF65-F5344CB8AC3E}">
        <p14:creationId xmlns:p14="http://schemas.microsoft.com/office/powerpoint/2010/main" val="3027130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126A6FD-9240-436B-BB1E-9C247EE92F5C}" type="slidenum">
              <a:rPr lang="nl-NL" smtClean="0"/>
              <a:pPr/>
              <a:t>‹nr.›</a:t>
            </a:fld>
            <a:endParaRPr lang="nl-NL"/>
          </a:p>
        </p:txBody>
      </p:sp>
    </p:spTree>
    <p:extLst>
      <p:ext uri="{BB962C8B-B14F-4D97-AF65-F5344CB8AC3E}">
        <p14:creationId xmlns:p14="http://schemas.microsoft.com/office/powerpoint/2010/main" val="4123242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FFB451E2-DF8A-49CB-9343-ED82BED8E38A}" type="slidenum">
              <a:rPr lang="nl-NL" smtClean="0"/>
              <a:pPr/>
              <a:t>‹nr.›</a:t>
            </a:fld>
            <a:endParaRPr lang="nl-NL"/>
          </a:p>
        </p:txBody>
      </p:sp>
    </p:spTree>
    <p:extLst>
      <p:ext uri="{BB962C8B-B14F-4D97-AF65-F5344CB8AC3E}">
        <p14:creationId xmlns:p14="http://schemas.microsoft.com/office/powerpoint/2010/main" val="3723235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13426188-33CD-4FC7-8AC8-96E8B7F412AE}" type="slidenum">
              <a:rPr lang="nl-NL" smtClean="0"/>
              <a:pPr/>
              <a:t>‹nr.›</a:t>
            </a:fld>
            <a:endParaRPr lang="nl-NL"/>
          </a:p>
        </p:txBody>
      </p:sp>
    </p:spTree>
    <p:extLst>
      <p:ext uri="{BB962C8B-B14F-4D97-AF65-F5344CB8AC3E}">
        <p14:creationId xmlns:p14="http://schemas.microsoft.com/office/powerpoint/2010/main" val="3287149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206D071F-8FB0-4067-BE77-F99B3644F554}" type="slidenum">
              <a:rPr lang="nl-NL" smtClean="0"/>
              <a:pPr/>
              <a:t>‹nr.›</a:t>
            </a:fld>
            <a:endParaRPr lang="nl-NL"/>
          </a:p>
        </p:txBody>
      </p:sp>
    </p:spTree>
    <p:extLst>
      <p:ext uri="{BB962C8B-B14F-4D97-AF65-F5344CB8AC3E}">
        <p14:creationId xmlns:p14="http://schemas.microsoft.com/office/powerpoint/2010/main" val="3146384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50E3008-C3CD-4053-A8A2-0D9B3CE2A59A}" type="slidenum">
              <a:rPr lang="nl-NL" smtClean="0"/>
              <a:pPr/>
              <a:t>‹nr.›</a:t>
            </a:fld>
            <a:endParaRPr lang="nl-NL"/>
          </a:p>
        </p:txBody>
      </p:sp>
    </p:spTree>
    <p:extLst>
      <p:ext uri="{BB962C8B-B14F-4D97-AF65-F5344CB8AC3E}">
        <p14:creationId xmlns:p14="http://schemas.microsoft.com/office/powerpoint/2010/main" val="2175811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A9D5E6-71FC-4C80-BF24-FBF6595660E9}" type="slidenum">
              <a:rPr lang="nl-NL" smtClean="0"/>
              <a:pPr/>
              <a:t>‹nr.›</a:t>
            </a:fld>
            <a:endParaRPr lang="nl-NL"/>
          </a:p>
        </p:txBody>
      </p:sp>
    </p:spTree>
    <p:extLst>
      <p:ext uri="{BB962C8B-B14F-4D97-AF65-F5344CB8AC3E}">
        <p14:creationId xmlns:p14="http://schemas.microsoft.com/office/powerpoint/2010/main" val="4006339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AE1445-0EA6-4314-BDD6-37574B151926}" type="slidenum">
              <a:rPr lang="nl-NL" smtClean="0"/>
              <a:pPr/>
              <a:t>‹nr.›</a:t>
            </a:fld>
            <a:endParaRPr lang="nl-NL"/>
          </a:p>
        </p:txBody>
      </p:sp>
    </p:spTree>
    <p:extLst>
      <p:ext uri="{BB962C8B-B14F-4D97-AF65-F5344CB8AC3E}">
        <p14:creationId xmlns:p14="http://schemas.microsoft.com/office/powerpoint/2010/main" val="19095811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9.jpeg"/><Relationship Id="rId7" Type="http://schemas.openxmlformats.org/officeDocument/2006/relationships/image" Target="../media/image51.jpe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hyperlink" Target="http://www.youtube.com/watch?v=EcOZmtbLRP0&amp;feature=fvwrel" TargetMode="External"/><Relationship Id="rId5" Type="http://schemas.openxmlformats.org/officeDocument/2006/relationships/image" Target="../media/image50.jpeg"/><Relationship Id="rId10" Type="http://schemas.openxmlformats.org/officeDocument/2006/relationships/hyperlink" Target="http://debespiegeling.epn.nl/perioden/Cultuurvanderomantiekenhetrealisme19eeeuw/tabid/4452/language/nl-NL/Default.aspx" TargetMode="External"/><Relationship Id="rId4" Type="http://schemas.openxmlformats.org/officeDocument/2006/relationships/hyperlink" Target="https://www.youtube.com/watch?v=zC7gEVSgf9k" TargetMode="External"/><Relationship Id="rId9" Type="http://schemas.openxmlformats.org/officeDocument/2006/relationships/hyperlink" Target="https://www.youtube.com/watch?v=fBA-38mzab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1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 Id="rId5" Type="http://schemas.openxmlformats.org/officeDocument/2006/relationships/image" Target="../media/image61.jpeg"/><Relationship Id="rId4" Type="http://schemas.openxmlformats.org/officeDocument/2006/relationships/image" Target="../media/image60.jpeg"/></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jpeg"/><Relationship Id="rId7" Type="http://schemas.openxmlformats.org/officeDocument/2006/relationships/hyperlink" Target="http://debespiegeling.epn.nl/perioden/Cultuurvanderomantiekenhetrealisme19eeeuw/tabid/4452/language/nl-NL/Default.aspx" TargetMode="External"/><Relationship Id="rId2" Type="http://schemas.openxmlformats.org/officeDocument/2006/relationships/slideLayout" Target="../slideLayouts/slideLayout6.xml"/><Relationship Id="rId1" Type="http://schemas.openxmlformats.org/officeDocument/2006/relationships/audio" Target="file:///C:\JOHN\Ring\De%20BESPIEGELING\CD2\01-Track%201.mp3" TargetMode="External"/><Relationship Id="rId6" Type="http://schemas.openxmlformats.org/officeDocument/2006/relationships/hyperlink" Target="http://www.youtube.com/watch?v=QDxpnRmqKhM&amp;feature=related" TargetMode="External"/><Relationship Id="rId5" Type="http://schemas.openxmlformats.org/officeDocument/2006/relationships/image" Target="../media/image64.jpeg"/><Relationship Id="rId4" Type="http://schemas.openxmlformats.org/officeDocument/2006/relationships/image" Target="../media/image63.jpeg"/></Relationships>
</file>

<file path=ppt/slides/_rels/slide1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6.xml"/><Relationship Id="rId5" Type="http://schemas.openxmlformats.org/officeDocument/2006/relationships/image" Target="../media/image69.jpeg"/><Relationship Id="rId4" Type="http://schemas.openxmlformats.org/officeDocument/2006/relationships/image" Target="../media/image6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70.jpeg"/><Relationship Id="rId7" Type="http://schemas.openxmlformats.org/officeDocument/2006/relationships/image" Target="../media/image72.jpeg"/><Relationship Id="rId2" Type="http://schemas.openxmlformats.org/officeDocument/2006/relationships/hyperlink" Target="http://debespiegeling.epn.nl/perioden/Cultuurvanderomantiekenhetrealisme19eeeuw/tabid/4452/language/nl-NL/Default.aspx" TargetMode="External"/><Relationship Id="rId1" Type="http://schemas.openxmlformats.org/officeDocument/2006/relationships/slideLayout" Target="../slideLayouts/slideLayout6.xml"/><Relationship Id="rId6" Type="http://schemas.openxmlformats.org/officeDocument/2006/relationships/image" Target="../media/image71.jpeg"/><Relationship Id="rId5" Type="http://schemas.openxmlformats.org/officeDocument/2006/relationships/hyperlink" Target="http://www.youtube.com/watch?v=DEJXAQ5vKiQ" TargetMode="External"/><Relationship Id="rId10" Type="http://schemas.openxmlformats.org/officeDocument/2006/relationships/image" Target="../media/image75.jpeg"/><Relationship Id="rId4" Type="http://schemas.openxmlformats.org/officeDocument/2006/relationships/hyperlink" Target="http://www.youtube.com/watch?v=djsuP0uta7s" TargetMode="External"/><Relationship Id="rId9" Type="http://schemas.openxmlformats.org/officeDocument/2006/relationships/image" Target="../media/image74.jpeg"/></Relationships>
</file>

<file path=ppt/slides/_rels/slide2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6.xml"/><Relationship Id="rId5" Type="http://schemas.openxmlformats.org/officeDocument/2006/relationships/hyperlink" Target="http://debespiegeling.epn.nl/perioden/Cultuurvanderomantiekenhetrealisme19eeeuw/tabid/4452/language/nl-NL/Default.aspx" TargetMode="External"/><Relationship Id="rId4" Type="http://schemas.openxmlformats.org/officeDocument/2006/relationships/image" Target="../media/image78.jpeg"/></Relationships>
</file>

<file path=ppt/slides/_rels/slide22.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hyperlink" Target="https://www.youtube.com/watch?v=N-aQ-PSV6mQ"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2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6.xml"/><Relationship Id="rId5" Type="http://schemas.openxmlformats.org/officeDocument/2006/relationships/hyperlink" Target="http://debespiegeling.epn.nl/perioden/Cultuurvanderomantiekenhetrealisme19eeeuw/tabid/4452/language/nl-NL/Default.aspx" TargetMode="External"/><Relationship Id="rId4" Type="http://schemas.openxmlformats.org/officeDocument/2006/relationships/image" Target="../media/image85.jpeg"/></Relationships>
</file>

<file path=ppt/slides/_rels/slide24.xml.rels><?xml version="1.0" encoding="UTF-8" standalone="yes"?>
<Relationships xmlns="http://schemas.openxmlformats.org/package/2006/relationships"><Relationship Id="rId8" Type="http://schemas.openxmlformats.org/officeDocument/2006/relationships/hyperlink" Target="http://www.youtube.com/watch?v=x4CKd_AQefY&amp;NR=1" TargetMode="External"/><Relationship Id="rId3" Type="http://schemas.openxmlformats.org/officeDocument/2006/relationships/image" Target="../media/image86.jpeg"/><Relationship Id="rId7" Type="http://schemas.openxmlformats.org/officeDocument/2006/relationships/hyperlink" Target="http://www.youtube.com/watch?v=3rqhoOgJjiU&amp;feature=related" TargetMode="External"/><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hyperlink" Target="http://debespiegeling.epn.nl/perioden/Cultuurvanderomantiekenhetrealisme19eeeuw/tabid/4452/language/nl-NL/Default.aspx"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9.jpeg"/><Relationship Id="rId7" Type="http://schemas.openxmlformats.org/officeDocument/2006/relationships/hyperlink" Target="http://www.youtube.com/watch?v=6Onwxj-B9EM" TargetMode="External"/><Relationship Id="rId2" Type="http://schemas.openxmlformats.org/officeDocument/2006/relationships/hyperlink" Target="http://debespiegeling.epn.nl/perioden/Cultuurvanderomantiekenhetrealisme19eeeuw/tabid/4452/language/nl-NL/Default.aspx" TargetMode="External"/><Relationship Id="rId1" Type="http://schemas.openxmlformats.org/officeDocument/2006/relationships/slideLayout" Target="../slideLayouts/slideLayout6.xml"/><Relationship Id="rId6" Type="http://schemas.openxmlformats.org/officeDocument/2006/relationships/hyperlink" Target="http://www.youtube.com/watch?v=CxCVAQmMsqM" TargetMode="External"/><Relationship Id="rId5" Type="http://schemas.openxmlformats.org/officeDocument/2006/relationships/image" Target="../media/image91.jpeg"/><Relationship Id="rId4" Type="http://schemas.openxmlformats.org/officeDocument/2006/relationships/image" Target="../media/image90.jpeg"/><Relationship Id="rId9" Type="http://schemas.openxmlformats.org/officeDocument/2006/relationships/image" Target="../media/image93.jpeg"/></Relationships>
</file>

<file path=ppt/slides/_rels/slide26.xml.rels><?xml version="1.0" encoding="UTF-8" standalone="yes"?>
<Relationships xmlns="http://schemas.openxmlformats.org/package/2006/relationships"><Relationship Id="rId8" Type="http://schemas.openxmlformats.org/officeDocument/2006/relationships/hyperlink" Target="http://debespiegeling.epn.nl/perioden/Cultuurvanderomantiekenhetrealisme19eeeuw/tabid/4452/language/nl-NL/Default.aspx" TargetMode="External"/><Relationship Id="rId3" Type="http://schemas.openxmlformats.org/officeDocument/2006/relationships/image" Target="../media/image95.jpeg"/><Relationship Id="rId7" Type="http://schemas.openxmlformats.org/officeDocument/2006/relationships/image" Target="../media/image97.jpeg"/><Relationship Id="rId2" Type="http://schemas.openxmlformats.org/officeDocument/2006/relationships/image" Target="../media/image94.jpeg"/><Relationship Id="rId1" Type="http://schemas.openxmlformats.org/officeDocument/2006/relationships/slideLayout" Target="../slideLayouts/slideLayout6.xml"/><Relationship Id="rId6" Type="http://schemas.openxmlformats.org/officeDocument/2006/relationships/image" Target="../media/image96.jpeg"/><Relationship Id="rId5" Type="http://schemas.openxmlformats.org/officeDocument/2006/relationships/hyperlink" Target="http://www.youtube.com/watch?v=dwbsO7485XQ&amp;feature=fvsr" TargetMode="External"/><Relationship Id="rId4" Type="http://schemas.openxmlformats.org/officeDocument/2006/relationships/hyperlink" Target="http://www.youtube.com/watch?v=YcaYFLeKwJA&amp;feature=related" TargetMode="External"/><Relationship Id="rId9" Type="http://schemas.openxmlformats.org/officeDocument/2006/relationships/image" Target="../media/image98.jpeg"/></Relationships>
</file>

<file path=ppt/slides/_rels/slide2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6.xml"/><Relationship Id="rId5" Type="http://schemas.openxmlformats.org/officeDocument/2006/relationships/image" Target="../media/image102.jpeg"/><Relationship Id="rId4" Type="http://schemas.openxmlformats.org/officeDocument/2006/relationships/image" Target="../media/image101.jpeg"/></Relationships>
</file>

<file path=ppt/slides/_rels/slide28.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image" Target="../media/image103.jpeg"/><Relationship Id="rId1" Type="http://schemas.openxmlformats.org/officeDocument/2006/relationships/slideLayout" Target="../slideLayouts/slideLayout6.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2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6.xml"/><Relationship Id="rId5" Type="http://schemas.openxmlformats.org/officeDocument/2006/relationships/image" Target="../media/image113.jpeg"/><Relationship Id="rId4" Type="http://schemas.openxmlformats.org/officeDocument/2006/relationships/image" Target="../media/image112.jpe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114.png"/><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66.jpeg"/><Relationship Id="rId4" Type="http://schemas.openxmlformats.org/officeDocument/2006/relationships/image" Target="../media/image105.jpe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hyperlink" Target="http://nl.wikipedia.org/wiki/Bestand:Kunstwegen_Kabakov_03.JPG" TargetMode="Externa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p:cNvSpPr/>
          <p:nvPr/>
        </p:nvSpPr>
        <p:spPr>
          <a:xfrm>
            <a:off x="0" y="5589240"/>
            <a:ext cx="9144000" cy="1268760"/>
          </a:xfrm>
          <a:prstGeom prst="rect">
            <a:avLst/>
          </a:prstGeom>
          <a:solidFill>
            <a:srgbClr val="CC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117" name="Picture 21" descr="C:\Users\John\Pictures\Bespiegeling\H9Romantiek\doornroosje4.jpg"/>
          <p:cNvPicPr>
            <a:picLocks noChangeAspect="1" noChangeArrowheads="1"/>
          </p:cNvPicPr>
          <p:nvPr/>
        </p:nvPicPr>
        <p:blipFill>
          <a:blip r:embed="rId2" cstate="print"/>
          <a:srcRect/>
          <a:stretch>
            <a:fillRect/>
          </a:stretch>
        </p:blipFill>
        <p:spPr bwMode="auto">
          <a:xfrm>
            <a:off x="1600200" y="0"/>
            <a:ext cx="5943600" cy="6858000"/>
          </a:xfrm>
          <a:prstGeom prst="rect">
            <a:avLst/>
          </a:prstGeom>
          <a:noFill/>
        </p:spPr>
      </p:pic>
      <p:sp>
        <p:nvSpPr>
          <p:cNvPr id="4098" name="Rectangle 2"/>
          <p:cNvSpPr>
            <a:spLocks noGrp="1" noChangeArrowheads="1"/>
          </p:cNvSpPr>
          <p:nvPr>
            <p:ph type="title"/>
          </p:nvPr>
        </p:nvSpPr>
        <p:spPr>
          <a:xfrm>
            <a:off x="0" y="3505200"/>
            <a:ext cx="9144000" cy="990600"/>
          </a:xfrm>
          <a:noFill/>
        </p:spPr>
        <p:txBody>
          <a:bodyPr>
            <a:normAutofit fontScale="90000"/>
          </a:bodyPr>
          <a:lstStyle/>
          <a:p>
            <a:r>
              <a:rPr lang="nl-NL" sz="6000" b="1" dirty="0">
                <a:solidFill>
                  <a:schemeClr val="accent6">
                    <a:lumMod val="75000"/>
                  </a:schemeClr>
                </a:solidFill>
                <a:latin typeface="Verdana" pitchFamily="34" charset="0"/>
              </a:rPr>
              <a:t>VLUCHT UIT HET ALLEDAAGSE</a:t>
            </a:r>
          </a:p>
        </p:txBody>
      </p:sp>
      <p:sp>
        <p:nvSpPr>
          <p:cNvPr id="4099" name="Text Box 3"/>
          <p:cNvSpPr txBox="1">
            <a:spLocks noChangeArrowheads="1"/>
          </p:cNvSpPr>
          <p:nvPr/>
        </p:nvSpPr>
        <p:spPr bwMode="auto">
          <a:xfrm>
            <a:off x="669925" y="23272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4101" name="Text Box 5"/>
          <p:cNvSpPr txBox="1">
            <a:spLocks noChangeArrowheads="1"/>
          </p:cNvSpPr>
          <p:nvPr/>
        </p:nvSpPr>
        <p:spPr bwMode="auto">
          <a:xfrm>
            <a:off x="593725" y="11080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4102" name="Text Box 6"/>
          <p:cNvSpPr txBox="1">
            <a:spLocks noChangeArrowheads="1"/>
          </p:cNvSpPr>
          <p:nvPr/>
        </p:nvSpPr>
        <p:spPr bwMode="auto">
          <a:xfrm>
            <a:off x="0" y="5105400"/>
            <a:ext cx="9144000" cy="519113"/>
          </a:xfrm>
          <a:prstGeom prst="rect">
            <a:avLst/>
          </a:prstGeom>
          <a:solidFill>
            <a:srgbClr val="CCFF66"/>
          </a:solidFill>
          <a:ln w="9525">
            <a:noFill/>
            <a:miter lim="800000"/>
            <a:headEnd/>
            <a:tailEnd/>
          </a:ln>
          <a:effectLst/>
        </p:spPr>
        <p:txBody>
          <a:bodyPr>
            <a:spAutoFit/>
          </a:bodyPr>
          <a:lstStyle/>
          <a:p>
            <a:pPr algn="ctr"/>
            <a:r>
              <a:rPr lang="nl-NL" sz="2800" b="1">
                <a:solidFill>
                  <a:srgbClr val="FF0000"/>
                </a:solidFill>
              </a:rPr>
              <a:t>ROMANTIEK IN DE NEGENTIENDE EEUW</a:t>
            </a:r>
            <a:endParaRPr lang="nl-NL" sz="2000" b="1">
              <a:solidFill>
                <a:schemeClr val="bg1"/>
              </a:solidFill>
            </a:endParaRPr>
          </a:p>
        </p:txBody>
      </p:sp>
      <p:sp>
        <p:nvSpPr>
          <p:cNvPr id="4106" name="Text Box 10"/>
          <p:cNvSpPr txBox="1">
            <a:spLocks noChangeArrowheads="1"/>
          </p:cNvSpPr>
          <p:nvPr/>
        </p:nvSpPr>
        <p:spPr bwMode="auto">
          <a:xfrm>
            <a:off x="1752600" y="116632"/>
            <a:ext cx="3119438" cy="457200"/>
          </a:xfrm>
          <a:prstGeom prst="rect">
            <a:avLst/>
          </a:prstGeom>
          <a:noFill/>
          <a:ln w="9525">
            <a:noFill/>
            <a:miter lim="800000"/>
            <a:headEnd/>
            <a:tailEnd/>
          </a:ln>
          <a:effectLst/>
        </p:spPr>
        <p:txBody>
          <a:bodyPr wrap="none">
            <a:spAutoFit/>
          </a:bodyPr>
          <a:lstStyle/>
          <a:p>
            <a:r>
              <a:rPr lang="nl-NL" dirty="0">
                <a:solidFill>
                  <a:schemeClr val="bg1"/>
                </a:solidFill>
              </a:rPr>
              <a:t>H.9 Bespiegeling vwo</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p:cNvSpPr/>
          <p:nvPr/>
        </p:nvSpPr>
        <p:spPr>
          <a:xfrm>
            <a:off x="0" y="4149080"/>
            <a:ext cx="9144000" cy="270892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274" name="Rectangle 2"/>
          <p:cNvSpPr>
            <a:spLocks noGrp="1" noChangeArrowheads="1"/>
          </p:cNvSpPr>
          <p:nvPr>
            <p:ph type="title"/>
          </p:nvPr>
        </p:nvSpPr>
        <p:spPr>
          <a:xfrm>
            <a:off x="0" y="0"/>
            <a:ext cx="9144000" cy="533400"/>
          </a:xfrm>
          <a:solidFill>
            <a:schemeClr val="bg1"/>
          </a:solidFill>
        </p:spPr>
        <p:txBody>
          <a:bodyPr/>
          <a:lstStyle/>
          <a:p>
            <a:pPr algn="l"/>
            <a:r>
              <a:rPr lang="nl-NL" sz="2800" dirty="0" smtClean="0">
                <a:solidFill>
                  <a:srgbClr val="FF0000"/>
                </a:solidFill>
                <a:latin typeface="Verdana" pitchFamily="34" charset="0"/>
              </a:rPr>
              <a:t> </a:t>
            </a:r>
            <a:r>
              <a:rPr lang="nl-NL" sz="2800" dirty="0" err="1" smtClean="0">
                <a:solidFill>
                  <a:srgbClr val="FF0000"/>
                </a:solidFill>
                <a:latin typeface="Verdana" pitchFamily="34" charset="0"/>
              </a:rPr>
              <a:t>Théodore</a:t>
            </a:r>
            <a:r>
              <a:rPr lang="nl-NL" sz="2800" dirty="0" smtClean="0">
                <a:solidFill>
                  <a:srgbClr val="FF0000"/>
                </a:solidFill>
                <a:latin typeface="Verdana" pitchFamily="34" charset="0"/>
              </a:rPr>
              <a:t> </a:t>
            </a:r>
            <a:r>
              <a:rPr lang="nl-NL" sz="2800" dirty="0" err="1">
                <a:solidFill>
                  <a:srgbClr val="FF0000"/>
                </a:solidFill>
                <a:latin typeface="Verdana" pitchFamily="34" charset="0"/>
              </a:rPr>
              <a:t>Gericault</a:t>
            </a:r>
            <a:endParaRPr lang="nl-NL" sz="2800" dirty="0">
              <a:solidFill>
                <a:srgbClr val="FF0000"/>
              </a:solidFill>
              <a:latin typeface="Verdana" pitchFamily="34" charset="0"/>
            </a:endParaRPr>
          </a:p>
        </p:txBody>
      </p:sp>
      <p:sp>
        <p:nvSpPr>
          <p:cNvPr id="54275" name="Text Box 3"/>
          <p:cNvSpPr txBox="1">
            <a:spLocks noChangeArrowheads="1"/>
          </p:cNvSpPr>
          <p:nvPr/>
        </p:nvSpPr>
        <p:spPr bwMode="auto">
          <a:xfrm>
            <a:off x="669925" y="23272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54276" name="Text Box 4"/>
          <p:cNvSpPr txBox="1">
            <a:spLocks noChangeArrowheads="1"/>
          </p:cNvSpPr>
          <p:nvPr/>
        </p:nvSpPr>
        <p:spPr bwMode="auto">
          <a:xfrm>
            <a:off x="593725" y="11080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54277" name="Text Box 5"/>
          <p:cNvSpPr txBox="1">
            <a:spLocks noChangeArrowheads="1"/>
          </p:cNvSpPr>
          <p:nvPr/>
        </p:nvSpPr>
        <p:spPr bwMode="auto">
          <a:xfrm>
            <a:off x="3707904" y="188640"/>
            <a:ext cx="1701107" cy="276999"/>
          </a:xfrm>
          <a:prstGeom prst="rect">
            <a:avLst/>
          </a:prstGeom>
          <a:noFill/>
          <a:ln w="9525">
            <a:noFill/>
            <a:miter lim="800000"/>
            <a:headEnd/>
            <a:tailEnd/>
          </a:ln>
          <a:effectLst/>
        </p:spPr>
        <p:txBody>
          <a:bodyPr wrap="none">
            <a:spAutoFit/>
          </a:bodyPr>
          <a:lstStyle/>
          <a:p>
            <a:r>
              <a:rPr lang="nl-NL" sz="1200" dirty="0" smtClean="0"/>
              <a:t>(</a:t>
            </a:r>
            <a:r>
              <a:rPr lang="nl-NL" sz="1200" dirty="0" err="1" smtClean="0"/>
              <a:t>Rouen</a:t>
            </a:r>
            <a:r>
              <a:rPr lang="nl-NL" sz="1200" dirty="0" smtClean="0"/>
              <a:t> Fr.1791-1824</a:t>
            </a:r>
            <a:r>
              <a:rPr lang="nl-NL" sz="1200" dirty="0"/>
              <a:t>)</a:t>
            </a:r>
          </a:p>
        </p:txBody>
      </p:sp>
      <p:sp>
        <p:nvSpPr>
          <p:cNvPr id="54279" name="Text Box 7"/>
          <p:cNvSpPr txBox="1">
            <a:spLocks noChangeArrowheads="1"/>
          </p:cNvSpPr>
          <p:nvPr/>
        </p:nvSpPr>
        <p:spPr bwMode="auto">
          <a:xfrm>
            <a:off x="5508104" y="116632"/>
            <a:ext cx="2733441" cy="400110"/>
          </a:xfrm>
          <a:prstGeom prst="rect">
            <a:avLst/>
          </a:prstGeom>
          <a:noFill/>
          <a:ln w="9525">
            <a:noFill/>
            <a:miter lim="800000"/>
            <a:headEnd/>
            <a:tailEnd/>
          </a:ln>
          <a:effectLst/>
        </p:spPr>
        <p:txBody>
          <a:bodyPr wrap="none">
            <a:spAutoFit/>
          </a:bodyPr>
          <a:lstStyle/>
          <a:p>
            <a:r>
              <a:rPr lang="nl-NL" sz="2000" dirty="0"/>
              <a:t>Vlucht in het </a:t>
            </a:r>
            <a:r>
              <a:rPr lang="nl-NL" sz="2000" dirty="0">
                <a:ea typeface="Arial Unicode MS" pitchFamily="34" charset="-128"/>
                <a:cs typeface="Arial Unicode MS" pitchFamily="34" charset="-128"/>
              </a:rPr>
              <a:t>heroïeke </a:t>
            </a:r>
          </a:p>
        </p:txBody>
      </p:sp>
      <p:pic>
        <p:nvPicPr>
          <p:cNvPr id="54283" name="Picture 11" descr="C:\Users\John\Pictures\Bespiegeling\H9Romantiek\gericault_het vlot van de Medusa.jpg"/>
          <p:cNvPicPr>
            <a:picLocks noChangeAspect="1" noChangeArrowheads="1"/>
          </p:cNvPicPr>
          <p:nvPr/>
        </p:nvPicPr>
        <p:blipFill>
          <a:blip r:embed="rId2" cstate="print"/>
          <a:srcRect/>
          <a:stretch>
            <a:fillRect/>
          </a:stretch>
        </p:blipFill>
        <p:spPr bwMode="auto">
          <a:xfrm>
            <a:off x="2267744" y="1986104"/>
            <a:ext cx="6876256" cy="4683256"/>
          </a:xfrm>
          <a:prstGeom prst="rect">
            <a:avLst/>
          </a:prstGeom>
          <a:noFill/>
        </p:spPr>
      </p:pic>
      <p:pic>
        <p:nvPicPr>
          <p:cNvPr id="19458" name="Picture 2" descr="http://www.cultuurnetwerk.nl/producten_en_diensten/bronnenbundels/1997/h1997_28.jpg"/>
          <p:cNvPicPr>
            <a:picLocks noChangeAspect="1" noChangeArrowheads="1"/>
          </p:cNvPicPr>
          <p:nvPr/>
        </p:nvPicPr>
        <p:blipFill>
          <a:blip r:embed="rId3" cstate="print"/>
          <a:srcRect/>
          <a:stretch>
            <a:fillRect/>
          </a:stretch>
        </p:blipFill>
        <p:spPr bwMode="auto">
          <a:xfrm>
            <a:off x="0" y="5013176"/>
            <a:ext cx="2555776" cy="1651335"/>
          </a:xfrm>
          <a:prstGeom prst="rect">
            <a:avLst/>
          </a:prstGeom>
          <a:noFill/>
        </p:spPr>
      </p:pic>
      <p:pic>
        <p:nvPicPr>
          <p:cNvPr id="9" name="Picture 17" descr="http://upload.wikimedia.org/wikipedia/commons/thumb/c/c7/Medusa_study_1.jpg/220px-Medusa_study_1.jpg"/>
          <p:cNvPicPr>
            <a:picLocks noChangeAspect="1" noChangeArrowheads="1"/>
          </p:cNvPicPr>
          <p:nvPr/>
        </p:nvPicPr>
        <p:blipFill>
          <a:blip r:embed="rId4" cstate="print"/>
          <a:srcRect/>
          <a:stretch>
            <a:fillRect/>
          </a:stretch>
        </p:blipFill>
        <p:spPr bwMode="auto">
          <a:xfrm>
            <a:off x="0" y="3140968"/>
            <a:ext cx="2555776" cy="1754193"/>
          </a:xfrm>
          <a:prstGeom prst="rect">
            <a:avLst/>
          </a:prstGeom>
          <a:noFill/>
        </p:spPr>
      </p:pic>
      <p:pic>
        <p:nvPicPr>
          <p:cNvPr id="10" name="Picture 15" descr="http://upload.wikimedia.org/wikipedia/commons/3/33/Gericault_-_study_for_Raft_of_the_Medusa.jpg"/>
          <p:cNvPicPr>
            <a:picLocks noChangeAspect="1" noChangeArrowheads="1"/>
          </p:cNvPicPr>
          <p:nvPr/>
        </p:nvPicPr>
        <p:blipFill>
          <a:blip r:embed="rId5" cstate="print"/>
          <a:srcRect/>
          <a:stretch>
            <a:fillRect/>
          </a:stretch>
        </p:blipFill>
        <p:spPr bwMode="auto">
          <a:xfrm>
            <a:off x="1" y="548681"/>
            <a:ext cx="1710161" cy="2376264"/>
          </a:xfrm>
          <a:prstGeom prst="rect">
            <a:avLst/>
          </a:prstGeom>
          <a:noFill/>
        </p:spPr>
      </p:pic>
      <p:sp>
        <p:nvSpPr>
          <p:cNvPr id="11" name="Tekstvak 10"/>
          <p:cNvSpPr txBox="1"/>
          <p:nvPr/>
        </p:nvSpPr>
        <p:spPr>
          <a:xfrm>
            <a:off x="179512" y="2924944"/>
            <a:ext cx="1338828" cy="400110"/>
          </a:xfrm>
          <a:prstGeom prst="rect">
            <a:avLst/>
          </a:prstGeom>
          <a:noFill/>
        </p:spPr>
        <p:txBody>
          <a:bodyPr wrap="none" rtlCol="0">
            <a:spAutoFit/>
          </a:bodyPr>
          <a:lstStyle/>
          <a:p>
            <a:r>
              <a:rPr lang="nl-NL" sz="1000" dirty="0" smtClean="0"/>
              <a:t>Studies voor het vlot</a:t>
            </a:r>
          </a:p>
          <a:p>
            <a:endParaRPr lang="nl-NL" sz="1000" dirty="0"/>
          </a:p>
        </p:txBody>
      </p:sp>
      <p:sp>
        <p:nvSpPr>
          <p:cNvPr id="12" name="Tekstvak 11"/>
          <p:cNvSpPr txBox="1"/>
          <p:nvPr/>
        </p:nvSpPr>
        <p:spPr>
          <a:xfrm>
            <a:off x="1763688" y="620688"/>
            <a:ext cx="7380312" cy="1169551"/>
          </a:xfrm>
          <a:prstGeom prst="rect">
            <a:avLst/>
          </a:prstGeom>
          <a:solidFill>
            <a:schemeClr val="bg1">
              <a:lumMod val="85000"/>
            </a:schemeClr>
          </a:solidFill>
        </p:spPr>
        <p:txBody>
          <a:bodyPr wrap="square" rtlCol="0">
            <a:spAutoFit/>
          </a:bodyPr>
          <a:lstStyle/>
          <a:p>
            <a:r>
              <a:rPr lang="nl-NL" sz="1000" dirty="0" smtClean="0"/>
              <a:t>De Medusa, het vlaggenschip van een konvooi dat Franse soldaten en kolonisten naar Senegal vervoerde, was voor de westkust van Afrika aan de grond gelopen. Omdat er onvoldoende reddingboten aan boord waren, werden 149 mannen en 1 vrouw gedwongen zich op een geïmproviseerd vlot te begeven. Het was de bedoeling dat het vlot gesleept zou worden door de reddingboten, maar de bemanning van deze boten sneed in zijn haast de kust te bereiken de lijnen naar het vlot door. Het vlot raakte op drift en er volgden vijftien gruwelijke dagen met muiterij, kannibalisme en een bitter ogenblik van valse hoop toen men de Argus in zicht kreeg, een schip uit het konvooi dat hen echter niet opmerkte. Toen het vlot tenslotte door de Argus werd gevonden, waren er slechts 15 van de 150 nog in leven. De regering probeerde het hele incident in de doofpot te stoppen.</a:t>
            </a:r>
            <a:endParaRPr lang="nl-NL" sz="10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hoek 13"/>
          <p:cNvSpPr/>
          <p:nvPr/>
        </p:nvSpPr>
        <p:spPr>
          <a:xfrm>
            <a:off x="0" y="4941168"/>
            <a:ext cx="9144000" cy="1916832"/>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298" name="Rectangle 1026"/>
          <p:cNvSpPr>
            <a:spLocks noGrp="1" noChangeArrowheads="1"/>
          </p:cNvSpPr>
          <p:nvPr>
            <p:ph type="title"/>
          </p:nvPr>
        </p:nvSpPr>
        <p:spPr>
          <a:xfrm>
            <a:off x="0" y="0"/>
            <a:ext cx="9144000" cy="533400"/>
          </a:xfrm>
          <a:solidFill>
            <a:schemeClr val="bg1"/>
          </a:solidFill>
        </p:spPr>
        <p:txBody>
          <a:bodyPr/>
          <a:lstStyle/>
          <a:p>
            <a:pPr algn="l"/>
            <a:r>
              <a:rPr lang="nl-NL" sz="2800" dirty="0" smtClean="0">
                <a:solidFill>
                  <a:srgbClr val="FF0000"/>
                </a:solidFill>
                <a:latin typeface="Verdana" pitchFamily="34" charset="0"/>
              </a:rPr>
              <a:t> </a:t>
            </a:r>
            <a:r>
              <a:rPr lang="nl-NL" sz="2800" dirty="0" err="1" smtClean="0">
                <a:solidFill>
                  <a:srgbClr val="FF0000"/>
                </a:solidFill>
                <a:latin typeface="Verdana" pitchFamily="34" charset="0"/>
              </a:rPr>
              <a:t>Théodore</a:t>
            </a:r>
            <a:r>
              <a:rPr lang="nl-NL" sz="2800" dirty="0" smtClean="0">
                <a:solidFill>
                  <a:srgbClr val="FF0000"/>
                </a:solidFill>
                <a:latin typeface="Verdana" pitchFamily="34" charset="0"/>
              </a:rPr>
              <a:t> </a:t>
            </a:r>
            <a:r>
              <a:rPr lang="nl-NL" sz="2800" dirty="0" err="1">
                <a:solidFill>
                  <a:srgbClr val="FF0000"/>
                </a:solidFill>
                <a:latin typeface="Verdana" pitchFamily="34" charset="0"/>
              </a:rPr>
              <a:t>Gericault</a:t>
            </a:r>
            <a:endParaRPr lang="nl-NL" sz="2800" dirty="0">
              <a:solidFill>
                <a:srgbClr val="FF0000"/>
              </a:solidFill>
              <a:latin typeface="Verdana" pitchFamily="34" charset="0"/>
            </a:endParaRPr>
          </a:p>
        </p:txBody>
      </p:sp>
      <p:sp>
        <p:nvSpPr>
          <p:cNvPr id="55299" name="Text Box 1027"/>
          <p:cNvSpPr txBox="1">
            <a:spLocks noChangeArrowheads="1"/>
          </p:cNvSpPr>
          <p:nvPr/>
        </p:nvSpPr>
        <p:spPr bwMode="auto">
          <a:xfrm>
            <a:off x="669925" y="23272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55300" name="Text Box 1028"/>
          <p:cNvSpPr txBox="1">
            <a:spLocks noChangeArrowheads="1"/>
          </p:cNvSpPr>
          <p:nvPr/>
        </p:nvSpPr>
        <p:spPr bwMode="auto">
          <a:xfrm>
            <a:off x="593725" y="11080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55301" name="Text Box 1029"/>
          <p:cNvSpPr txBox="1">
            <a:spLocks noChangeArrowheads="1"/>
          </p:cNvSpPr>
          <p:nvPr/>
        </p:nvSpPr>
        <p:spPr bwMode="auto">
          <a:xfrm>
            <a:off x="3635896" y="188640"/>
            <a:ext cx="1787669" cy="276999"/>
          </a:xfrm>
          <a:prstGeom prst="rect">
            <a:avLst/>
          </a:prstGeom>
          <a:noFill/>
          <a:ln w="9525">
            <a:noFill/>
            <a:miter lim="800000"/>
            <a:headEnd/>
            <a:tailEnd/>
          </a:ln>
          <a:effectLst/>
        </p:spPr>
        <p:txBody>
          <a:bodyPr wrap="none">
            <a:spAutoFit/>
          </a:bodyPr>
          <a:lstStyle/>
          <a:p>
            <a:r>
              <a:rPr lang="nl-NL" sz="1200" dirty="0" smtClean="0"/>
              <a:t>( </a:t>
            </a:r>
            <a:r>
              <a:rPr lang="nl-NL" sz="1200" dirty="0" err="1" smtClean="0"/>
              <a:t>Rouen</a:t>
            </a:r>
            <a:r>
              <a:rPr lang="nl-NL" sz="1200" dirty="0" smtClean="0"/>
              <a:t> Fr. 1791-1824</a:t>
            </a:r>
            <a:r>
              <a:rPr lang="nl-NL" sz="1200" dirty="0"/>
              <a:t>)</a:t>
            </a:r>
          </a:p>
        </p:txBody>
      </p:sp>
      <p:sp>
        <p:nvSpPr>
          <p:cNvPr id="55302" name="Text Box 1030"/>
          <p:cNvSpPr txBox="1">
            <a:spLocks noChangeArrowheads="1"/>
          </p:cNvSpPr>
          <p:nvPr/>
        </p:nvSpPr>
        <p:spPr bwMode="auto">
          <a:xfrm>
            <a:off x="5364088" y="188640"/>
            <a:ext cx="2890535" cy="400110"/>
          </a:xfrm>
          <a:prstGeom prst="rect">
            <a:avLst/>
          </a:prstGeom>
          <a:noFill/>
          <a:ln w="9525">
            <a:noFill/>
            <a:miter lim="800000"/>
            <a:headEnd/>
            <a:tailEnd/>
          </a:ln>
          <a:effectLst/>
        </p:spPr>
        <p:txBody>
          <a:bodyPr wrap="none">
            <a:spAutoFit/>
          </a:bodyPr>
          <a:lstStyle/>
          <a:p>
            <a:r>
              <a:rPr lang="nl-NL" sz="2000" dirty="0"/>
              <a:t>Aandacht voor de mens</a:t>
            </a:r>
          </a:p>
        </p:txBody>
      </p:sp>
      <p:pic>
        <p:nvPicPr>
          <p:cNvPr id="55304" name="Picture 1032" descr="C:\Users\John\Pictures\Bespiegeling\H9Romantiek\gericault_heads.jpg"/>
          <p:cNvPicPr>
            <a:picLocks noChangeAspect="1" noChangeArrowheads="1"/>
          </p:cNvPicPr>
          <p:nvPr/>
        </p:nvPicPr>
        <p:blipFill>
          <a:blip r:embed="rId2" cstate="print"/>
          <a:srcRect/>
          <a:stretch>
            <a:fillRect/>
          </a:stretch>
        </p:blipFill>
        <p:spPr bwMode="auto">
          <a:xfrm>
            <a:off x="1" y="533401"/>
            <a:ext cx="4427984" cy="3351032"/>
          </a:xfrm>
          <a:prstGeom prst="rect">
            <a:avLst/>
          </a:prstGeom>
          <a:noFill/>
        </p:spPr>
      </p:pic>
      <p:pic>
        <p:nvPicPr>
          <p:cNvPr id="55306" name="Picture 1034" descr="C:\Users\John\Pictures\Bespiegeling\H9Romantiek\Gericault_Folle.jpg"/>
          <p:cNvPicPr>
            <a:picLocks noChangeAspect="1" noChangeArrowheads="1"/>
          </p:cNvPicPr>
          <p:nvPr/>
        </p:nvPicPr>
        <p:blipFill>
          <a:blip r:embed="rId3" cstate="print"/>
          <a:srcRect/>
          <a:stretch>
            <a:fillRect/>
          </a:stretch>
        </p:blipFill>
        <p:spPr bwMode="auto">
          <a:xfrm>
            <a:off x="4644008" y="764704"/>
            <a:ext cx="4310807" cy="5184576"/>
          </a:xfrm>
          <a:prstGeom prst="rect">
            <a:avLst/>
          </a:prstGeom>
          <a:noFill/>
        </p:spPr>
      </p:pic>
      <p:sp>
        <p:nvSpPr>
          <p:cNvPr id="55307" name="Text Box 1035"/>
          <p:cNvSpPr txBox="1">
            <a:spLocks noChangeArrowheads="1"/>
          </p:cNvSpPr>
          <p:nvPr/>
        </p:nvSpPr>
        <p:spPr bwMode="auto">
          <a:xfrm>
            <a:off x="4788024" y="6021288"/>
            <a:ext cx="3960440" cy="646331"/>
          </a:xfrm>
          <a:prstGeom prst="rect">
            <a:avLst/>
          </a:prstGeom>
          <a:noFill/>
          <a:ln w="9525">
            <a:noFill/>
            <a:miter lim="800000"/>
            <a:headEnd/>
            <a:tailEnd/>
          </a:ln>
          <a:effectLst/>
        </p:spPr>
        <p:txBody>
          <a:bodyPr wrap="square">
            <a:spAutoFit/>
          </a:bodyPr>
          <a:lstStyle/>
          <a:p>
            <a:r>
              <a:rPr lang="nl-NL" sz="1200" dirty="0" smtClean="0"/>
              <a:t>Het </a:t>
            </a:r>
            <a:r>
              <a:rPr lang="nl-NL" sz="1200" dirty="0"/>
              <a:t>vermogen geesteszieken als medemens i.p.v. </a:t>
            </a:r>
            <a:br>
              <a:rPr lang="nl-NL" sz="1200" dirty="0"/>
            </a:br>
            <a:r>
              <a:rPr lang="nl-NL" sz="1200" dirty="0"/>
              <a:t>vervloekte of behekste </a:t>
            </a:r>
            <a:r>
              <a:rPr lang="nl-NL" sz="1200" dirty="0" smtClean="0"/>
              <a:t>paria</a:t>
            </a:r>
            <a:r>
              <a:rPr lang="nl-NL" sz="1200" dirty="0" smtClean="0">
                <a:latin typeface="Times New Roman"/>
              </a:rPr>
              <a:t>’</a:t>
            </a:r>
            <a:r>
              <a:rPr lang="nl-NL" sz="1200" dirty="0" smtClean="0"/>
              <a:t>s te zien, </a:t>
            </a:r>
            <a:r>
              <a:rPr lang="nl-NL" sz="1200" dirty="0"/>
              <a:t>behoort tot de </a:t>
            </a:r>
            <a:r>
              <a:rPr lang="nl-NL" sz="1200" dirty="0" smtClean="0"/>
              <a:t/>
            </a:r>
            <a:br>
              <a:rPr lang="nl-NL" sz="1200" dirty="0" smtClean="0"/>
            </a:br>
            <a:r>
              <a:rPr lang="nl-NL" sz="1200" dirty="0" smtClean="0"/>
              <a:t>grootste verworvenheden </a:t>
            </a:r>
            <a:r>
              <a:rPr lang="nl-NL" sz="1200" dirty="0"/>
              <a:t>van de Romantiek</a:t>
            </a:r>
          </a:p>
        </p:txBody>
      </p:sp>
      <p:sp>
        <p:nvSpPr>
          <p:cNvPr id="55308" name="Text Box 1036"/>
          <p:cNvSpPr txBox="1">
            <a:spLocks noChangeArrowheads="1"/>
          </p:cNvSpPr>
          <p:nvPr/>
        </p:nvSpPr>
        <p:spPr bwMode="auto">
          <a:xfrm>
            <a:off x="179512" y="3501008"/>
            <a:ext cx="1250663" cy="246221"/>
          </a:xfrm>
          <a:prstGeom prst="rect">
            <a:avLst/>
          </a:prstGeom>
          <a:noFill/>
          <a:ln w="9525">
            <a:noFill/>
            <a:miter lim="800000"/>
            <a:headEnd/>
            <a:tailEnd/>
          </a:ln>
          <a:effectLst/>
        </p:spPr>
        <p:txBody>
          <a:bodyPr wrap="none">
            <a:spAutoFit/>
          </a:bodyPr>
          <a:lstStyle/>
          <a:p>
            <a:r>
              <a:rPr lang="nl-NL" sz="1000" dirty="0" smtClean="0"/>
              <a:t>Afgehakte hoofden</a:t>
            </a:r>
            <a:endParaRPr lang="nl-NL" sz="1000" dirty="0"/>
          </a:p>
        </p:txBody>
      </p:sp>
      <p:pic>
        <p:nvPicPr>
          <p:cNvPr id="18434" name="Picture 2" descr="http://de.academic.ru/pictures/dewiki/74/Jean_Louis_Theodore_Gericault_001.jpg"/>
          <p:cNvPicPr>
            <a:picLocks noChangeAspect="1" noChangeArrowheads="1"/>
          </p:cNvPicPr>
          <p:nvPr/>
        </p:nvPicPr>
        <p:blipFill>
          <a:blip r:embed="rId4" cstate="print"/>
          <a:srcRect/>
          <a:stretch>
            <a:fillRect/>
          </a:stretch>
        </p:blipFill>
        <p:spPr bwMode="auto">
          <a:xfrm>
            <a:off x="364125" y="4005064"/>
            <a:ext cx="4061503" cy="2852936"/>
          </a:xfrm>
          <a:prstGeom prst="rect">
            <a:avLst/>
          </a:prstGeom>
          <a:noFill/>
        </p:spPr>
      </p:pic>
      <p:sp>
        <p:nvSpPr>
          <p:cNvPr id="16" name="Tekstvak 15"/>
          <p:cNvSpPr txBox="1"/>
          <p:nvPr/>
        </p:nvSpPr>
        <p:spPr>
          <a:xfrm>
            <a:off x="1979712" y="6453336"/>
            <a:ext cx="1805302" cy="246221"/>
          </a:xfrm>
          <a:prstGeom prst="rect">
            <a:avLst/>
          </a:prstGeom>
          <a:noFill/>
        </p:spPr>
        <p:txBody>
          <a:bodyPr wrap="none" rtlCol="0">
            <a:spAutoFit/>
          </a:bodyPr>
          <a:lstStyle/>
          <a:p>
            <a:r>
              <a:rPr lang="nl-NL" sz="1000" dirty="0" smtClean="0">
                <a:solidFill>
                  <a:schemeClr val="bg1"/>
                </a:solidFill>
              </a:rPr>
              <a:t>De paardenrennen bij </a:t>
            </a:r>
            <a:r>
              <a:rPr lang="nl-NL" sz="1000" dirty="0" err="1" smtClean="0">
                <a:solidFill>
                  <a:schemeClr val="bg1"/>
                </a:solidFill>
              </a:rPr>
              <a:t>Epson</a:t>
            </a:r>
            <a:endParaRPr lang="nl-NL" sz="1000" dirty="0">
              <a:solidFill>
                <a:schemeClr val="bg1"/>
              </a:solidFill>
            </a:endParaRPr>
          </a:p>
        </p:txBody>
      </p:sp>
      <p:sp>
        <p:nvSpPr>
          <p:cNvPr id="17" name="Tekstvak 16"/>
          <p:cNvSpPr txBox="1"/>
          <p:nvPr/>
        </p:nvSpPr>
        <p:spPr>
          <a:xfrm>
            <a:off x="4716016" y="5445224"/>
            <a:ext cx="1334020" cy="246221"/>
          </a:xfrm>
          <a:prstGeom prst="rect">
            <a:avLst/>
          </a:prstGeom>
          <a:noFill/>
        </p:spPr>
        <p:txBody>
          <a:bodyPr wrap="none" rtlCol="0">
            <a:spAutoFit/>
          </a:bodyPr>
          <a:lstStyle/>
          <a:p>
            <a:r>
              <a:rPr lang="nl-NL" sz="1000" dirty="0" smtClean="0">
                <a:solidFill>
                  <a:schemeClr val="bg1"/>
                </a:solidFill>
              </a:rPr>
              <a:t>Geesteszieke vrouw</a:t>
            </a:r>
            <a:endParaRPr lang="nl-NL" sz="1000"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hoek 13"/>
          <p:cNvSpPr/>
          <p:nvPr/>
        </p:nvSpPr>
        <p:spPr>
          <a:xfrm>
            <a:off x="0" y="3573016"/>
            <a:ext cx="9144000" cy="3284984"/>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6322" name="Rectangle 2050"/>
          <p:cNvSpPr>
            <a:spLocks noGrp="1" noChangeArrowheads="1"/>
          </p:cNvSpPr>
          <p:nvPr>
            <p:ph type="title"/>
          </p:nvPr>
        </p:nvSpPr>
        <p:spPr>
          <a:xfrm>
            <a:off x="0" y="0"/>
            <a:ext cx="9144000" cy="533400"/>
          </a:xfrm>
          <a:solidFill>
            <a:schemeClr val="bg1"/>
          </a:solidFill>
        </p:spPr>
        <p:txBody>
          <a:bodyPr/>
          <a:lstStyle/>
          <a:p>
            <a:pPr algn="l"/>
            <a:r>
              <a:rPr lang="nl-NL" sz="2800" dirty="0">
                <a:solidFill>
                  <a:srgbClr val="FF0000"/>
                </a:solidFill>
                <a:latin typeface="Verdana" pitchFamily="34" charset="0"/>
              </a:rPr>
              <a:t>Eugène </a:t>
            </a:r>
            <a:r>
              <a:rPr lang="nl-NL" sz="2800" dirty="0" err="1">
                <a:solidFill>
                  <a:srgbClr val="FF0000"/>
                </a:solidFill>
                <a:latin typeface="Verdana" pitchFamily="34" charset="0"/>
              </a:rPr>
              <a:t>Delacroix</a:t>
            </a:r>
            <a:endParaRPr lang="nl-NL" sz="2800" dirty="0">
              <a:solidFill>
                <a:srgbClr val="FF0000"/>
              </a:solidFill>
              <a:latin typeface="Verdana" pitchFamily="34" charset="0"/>
            </a:endParaRPr>
          </a:p>
        </p:txBody>
      </p:sp>
      <p:sp>
        <p:nvSpPr>
          <p:cNvPr id="56323" name="Text Box 2051"/>
          <p:cNvSpPr txBox="1">
            <a:spLocks noChangeArrowheads="1"/>
          </p:cNvSpPr>
          <p:nvPr/>
        </p:nvSpPr>
        <p:spPr bwMode="auto">
          <a:xfrm>
            <a:off x="669925" y="23272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56324" name="Text Box 2052"/>
          <p:cNvSpPr txBox="1">
            <a:spLocks noChangeArrowheads="1"/>
          </p:cNvSpPr>
          <p:nvPr/>
        </p:nvSpPr>
        <p:spPr bwMode="auto">
          <a:xfrm>
            <a:off x="593725" y="11080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56325" name="Text Box 2053"/>
          <p:cNvSpPr txBox="1">
            <a:spLocks noChangeArrowheads="1"/>
          </p:cNvSpPr>
          <p:nvPr/>
        </p:nvSpPr>
        <p:spPr bwMode="auto">
          <a:xfrm>
            <a:off x="3419872" y="188640"/>
            <a:ext cx="1250663" cy="276999"/>
          </a:xfrm>
          <a:prstGeom prst="rect">
            <a:avLst/>
          </a:prstGeom>
          <a:noFill/>
          <a:ln w="9525">
            <a:noFill/>
            <a:miter lim="800000"/>
            <a:headEnd/>
            <a:tailEnd/>
          </a:ln>
          <a:effectLst/>
        </p:spPr>
        <p:txBody>
          <a:bodyPr wrap="none">
            <a:spAutoFit/>
          </a:bodyPr>
          <a:lstStyle/>
          <a:p>
            <a:r>
              <a:rPr lang="nl-NL" sz="1200" dirty="0" smtClean="0"/>
              <a:t>Fr. (1798-1863</a:t>
            </a:r>
            <a:r>
              <a:rPr lang="nl-NL" sz="1200" dirty="0"/>
              <a:t>)</a:t>
            </a:r>
          </a:p>
        </p:txBody>
      </p:sp>
      <p:sp>
        <p:nvSpPr>
          <p:cNvPr id="56326" name="Text Box 2054"/>
          <p:cNvSpPr txBox="1">
            <a:spLocks noChangeArrowheads="1"/>
          </p:cNvSpPr>
          <p:nvPr/>
        </p:nvSpPr>
        <p:spPr bwMode="auto">
          <a:xfrm>
            <a:off x="5105400" y="0"/>
            <a:ext cx="3060453" cy="461665"/>
          </a:xfrm>
          <a:prstGeom prst="rect">
            <a:avLst/>
          </a:prstGeom>
          <a:noFill/>
          <a:ln w="9525">
            <a:noFill/>
            <a:miter lim="800000"/>
            <a:headEnd/>
            <a:tailEnd/>
          </a:ln>
          <a:effectLst/>
        </p:spPr>
        <p:txBody>
          <a:bodyPr wrap="none">
            <a:spAutoFit/>
          </a:bodyPr>
          <a:lstStyle/>
          <a:p>
            <a:r>
              <a:rPr lang="nl-NL" dirty="0">
                <a:ea typeface="Arial Unicode MS" pitchFamily="34" charset="-128"/>
                <a:cs typeface="Arial Unicode MS" pitchFamily="34" charset="-128"/>
              </a:rPr>
              <a:t>Heroïsch en exotisch</a:t>
            </a:r>
          </a:p>
        </p:txBody>
      </p:sp>
      <p:pic>
        <p:nvPicPr>
          <p:cNvPr id="56332" name="Picture 2060" descr="C:\Users\John\Pictures\Bespiegeling\H9Romantiek\Delacroix1.bmp"/>
          <p:cNvPicPr>
            <a:picLocks noChangeAspect="1" noChangeArrowheads="1"/>
          </p:cNvPicPr>
          <p:nvPr/>
        </p:nvPicPr>
        <p:blipFill>
          <a:blip r:embed="rId2" cstate="print"/>
          <a:srcRect/>
          <a:stretch>
            <a:fillRect/>
          </a:stretch>
        </p:blipFill>
        <p:spPr bwMode="auto">
          <a:xfrm>
            <a:off x="0" y="548680"/>
            <a:ext cx="5148064" cy="4029373"/>
          </a:xfrm>
          <a:prstGeom prst="rect">
            <a:avLst/>
          </a:prstGeom>
          <a:noFill/>
        </p:spPr>
      </p:pic>
      <p:pic>
        <p:nvPicPr>
          <p:cNvPr id="56333" name="Picture 2061" descr="C:\Users\John\Pictures\Bespiegeling\H9Romantiek\delacroix_algiers.jpg"/>
          <p:cNvPicPr>
            <a:picLocks noChangeAspect="1" noChangeArrowheads="1"/>
          </p:cNvPicPr>
          <p:nvPr/>
        </p:nvPicPr>
        <p:blipFill>
          <a:blip r:embed="rId3" cstate="print"/>
          <a:srcRect/>
          <a:stretch>
            <a:fillRect/>
          </a:stretch>
        </p:blipFill>
        <p:spPr bwMode="auto">
          <a:xfrm>
            <a:off x="5364088" y="548680"/>
            <a:ext cx="3563888" cy="2775633"/>
          </a:xfrm>
          <a:prstGeom prst="rect">
            <a:avLst/>
          </a:prstGeom>
          <a:noFill/>
        </p:spPr>
      </p:pic>
      <p:pic>
        <p:nvPicPr>
          <p:cNvPr id="56334" name="Picture 2062" descr="C:\Users\John\Pictures\Bespiegeling\H9Romantiek\Delacroix_The_Death_of_Sardanapalus.jpg"/>
          <p:cNvPicPr>
            <a:picLocks noChangeAspect="1" noChangeArrowheads="1"/>
          </p:cNvPicPr>
          <p:nvPr/>
        </p:nvPicPr>
        <p:blipFill>
          <a:blip r:embed="rId4" cstate="print"/>
          <a:srcRect/>
          <a:stretch>
            <a:fillRect/>
          </a:stretch>
        </p:blipFill>
        <p:spPr bwMode="auto">
          <a:xfrm>
            <a:off x="5334000" y="3854450"/>
            <a:ext cx="3810000" cy="3003550"/>
          </a:xfrm>
          <a:prstGeom prst="rect">
            <a:avLst/>
          </a:prstGeom>
          <a:noFill/>
        </p:spPr>
      </p:pic>
      <p:pic>
        <p:nvPicPr>
          <p:cNvPr id="56335" name="Picture 2063" descr="C:\Users\John\Pictures\Bespiegeling\H9Romantiek\delacroixleeuw.jpg"/>
          <p:cNvPicPr>
            <a:picLocks noChangeAspect="1" noChangeArrowheads="1"/>
          </p:cNvPicPr>
          <p:nvPr/>
        </p:nvPicPr>
        <p:blipFill>
          <a:blip r:embed="rId5" cstate="print"/>
          <a:srcRect/>
          <a:stretch>
            <a:fillRect/>
          </a:stretch>
        </p:blipFill>
        <p:spPr bwMode="auto">
          <a:xfrm>
            <a:off x="179512" y="4725144"/>
            <a:ext cx="1944216" cy="1599928"/>
          </a:xfrm>
          <a:prstGeom prst="rect">
            <a:avLst/>
          </a:prstGeom>
          <a:noFill/>
        </p:spPr>
      </p:pic>
      <p:sp>
        <p:nvSpPr>
          <p:cNvPr id="13" name="Tekstvak 12"/>
          <p:cNvSpPr txBox="1"/>
          <p:nvPr/>
        </p:nvSpPr>
        <p:spPr>
          <a:xfrm>
            <a:off x="179512" y="620688"/>
            <a:ext cx="1553630" cy="246221"/>
          </a:xfrm>
          <a:prstGeom prst="rect">
            <a:avLst/>
          </a:prstGeom>
          <a:noFill/>
        </p:spPr>
        <p:txBody>
          <a:bodyPr wrap="none" rtlCol="0">
            <a:spAutoFit/>
          </a:bodyPr>
          <a:lstStyle/>
          <a:p>
            <a:r>
              <a:rPr lang="nl-NL" sz="1000" dirty="0" smtClean="0">
                <a:solidFill>
                  <a:schemeClr val="bg1"/>
                </a:solidFill>
              </a:rPr>
              <a:t>De Vrijheid leidt het volk</a:t>
            </a:r>
            <a:endParaRPr lang="nl-NL" sz="1000" dirty="0">
              <a:solidFill>
                <a:schemeClr val="bg1"/>
              </a:solidFill>
            </a:endParaRPr>
          </a:p>
        </p:txBody>
      </p:sp>
      <p:sp>
        <p:nvSpPr>
          <p:cNvPr id="15" name="Tekstvak 14"/>
          <p:cNvSpPr txBox="1"/>
          <p:nvPr/>
        </p:nvSpPr>
        <p:spPr>
          <a:xfrm>
            <a:off x="7188015" y="3284984"/>
            <a:ext cx="1327608" cy="246221"/>
          </a:xfrm>
          <a:prstGeom prst="rect">
            <a:avLst/>
          </a:prstGeom>
          <a:noFill/>
        </p:spPr>
        <p:txBody>
          <a:bodyPr wrap="none" rtlCol="0">
            <a:spAutoFit/>
          </a:bodyPr>
          <a:lstStyle/>
          <a:p>
            <a:r>
              <a:rPr lang="nl-NL" sz="1000" dirty="0" smtClean="0"/>
              <a:t>Algerijnse vrouwen </a:t>
            </a:r>
            <a:endParaRPr lang="nl-NL" sz="1000" dirty="0"/>
          </a:p>
        </p:txBody>
      </p:sp>
      <p:sp>
        <p:nvSpPr>
          <p:cNvPr id="16" name="Tekstvak 15"/>
          <p:cNvSpPr txBox="1"/>
          <p:nvPr/>
        </p:nvSpPr>
        <p:spPr>
          <a:xfrm>
            <a:off x="251520" y="6309320"/>
            <a:ext cx="1176925" cy="246221"/>
          </a:xfrm>
          <a:prstGeom prst="rect">
            <a:avLst/>
          </a:prstGeom>
          <a:noFill/>
        </p:spPr>
        <p:txBody>
          <a:bodyPr wrap="none" rtlCol="0">
            <a:spAutoFit/>
          </a:bodyPr>
          <a:lstStyle/>
          <a:p>
            <a:r>
              <a:rPr lang="nl-NL" sz="1000" dirty="0" smtClean="0"/>
              <a:t>Leeuw met konijn</a:t>
            </a:r>
            <a:endParaRPr lang="nl-NL" sz="1000" dirty="0"/>
          </a:p>
        </p:txBody>
      </p:sp>
      <p:sp>
        <p:nvSpPr>
          <p:cNvPr id="56331" name="Text Box 2059"/>
          <p:cNvSpPr txBox="1">
            <a:spLocks noChangeArrowheads="1"/>
          </p:cNvSpPr>
          <p:nvPr/>
        </p:nvSpPr>
        <p:spPr bwMode="auto">
          <a:xfrm>
            <a:off x="7417245" y="3861048"/>
            <a:ext cx="1726755" cy="246221"/>
          </a:xfrm>
          <a:prstGeom prst="rect">
            <a:avLst/>
          </a:prstGeom>
          <a:noFill/>
          <a:ln w="9525">
            <a:noFill/>
            <a:miter lim="800000"/>
            <a:headEnd/>
            <a:tailEnd/>
          </a:ln>
          <a:effectLst/>
        </p:spPr>
        <p:txBody>
          <a:bodyPr wrap="none">
            <a:spAutoFit/>
          </a:bodyPr>
          <a:lstStyle/>
          <a:p>
            <a:r>
              <a:rPr lang="nl-NL" sz="1000" dirty="0" smtClean="0">
                <a:solidFill>
                  <a:schemeClr val="bg1"/>
                </a:solidFill>
              </a:rPr>
              <a:t>De </a:t>
            </a:r>
            <a:r>
              <a:rPr lang="nl-NL" sz="1000" dirty="0">
                <a:solidFill>
                  <a:schemeClr val="bg1"/>
                </a:solidFill>
              </a:rPr>
              <a:t>dood van </a:t>
            </a:r>
            <a:r>
              <a:rPr lang="nl-NL" sz="1000" dirty="0" err="1">
                <a:solidFill>
                  <a:schemeClr val="bg1"/>
                </a:solidFill>
              </a:rPr>
              <a:t>Sardanapolus</a:t>
            </a:r>
            <a:endParaRPr lang="nl-NL" sz="1000" dirty="0">
              <a:solidFill>
                <a:schemeClr val="bg1"/>
              </a:solidFill>
            </a:endParaRPr>
          </a:p>
        </p:txBody>
      </p:sp>
      <p:pic>
        <p:nvPicPr>
          <p:cNvPr id="17410" name="Picture 2" descr="http://hoocher.com/Eugene_Delacroix/DELACROIX_Eugene_The_Natchez_1823_35.jpg"/>
          <p:cNvPicPr>
            <a:picLocks noChangeAspect="1" noChangeArrowheads="1"/>
          </p:cNvPicPr>
          <p:nvPr/>
        </p:nvPicPr>
        <p:blipFill>
          <a:blip r:embed="rId6" cstate="print"/>
          <a:srcRect/>
          <a:stretch>
            <a:fillRect/>
          </a:stretch>
        </p:blipFill>
        <p:spPr bwMode="auto">
          <a:xfrm>
            <a:off x="2339752" y="4718104"/>
            <a:ext cx="2808312" cy="2139896"/>
          </a:xfrm>
          <a:prstGeom prst="rect">
            <a:avLst/>
          </a:prstGeom>
          <a:noFill/>
        </p:spPr>
      </p:pic>
      <p:sp>
        <p:nvSpPr>
          <p:cNvPr id="17" name="Tekstvak 16"/>
          <p:cNvSpPr txBox="1"/>
          <p:nvPr/>
        </p:nvSpPr>
        <p:spPr>
          <a:xfrm>
            <a:off x="4211960" y="6453336"/>
            <a:ext cx="885179" cy="246221"/>
          </a:xfrm>
          <a:prstGeom prst="rect">
            <a:avLst/>
          </a:prstGeom>
          <a:noFill/>
        </p:spPr>
        <p:txBody>
          <a:bodyPr wrap="none" rtlCol="0">
            <a:spAutoFit/>
          </a:bodyPr>
          <a:lstStyle/>
          <a:p>
            <a:r>
              <a:rPr lang="nl-NL" sz="1000" dirty="0" smtClean="0">
                <a:solidFill>
                  <a:schemeClr val="bg1"/>
                </a:solidFill>
              </a:rPr>
              <a:t>De geboorte</a:t>
            </a:r>
            <a:endParaRPr lang="nl-NL" sz="1000"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hoek 13"/>
          <p:cNvSpPr/>
          <p:nvPr/>
        </p:nvSpPr>
        <p:spPr>
          <a:xfrm>
            <a:off x="0" y="3573016"/>
            <a:ext cx="9144000" cy="3284984"/>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8434" name="Picture 2" descr="http://www.judgmentofparis.com/gallery/angerburg/bayre02.jpg"/>
          <p:cNvPicPr>
            <a:picLocks noChangeAspect="1" noChangeArrowheads="1"/>
          </p:cNvPicPr>
          <p:nvPr/>
        </p:nvPicPr>
        <p:blipFill>
          <a:blip r:embed="rId2" cstate="print"/>
          <a:srcRect/>
          <a:stretch>
            <a:fillRect/>
          </a:stretch>
        </p:blipFill>
        <p:spPr bwMode="auto">
          <a:xfrm>
            <a:off x="2843808" y="4293097"/>
            <a:ext cx="4406812" cy="2564903"/>
          </a:xfrm>
          <a:prstGeom prst="rect">
            <a:avLst/>
          </a:prstGeom>
          <a:noFill/>
        </p:spPr>
      </p:pic>
      <p:sp>
        <p:nvSpPr>
          <p:cNvPr id="56322" name="Rectangle 2050"/>
          <p:cNvSpPr>
            <a:spLocks noGrp="1" noChangeArrowheads="1"/>
          </p:cNvSpPr>
          <p:nvPr>
            <p:ph type="title"/>
          </p:nvPr>
        </p:nvSpPr>
        <p:spPr>
          <a:xfrm>
            <a:off x="0" y="0"/>
            <a:ext cx="9144000" cy="533400"/>
          </a:xfrm>
          <a:solidFill>
            <a:schemeClr val="bg1"/>
          </a:solidFill>
        </p:spPr>
        <p:txBody>
          <a:bodyPr/>
          <a:lstStyle/>
          <a:p>
            <a:pPr algn="l"/>
            <a:r>
              <a:rPr lang="nl-NL" sz="2800" dirty="0" smtClean="0">
                <a:solidFill>
                  <a:srgbClr val="FF0000"/>
                </a:solidFill>
                <a:latin typeface="Verdana" pitchFamily="34" charset="0"/>
              </a:rPr>
              <a:t> Beeldhouwkunst</a:t>
            </a:r>
            <a:endParaRPr lang="nl-NL" sz="2800" dirty="0">
              <a:solidFill>
                <a:srgbClr val="FF0000"/>
              </a:solidFill>
              <a:latin typeface="Verdana" pitchFamily="34" charset="0"/>
            </a:endParaRPr>
          </a:p>
        </p:txBody>
      </p:sp>
      <p:sp>
        <p:nvSpPr>
          <p:cNvPr id="56323" name="Text Box 2051"/>
          <p:cNvSpPr txBox="1">
            <a:spLocks noChangeArrowheads="1"/>
          </p:cNvSpPr>
          <p:nvPr/>
        </p:nvSpPr>
        <p:spPr bwMode="auto">
          <a:xfrm>
            <a:off x="669925" y="23272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56324" name="Text Box 2052"/>
          <p:cNvSpPr txBox="1">
            <a:spLocks noChangeArrowheads="1"/>
          </p:cNvSpPr>
          <p:nvPr/>
        </p:nvSpPr>
        <p:spPr bwMode="auto">
          <a:xfrm>
            <a:off x="593725" y="11080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56326" name="Text Box 2054"/>
          <p:cNvSpPr txBox="1">
            <a:spLocks noChangeArrowheads="1"/>
          </p:cNvSpPr>
          <p:nvPr/>
        </p:nvSpPr>
        <p:spPr bwMode="auto">
          <a:xfrm>
            <a:off x="5105400" y="0"/>
            <a:ext cx="3760966" cy="461665"/>
          </a:xfrm>
          <a:prstGeom prst="rect">
            <a:avLst/>
          </a:prstGeom>
          <a:noFill/>
          <a:ln w="9525">
            <a:noFill/>
            <a:miter lim="800000"/>
            <a:headEnd/>
            <a:tailEnd/>
          </a:ln>
          <a:effectLst/>
        </p:spPr>
        <p:txBody>
          <a:bodyPr wrap="none">
            <a:spAutoFit/>
          </a:bodyPr>
          <a:lstStyle/>
          <a:p>
            <a:r>
              <a:rPr lang="nl-NL" dirty="0" smtClean="0">
                <a:ea typeface="Arial Unicode MS" pitchFamily="34" charset="-128"/>
                <a:cs typeface="Arial Unicode MS" pitchFamily="34" charset="-128"/>
              </a:rPr>
              <a:t>Heroïsch, exotisch, natuur</a:t>
            </a:r>
            <a:endParaRPr lang="nl-NL" dirty="0">
              <a:ea typeface="Arial Unicode MS" pitchFamily="34" charset="-128"/>
              <a:cs typeface="Arial Unicode MS" pitchFamily="34" charset="-128"/>
            </a:endParaRPr>
          </a:p>
        </p:txBody>
      </p:sp>
      <p:pic>
        <p:nvPicPr>
          <p:cNvPr id="44034" name="Picture 2" descr="http://www.artcyclopedia.com/masterscans/Francois-Rude-La-Marseillaise.jpg"/>
          <p:cNvPicPr>
            <a:picLocks noChangeAspect="1" noChangeArrowheads="1"/>
          </p:cNvPicPr>
          <p:nvPr/>
        </p:nvPicPr>
        <p:blipFill>
          <a:blip r:embed="rId3" cstate="print"/>
          <a:srcRect/>
          <a:stretch>
            <a:fillRect/>
          </a:stretch>
        </p:blipFill>
        <p:spPr bwMode="auto">
          <a:xfrm>
            <a:off x="0" y="620689"/>
            <a:ext cx="3831733" cy="4464496"/>
          </a:xfrm>
          <a:prstGeom prst="rect">
            <a:avLst/>
          </a:prstGeom>
          <a:noFill/>
        </p:spPr>
      </p:pic>
      <p:pic>
        <p:nvPicPr>
          <p:cNvPr id="18436" name="Picture 4" descr="http://www.gilles-arnaud-sphere.com/wp-content/uploads/2009/07/Allegorie-de-la-danse-jean-baptiste-carpeaux.jpg"/>
          <p:cNvPicPr>
            <a:picLocks noChangeAspect="1" noChangeArrowheads="1"/>
          </p:cNvPicPr>
          <p:nvPr/>
        </p:nvPicPr>
        <p:blipFill>
          <a:blip r:embed="rId4" cstate="print"/>
          <a:srcRect/>
          <a:stretch>
            <a:fillRect/>
          </a:stretch>
        </p:blipFill>
        <p:spPr bwMode="auto">
          <a:xfrm>
            <a:off x="6440340" y="620688"/>
            <a:ext cx="2703660" cy="4608512"/>
          </a:xfrm>
          <a:prstGeom prst="rect">
            <a:avLst/>
          </a:prstGeom>
          <a:noFill/>
        </p:spPr>
      </p:pic>
      <p:pic>
        <p:nvPicPr>
          <p:cNvPr id="18438" name="Picture 6" descr="http://www.metmuseum.org/toah/images/h2/h2_11.10.jpg"/>
          <p:cNvPicPr>
            <a:picLocks noChangeAspect="1" noChangeArrowheads="1"/>
          </p:cNvPicPr>
          <p:nvPr/>
        </p:nvPicPr>
        <p:blipFill>
          <a:blip r:embed="rId5" cstate="print"/>
          <a:srcRect/>
          <a:stretch>
            <a:fillRect/>
          </a:stretch>
        </p:blipFill>
        <p:spPr bwMode="auto">
          <a:xfrm>
            <a:off x="4211960" y="620688"/>
            <a:ext cx="2047702" cy="3638084"/>
          </a:xfrm>
          <a:prstGeom prst="rect">
            <a:avLst/>
          </a:prstGeom>
          <a:noFill/>
        </p:spPr>
      </p:pic>
      <p:sp>
        <p:nvSpPr>
          <p:cNvPr id="11" name="Tekstvak 10"/>
          <p:cNvSpPr txBox="1"/>
          <p:nvPr/>
        </p:nvSpPr>
        <p:spPr>
          <a:xfrm>
            <a:off x="5004048" y="4509120"/>
            <a:ext cx="1332416" cy="400110"/>
          </a:xfrm>
          <a:prstGeom prst="rect">
            <a:avLst/>
          </a:prstGeom>
          <a:noFill/>
        </p:spPr>
        <p:txBody>
          <a:bodyPr wrap="none" rtlCol="0">
            <a:spAutoFit/>
          </a:bodyPr>
          <a:lstStyle/>
          <a:p>
            <a:r>
              <a:rPr lang="nl-NL" sz="1000" dirty="0" err="1" smtClean="0"/>
              <a:t>Antoine-Louis</a:t>
            </a:r>
            <a:r>
              <a:rPr lang="nl-NL" sz="1000" dirty="0" smtClean="0"/>
              <a:t> </a:t>
            </a:r>
            <a:r>
              <a:rPr lang="nl-NL" sz="1000" dirty="0" err="1" smtClean="0"/>
              <a:t>Barye</a:t>
            </a:r>
            <a:r>
              <a:rPr lang="nl-NL" sz="1000" dirty="0" smtClean="0"/>
              <a:t/>
            </a:r>
            <a:br>
              <a:rPr lang="nl-NL" sz="1000" dirty="0" smtClean="0"/>
            </a:br>
            <a:r>
              <a:rPr lang="nl-NL" sz="1000" dirty="0" smtClean="0"/>
              <a:t>Luipaard en krokodil</a:t>
            </a:r>
            <a:endParaRPr lang="nl-NL" sz="1000" dirty="0"/>
          </a:p>
        </p:txBody>
      </p:sp>
      <p:sp>
        <p:nvSpPr>
          <p:cNvPr id="12" name="Tekstvak 11"/>
          <p:cNvSpPr txBox="1"/>
          <p:nvPr/>
        </p:nvSpPr>
        <p:spPr>
          <a:xfrm>
            <a:off x="6732240" y="4869160"/>
            <a:ext cx="2066591" cy="246221"/>
          </a:xfrm>
          <a:prstGeom prst="rect">
            <a:avLst/>
          </a:prstGeom>
          <a:noFill/>
        </p:spPr>
        <p:txBody>
          <a:bodyPr wrap="none" rtlCol="0">
            <a:spAutoFit/>
          </a:bodyPr>
          <a:lstStyle/>
          <a:p>
            <a:r>
              <a:rPr lang="nl-NL" sz="1000" dirty="0" smtClean="0">
                <a:solidFill>
                  <a:schemeClr val="bg1"/>
                </a:solidFill>
              </a:rPr>
              <a:t>Jean </a:t>
            </a:r>
            <a:r>
              <a:rPr lang="nl-NL" sz="1000" dirty="0" err="1" smtClean="0">
                <a:solidFill>
                  <a:schemeClr val="bg1"/>
                </a:solidFill>
              </a:rPr>
              <a:t>Baptiste</a:t>
            </a:r>
            <a:r>
              <a:rPr lang="nl-NL" sz="1000" dirty="0" smtClean="0">
                <a:solidFill>
                  <a:schemeClr val="bg1"/>
                </a:solidFill>
              </a:rPr>
              <a:t> </a:t>
            </a:r>
            <a:r>
              <a:rPr lang="nl-NL" sz="1000" dirty="0" err="1" smtClean="0">
                <a:solidFill>
                  <a:schemeClr val="bg1"/>
                </a:solidFill>
              </a:rPr>
              <a:t>Carpeaux</a:t>
            </a:r>
            <a:r>
              <a:rPr lang="nl-NL" sz="1000" dirty="0" smtClean="0">
                <a:solidFill>
                  <a:schemeClr val="bg1"/>
                </a:solidFill>
              </a:rPr>
              <a:t>, de dans</a:t>
            </a:r>
            <a:endParaRPr lang="nl-NL" sz="1000" dirty="0">
              <a:solidFill>
                <a:schemeClr val="bg1"/>
              </a:solidFill>
            </a:endParaRPr>
          </a:p>
        </p:txBody>
      </p:sp>
      <p:sp>
        <p:nvSpPr>
          <p:cNvPr id="13" name="Tekstvak 12"/>
          <p:cNvSpPr txBox="1"/>
          <p:nvPr/>
        </p:nvSpPr>
        <p:spPr>
          <a:xfrm>
            <a:off x="4427984" y="3861048"/>
            <a:ext cx="1579278" cy="400110"/>
          </a:xfrm>
          <a:prstGeom prst="rect">
            <a:avLst/>
          </a:prstGeom>
          <a:noFill/>
        </p:spPr>
        <p:txBody>
          <a:bodyPr wrap="none" rtlCol="0">
            <a:spAutoFit/>
          </a:bodyPr>
          <a:lstStyle/>
          <a:p>
            <a:r>
              <a:rPr lang="nl-NL" sz="1000" dirty="0" smtClean="0">
                <a:solidFill>
                  <a:schemeClr val="bg1"/>
                </a:solidFill>
              </a:rPr>
              <a:t>Jean </a:t>
            </a:r>
            <a:r>
              <a:rPr lang="nl-NL" sz="1000" dirty="0" err="1" smtClean="0">
                <a:solidFill>
                  <a:schemeClr val="bg1"/>
                </a:solidFill>
              </a:rPr>
              <a:t>Baptiste</a:t>
            </a:r>
            <a:r>
              <a:rPr lang="nl-NL" sz="1000" dirty="0" smtClean="0">
                <a:solidFill>
                  <a:schemeClr val="bg1"/>
                </a:solidFill>
              </a:rPr>
              <a:t> </a:t>
            </a:r>
            <a:r>
              <a:rPr lang="nl-NL" sz="1000" dirty="0" err="1" smtClean="0">
                <a:solidFill>
                  <a:schemeClr val="bg1"/>
                </a:solidFill>
              </a:rPr>
              <a:t>Carpeaux</a:t>
            </a:r>
            <a:r>
              <a:rPr lang="nl-NL" sz="1000" dirty="0" smtClean="0"/>
              <a:t>,</a:t>
            </a:r>
            <a:br>
              <a:rPr lang="nl-NL" sz="1000" dirty="0" smtClean="0"/>
            </a:br>
            <a:r>
              <a:rPr lang="nl-NL" sz="1000" dirty="0" err="1" smtClean="0">
                <a:solidFill>
                  <a:schemeClr val="bg1"/>
                </a:solidFill>
              </a:rPr>
              <a:t>Portet</a:t>
            </a:r>
            <a:r>
              <a:rPr lang="nl-NL" sz="1000" dirty="0" smtClean="0">
                <a:solidFill>
                  <a:schemeClr val="bg1"/>
                </a:solidFill>
              </a:rPr>
              <a:t> van een meisje </a:t>
            </a:r>
            <a:endParaRPr lang="nl-NL" sz="1000" dirty="0">
              <a:solidFill>
                <a:schemeClr val="bg1"/>
              </a:solidFill>
            </a:endParaRPr>
          </a:p>
        </p:txBody>
      </p:sp>
      <p:sp>
        <p:nvSpPr>
          <p:cNvPr id="15" name="Tekstvak 14"/>
          <p:cNvSpPr txBox="1"/>
          <p:nvPr/>
        </p:nvSpPr>
        <p:spPr>
          <a:xfrm>
            <a:off x="179512" y="692696"/>
            <a:ext cx="2291012" cy="246221"/>
          </a:xfrm>
          <a:prstGeom prst="rect">
            <a:avLst/>
          </a:prstGeom>
          <a:noFill/>
        </p:spPr>
        <p:txBody>
          <a:bodyPr wrap="none" rtlCol="0">
            <a:spAutoFit/>
          </a:bodyPr>
          <a:lstStyle/>
          <a:p>
            <a:r>
              <a:rPr lang="nl-NL" sz="1000" dirty="0" err="1" smtClean="0">
                <a:solidFill>
                  <a:schemeClr val="bg1"/>
                </a:solidFill>
              </a:rPr>
              <a:t>Francois</a:t>
            </a:r>
            <a:r>
              <a:rPr lang="nl-NL" sz="1000" dirty="0" smtClean="0">
                <a:solidFill>
                  <a:schemeClr val="bg1"/>
                </a:solidFill>
              </a:rPr>
              <a:t> </a:t>
            </a:r>
            <a:r>
              <a:rPr lang="nl-NL" sz="1000" dirty="0" err="1" smtClean="0">
                <a:solidFill>
                  <a:schemeClr val="bg1"/>
                </a:solidFill>
              </a:rPr>
              <a:t>Rude</a:t>
            </a:r>
            <a:r>
              <a:rPr lang="nl-NL" sz="1000" dirty="0" smtClean="0">
                <a:solidFill>
                  <a:schemeClr val="bg1"/>
                </a:solidFill>
              </a:rPr>
              <a:t>, La </a:t>
            </a:r>
            <a:r>
              <a:rPr lang="nl-NL" sz="1000" dirty="0" err="1" smtClean="0">
                <a:solidFill>
                  <a:schemeClr val="bg1"/>
                </a:solidFill>
              </a:rPr>
              <a:t>Marseillaise</a:t>
            </a:r>
            <a:r>
              <a:rPr lang="nl-NL" sz="1000" dirty="0" smtClean="0">
                <a:solidFill>
                  <a:schemeClr val="bg1"/>
                </a:solidFill>
              </a:rPr>
              <a:t>, 1833</a:t>
            </a:r>
            <a:endParaRPr lang="nl-NL" sz="1000" dirty="0">
              <a:solidFill>
                <a:schemeClr val="bg1"/>
              </a:solidFill>
            </a:endParaRPr>
          </a:p>
        </p:txBody>
      </p:sp>
      <p:pic>
        <p:nvPicPr>
          <p:cNvPr id="18440" name="Picture 8" descr="http://www.leblogart.com/images/2008/05/05/a20barye20lion2020serpent.jpg"/>
          <p:cNvPicPr>
            <a:picLocks noChangeAspect="1" noChangeArrowheads="1"/>
          </p:cNvPicPr>
          <p:nvPr/>
        </p:nvPicPr>
        <p:blipFill>
          <a:blip r:embed="rId6" cstate="print"/>
          <a:srcRect/>
          <a:stretch>
            <a:fillRect/>
          </a:stretch>
        </p:blipFill>
        <p:spPr bwMode="auto">
          <a:xfrm>
            <a:off x="7236296" y="5229200"/>
            <a:ext cx="1662186" cy="1469372"/>
          </a:xfrm>
          <a:prstGeom prst="rect">
            <a:avLst/>
          </a:prstGeom>
          <a:noFill/>
        </p:spPr>
      </p:pic>
      <p:pic>
        <p:nvPicPr>
          <p:cNvPr id="18444" name="Picture 12" descr="http://media-2.web.britannica.com/eb-media/11/121111-050-5A7C7E74.jpg"/>
          <p:cNvPicPr>
            <a:picLocks noChangeAspect="1" noChangeArrowheads="1"/>
          </p:cNvPicPr>
          <p:nvPr/>
        </p:nvPicPr>
        <p:blipFill>
          <a:blip r:embed="rId7" cstate="print"/>
          <a:srcRect/>
          <a:stretch>
            <a:fillRect/>
          </a:stretch>
        </p:blipFill>
        <p:spPr bwMode="auto">
          <a:xfrm>
            <a:off x="395536" y="5085184"/>
            <a:ext cx="1618539" cy="1628800"/>
          </a:xfrm>
          <a:prstGeom prst="rect">
            <a:avLst/>
          </a:prstGeom>
          <a:noFill/>
        </p:spPr>
      </p:pic>
      <p:sp>
        <p:nvSpPr>
          <p:cNvPr id="18" name="Tekstvak 17"/>
          <p:cNvSpPr txBox="1"/>
          <p:nvPr/>
        </p:nvSpPr>
        <p:spPr>
          <a:xfrm>
            <a:off x="1403648" y="6309320"/>
            <a:ext cx="1377300" cy="400110"/>
          </a:xfrm>
          <a:prstGeom prst="rect">
            <a:avLst/>
          </a:prstGeom>
          <a:noFill/>
        </p:spPr>
        <p:txBody>
          <a:bodyPr wrap="none" rtlCol="0">
            <a:spAutoFit/>
          </a:bodyPr>
          <a:lstStyle/>
          <a:p>
            <a:r>
              <a:rPr lang="nl-NL" sz="1000" dirty="0" err="1" smtClean="0">
                <a:solidFill>
                  <a:schemeClr val="bg1"/>
                </a:solidFill>
              </a:rPr>
              <a:t>Francois</a:t>
            </a:r>
            <a:r>
              <a:rPr lang="nl-NL" sz="1000" dirty="0" smtClean="0">
                <a:solidFill>
                  <a:schemeClr val="bg1"/>
                </a:solidFill>
              </a:rPr>
              <a:t> </a:t>
            </a:r>
            <a:r>
              <a:rPr lang="nl-NL" sz="1000" dirty="0" err="1" smtClean="0">
                <a:solidFill>
                  <a:schemeClr val="bg1"/>
                </a:solidFill>
              </a:rPr>
              <a:t>Rude</a:t>
            </a:r>
            <a:r>
              <a:rPr lang="nl-NL" sz="1000" dirty="0" smtClean="0">
                <a:solidFill>
                  <a:schemeClr val="bg1"/>
                </a:solidFill>
              </a:rPr>
              <a:t>, </a:t>
            </a:r>
            <a:br>
              <a:rPr lang="nl-NL" sz="1000" dirty="0" smtClean="0">
                <a:solidFill>
                  <a:schemeClr val="bg1"/>
                </a:solidFill>
              </a:rPr>
            </a:br>
            <a:r>
              <a:rPr lang="nl-NL" sz="1000" dirty="0" smtClean="0">
                <a:solidFill>
                  <a:schemeClr val="bg1"/>
                </a:solidFill>
              </a:rPr>
              <a:t>Meisje met schildpad</a:t>
            </a:r>
            <a:endParaRPr lang="nl-NL" sz="1000"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hthoek 22"/>
          <p:cNvSpPr/>
          <p:nvPr/>
        </p:nvSpPr>
        <p:spPr>
          <a:xfrm>
            <a:off x="0" y="4077072"/>
            <a:ext cx="9144000" cy="2780928"/>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106" name="Rectangle 2"/>
          <p:cNvSpPr>
            <a:spLocks noGrp="1" noChangeArrowheads="1"/>
          </p:cNvSpPr>
          <p:nvPr>
            <p:ph type="title"/>
          </p:nvPr>
        </p:nvSpPr>
        <p:spPr>
          <a:xfrm>
            <a:off x="0" y="0"/>
            <a:ext cx="9144000" cy="533400"/>
          </a:xfrm>
          <a:solidFill>
            <a:schemeClr val="bg1"/>
          </a:solidFill>
        </p:spPr>
        <p:txBody>
          <a:bodyPr/>
          <a:lstStyle/>
          <a:p>
            <a:pPr algn="l"/>
            <a:r>
              <a:rPr lang="nl-NL" sz="2800" b="1" dirty="0" smtClean="0">
                <a:solidFill>
                  <a:srgbClr val="FF0000"/>
                </a:solidFill>
                <a:latin typeface="Verdana" pitchFamily="34" charset="0"/>
              </a:rPr>
              <a:t> </a:t>
            </a:r>
            <a:r>
              <a:rPr lang="nl-NL" sz="2800" b="1" dirty="0" smtClean="0">
                <a:solidFill>
                  <a:schemeClr val="accent6"/>
                </a:solidFill>
                <a:latin typeface="Verdana" pitchFamily="34" charset="0"/>
              </a:rPr>
              <a:t>De </a:t>
            </a:r>
            <a:r>
              <a:rPr lang="nl-NL" sz="2800" b="1" dirty="0">
                <a:solidFill>
                  <a:schemeClr val="accent6"/>
                </a:solidFill>
                <a:latin typeface="Verdana" pitchFamily="34" charset="0"/>
              </a:rPr>
              <a:t>romantische held</a:t>
            </a:r>
          </a:p>
        </p:txBody>
      </p:sp>
      <p:sp>
        <p:nvSpPr>
          <p:cNvPr id="47107" name="Text Box 3"/>
          <p:cNvSpPr txBox="1">
            <a:spLocks noChangeArrowheads="1"/>
          </p:cNvSpPr>
          <p:nvPr/>
        </p:nvSpPr>
        <p:spPr bwMode="auto">
          <a:xfrm>
            <a:off x="669925" y="23272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47108" name="Text Box 4"/>
          <p:cNvSpPr txBox="1">
            <a:spLocks noChangeArrowheads="1"/>
          </p:cNvSpPr>
          <p:nvPr/>
        </p:nvSpPr>
        <p:spPr bwMode="auto">
          <a:xfrm>
            <a:off x="593725" y="11080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47109" name="Text Box 5"/>
          <p:cNvSpPr txBox="1">
            <a:spLocks noChangeArrowheads="1"/>
          </p:cNvSpPr>
          <p:nvPr/>
        </p:nvSpPr>
        <p:spPr bwMode="auto">
          <a:xfrm>
            <a:off x="179512" y="548680"/>
            <a:ext cx="7344816" cy="1138773"/>
          </a:xfrm>
          <a:prstGeom prst="rect">
            <a:avLst/>
          </a:prstGeom>
          <a:noFill/>
          <a:ln w="9525">
            <a:noFill/>
            <a:miter lim="800000"/>
            <a:headEnd/>
            <a:tailEnd/>
          </a:ln>
          <a:effectLst/>
        </p:spPr>
        <p:txBody>
          <a:bodyPr wrap="square">
            <a:spAutoFit/>
          </a:bodyPr>
          <a:lstStyle/>
          <a:p>
            <a:r>
              <a:rPr lang="nl-NL" sz="2000" b="1" dirty="0">
                <a:solidFill>
                  <a:schemeClr val="tx2"/>
                </a:solidFill>
              </a:rPr>
              <a:t>Het miskende genie: </a:t>
            </a:r>
            <a:r>
              <a:rPr lang="nl-NL" sz="1200" b="1" dirty="0">
                <a:solidFill>
                  <a:srgbClr val="FF0000"/>
                </a:solidFill>
              </a:rPr>
              <a:t>Franz Schubert</a:t>
            </a:r>
            <a:r>
              <a:rPr lang="nl-NL" sz="1200" dirty="0"/>
              <a:t> (1797-1828) stelt dat een kunstenaar zich alleen in volledige artistieke vrijheid kan ontplooien. </a:t>
            </a:r>
            <a:endParaRPr lang="nl-NL" sz="1200" dirty="0" smtClean="0"/>
          </a:p>
          <a:p>
            <a:r>
              <a:rPr lang="nl-NL" sz="1200" dirty="0" smtClean="0"/>
              <a:t>De </a:t>
            </a:r>
            <a:r>
              <a:rPr lang="nl-NL" sz="1200" dirty="0"/>
              <a:t>liederencyclus </a:t>
            </a:r>
            <a:r>
              <a:rPr lang="nl-NL" sz="1200" dirty="0">
                <a:latin typeface="Times New Roman"/>
              </a:rPr>
              <a:t>‘</a:t>
            </a:r>
            <a:r>
              <a:rPr lang="nl-NL" sz="1200" i="1" dirty="0"/>
              <a:t>Die </a:t>
            </a:r>
            <a:r>
              <a:rPr lang="nl-NL" sz="1200" i="1" dirty="0" err="1"/>
              <a:t>Winterreise</a:t>
            </a:r>
            <a:r>
              <a:rPr lang="nl-NL" sz="1200" i="1" dirty="0">
                <a:latin typeface="Times New Roman"/>
              </a:rPr>
              <a:t>’</a:t>
            </a:r>
            <a:r>
              <a:rPr lang="nl-NL" sz="1200" dirty="0"/>
              <a:t>: </a:t>
            </a:r>
            <a:r>
              <a:rPr lang="nl-NL" sz="1200" dirty="0" smtClean="0"/>
              <a:t>-</a:t>
            </a:r>
            <a:r>
              <a:rPr lang="nl-NL" sz="1200" dirty="0"/>
              <a:t>24 liederen- is gebaseerd op de gedichten van Wilhelm Muller. Het is een reis door het landschap van de dood. </a:t>
            </a:r>
            <a:r>
              <a:rPr lang="nl-NL" sz="1200" dirty="0" smtClean="0"/>
              <a:t> </a:t>
            </a:r>
            <a:r>
              <a:rPr lang="nl-NL" sz="1200" dirty="0"/>
              <a:t/>
            </a:r>
            <a:br>
              <a:rPr lang="nl-NL" sz="1200" dirty="0"/>
            </a:br>
            <a:r>
              <a:rPr lang="nl-NL" sz="1200" dirty="0" smtClean="0"/>
              <a:t>Stemming </a:t>
            </a:r>
            <a:r>
              <a:rPr lang="nl-NL" sz="1200" dirty="0"/>
              <a:t>of gemoedstoestand in </a:t>
            </a:r>
            <a:r>
              <a:rPr lang="nl-NL" sz="1200" dirty="0" smtClean="0"/>
              <a:t>melodie (pianopartij) </a:t>
            </a:r>
            <a:endParaRPr lang="nl-NL" sz="1200" b="1" dirty="0"/>
          </a:p>
        </p:txBody>
      </p:sp>
      <p:sp>
        <p:nvSpPr>
          <p:cNvPr id="47110" name="Text Box 6"/>
          <p:cNvSpPr txBox="1">
            <a:spLocks noChangeArrowheads="1"/>
          </p:cNvSpPr>
          <p:nvPr/>
        </p:nvSpPr>
        <p:spPr bwMode="auto">
          <a:xfrm>
            <a:off x="6259513" y="152400"/>
            <a:ext cx="2884487" cy="336550"/>
          </a:xfrm>
          <a:prstGeom prst="rect">
            <a:avLst/>
          </a:prstGeom>
          <a:noFill/>
          <a:ln w="9525">
            <a:noFill/>
            <a:miter lim="800000"/>
            <a:headEnd/>
            <a:tailEnd/>
          </a:ln>
          <a:effectLst/>
        </p:spPr>
        <p:txBody>
          <a:bodyPr wrap="none">
            <a:spAutoFit/>
          </a:bodyPr>
          <a:lstStyle/>
          <a:p>
            <a:r>
              <a:rPr lang="nl-NL" sz="1600"/>
              <a:t>Vlucht uit het treurige bestaan</a:t>
            </a:r>
          </a:p>
        </p:txBody>
      </p:sp>
      <p:pic>
        <p:nvPicPr>
          <p:cNvPr id="47115" name="Picture 11" descr="C:\Users\John\Pictures\Bespiegeling\H9Romantiek\Schubert.gif"/>
          <p:cNvPicPr>
            <a:picLocks noChangeAspect="1" noChangeArrowheads="1"/>
          </p:cNvPicPr>
          <p:nvPr/>
        </p:nvPicPr>
        <p:blipFill>
          <a:blip r:embed="rId2" cstate="print"/>
          <a:srcRect/>
          <a:stretch>
            <a:fillRect/>
          </a:stretch>
        </p:blipFill>
        <p:spPr bwMode="auto">
          <a:xfrm>
            <a:off x="7452320" y="548680"/>
            <a:ext cx="1457662" cy="1800200"/>
          </a:xfrm>
          <a:prstGeom prst="rect">
            <a:avLst/>
          </a:prstGeom>
          <a:noFill/>
        </p:spPr>
      </p:pic>
      <p:sp>
        <p:nvSpPr>
          <p:cNvPr id="47120" name="Text Box 16"/>
          <p:cNvSpPr txBox="1">
            <a:spLocks noChangeArrowheads="1"/>
          </p:cNvSpPr>
          <p:nvPr/>
        </p:nvSpPr>
        <p:spPr bwMode="auto">
          <a:xfrm>
            <a:off x="1547664" y="4509120"/>
            <a:ext cx="2592288" cy="1938992"/>
          </a:xfrm>
          <a:prstGeom prst="rect">
            <a:avLst/>
          </a:prstGeom>
          <a:noFill/>
          <a:ln w="9525">
            <a:noFill/>
            <a:miter lim="800000"/>
            <a:headEnd/>
            <a:tailEnd/>
          </a:ln>
          <a:effectLst/>
        </p:spPr>
        <p:txBody>
          <a:bodyPr wrap="square">
            <a:spAutoFit/>
          </a:bodyPr>
          <a:lstStyle/>
          <a:p>
            <a:r>
              <a:rPr lang="nl-NL" sz="1200" b="1" dirty="0" err="1"/>
              <a:t>Frédéric</a:t>
            </a:r>
            <a:r>
              <a:rPr lang="nl-NL" sz="1200" b="1" dirty="0"/>
              <a:t> </a:t>
            </a:r>
            <a:r>
              <a:rPr lang="nl-NL" sz="1200" b="1" dirty="0" err="1"/>
              <a:t>Chopin</a:t>
            </a:r>
            <a:r>
              <a:rPr lang="nl-NL" sz="1200" dirty="0"/>
              <a:t> (Polen 1810-1849) Poolse banneling in Frankrijk</a:t>
            </a:r>
            <a:r>
              <a:rPr lang="nl-NL" sz="1200" dirty="0" smtClean="0"/>
              <a:t>. Wonderkind </a:t>
            </a:r>
            <a:r>
              <a:rPr lang="nl-NL" sz="1200" dirty="0"/>
              <a:t>en pianovirtuoos met een zwakke gezondheid schreef alleen pianomuziek waarin elegante en expressieve melodieën</a:t>
            </a:r>
            <a:r>
              <a:rPr lang="nl-NL" sz="1200" dirty="0" smtClean="0"/>
              <a:t>. Zijn </a:t>
            </a:r>
            <a:r>
              <a:rPr lang="nl-NL" sz="1200" dirty="0"/>
              <a:t>werk vormt een </a:t>
            </a:r>
            <a:r>
              <a:rPr lang="nl-NL" sz="1200" dirty="0" smtClean="0"/>
              <a:t>hoogtepunt </a:t>
            </a:r>
            <a:r>
              <a:rPr lang="nl-NL" sz="1200" dirty="0"/>
              <a:t>van de romantische pianomuziek.</a:t>
            </a:r>
            <a:br>
              <a:rPr lang="nl-NL" sz="1200" dirty="0"/>
            </a:br>
            <a:endParaRPr lang="nl-NL" sz="1200" dirty="0"/>
          </a:p>
        </p:txBody>
      </p:sp>
      <p:pic>
        <p:nvPicPr>
          <p:cNvPr id="16" name="Picture 2" descr="http://upload.wikimedia.org/wikipedia/commons/thumb/3/32/Chopin1849opt02.jpg/220px-Chopin1849opt02.jpg"/>
          <p:cNvPicPr>
            <a:picLocks noChangeAspect="1" noChangeArrowheads="1"/>
          </p:cNvPicPr>
          <p:nvPr/>
        </p:nvPicPr>
        <p:blipFill>
          <a:blip r:embed="rId3" cstate="print"/>
          <a:srcRect/>
          <a:stretch>
            <a:fillRect/>
          </a:stretch>
        </p:blipFill>
        <p:spPr bwMode="auto">
          <a:xfrm>
            <a:off x="0" y="4509120"/>
            <a:ext cx="1475656" cy="2119579"/>
          </a:xfrm>
          <a:prstGeom prst="rect">
            <a:avLst/>
          </a:prstGeom>
          <a:noFill/>
        </p:spPr>
      </p:pic>
      <p:sp>
        <p:nvSpPr>
          <p:cNvPr id="17" name="Tekstvak 16"/>
          <p:cNvSpPr txBox="1"/>
          <p:nvPr/>
        </p:nvSpPr>
        <p:spPr>
          <a:xfrm>
            <a:off x="179512" y="6381328"/>
            <a:ext cx="588623" cy="246221"/>
          </a:xfrm>
          <a:prstGeom prst="rect">
            <a:avLst/>
          </a:prstGeom>
          <a:noFill/>
        </p:spPr>
        <p:txBody>
          <a:bodyPr wrap="none" rtlCol="0">
            <a:spAutoFit/>
          </a:bodyPr>
          <a:lstStyle/>
          <a:p>
            <a:r>
              <a:rPr lang="nl-NL" sz="1000" dirty="0" err="1" smtClean="0">
                <a:solidFill>
                  <a:schemeClr val="bg1"/>
                </a:solidFill>
              </a:rPr>
              <a:t>Chopin</a:t>
            </a:r>
            <a:endParaRPr lang="nl-NL" sz="1000" dirty="0">
              <a:solidFill>
                <a:schemeClr val="bg1"/>
              </a:solidFill>
            </a:endParaRPr>
          </a:p>
        </p:txBody>
      </p:sp>
      <p:sp>
        <p:nvSpPr>
          <p:cNvPr id="19" name="Tekstvak 18"/>
          <p:cNvSpPr txBox="1"/>
          <p:nvPr/>
        </p:nvSpPr>
        <p:spPr>
          <a:xfrm>
            <a:off x="6444208" y="2564904"/>
            <a:ext cx="2448272" cy="1200329"/>
          </a:xfrm>
          <a:prstGeom prst="rect">
            <a:avLst/>
          </a:prstGeom>
          <a:solidFill>
            <a:srgbClr val="92D050"/>
          </a:solidFill>
        </p:spPr>
        <p:txBody>
          <a:bodyPr wrap="square" rtlCol="0">
            <a:spAutoFit/>
          </a:bodyPr>
          <a:lstStyle/>
          <a:p>
            <a:r>
              <a:rPr lang="nl-NL" sz="1200" dirty="0" smtClean="0"/>
              <a:t>‘</a:t>
            </a:r>
            <a:r>
              <a:rPr lang="nl-NL" sz="1200" dirty="0" err="1" smtClean="0"/>
              <a:t>Ich</a:t>
            </a:r>
            <a:r>
              <a:rPr lang="nl-NL" sz="1200" dirty="0" smtClean="0"/>
              <a:t> </a:t>
            </a:r>
            <a:r>
              <a:rPr lang="nl-NL" sz="1200" dirty="0" err="1" smtClean="0"/>
              <a:t>musst</a:t>
            </a:r>
            <a:r>
              <a:rPr lang="nl-NL" sz="1200" dirty="0" smtClean="0"/>
              <a:t> </a:t>
            </a:r>
            <a:r>
              <a:rPr lang="nl-NL" sz="1200" dirty="0" err="1" smtClean="0"/>
              <a:t>auch</a:t>
            </a:r>
            <a:r>
              <a:rPr lang="nl-NL" sz="1200" dirty="0" smtClean="0"/>
              <a:t> </a:t>
            </a:r>
            <a:r>
              <a:rPr lang="nl-NL" sz="1200" dirty="0" err="1" smtClean="0"/>
              <a:t>heute</a:t>
            </a:r>
            <a:r>
              <a:rPr lang="nl-NL" sz="1200" dirty="0" smtClean="0"/>
              <a:t> </a:t>
            </a:r>
            <a:r>
              <a:rPr lang="nl-NL" sz="1200" dirty="0" err="1" smtClean="0"/>
              <a:t>wandern</a:t>
            </a:r>
            <a:r>
              <a:rPr lang="nl-NL" sz="1200" dirty="0" smtClean="0"/>
              <a:t>. </a:t>
            </a:r>
            <a:br>
              <a:rPr lang="nl-NL" sz="1200" dirty="0" smtClean="0"/>
            </a:br>
            <a:r>
              <a:rPr lang="nl-NL" sz="1200" dirty="0" err="1" smtClean="0"/>
              <a:t>Vorbei</a:t>
            </a:r>
            <a:r>
              <a:rPr lang="nl-NL" sz="1200" dirty="0" smtClean="0"/>
              <a:t> in </a:t>
            </a:r>
            <a:r>
              <a:rPr lang="nl-NL" sz="1200" dirty="0" err="1" smtClean="0"/>
              <a:t>tiefer</a:t>
            </a:r>
            <a:r>
              <a:rPr lang="nl-NL" sz="1200" dirty="0" smtClean="0"/>
              <a:t> Nacht.</a:t>
            </a:r>
            <a:br>
              <a:rPr lang="nl-NL" sz="1200" dirty="0" smtClean="0"/>
            </a:br>
            <a:r>
              <a:rPr lang="nl-NL" sz="1200" dirty="0" smtClean="0"/>
              <a:t>Da </a:t>
            </a:r>
            <a:r>
              <a:rPr lang="nl-NL" sz="1200" dirty="0" err="1" smtClean="0"/>
              <a:t>hab</a:t>
            </a:r>
            <a:r>
              <a:rPr lang="nl-NL" sz="1200" dirty="0" smtClean="0"/>
              <a:t> </a:t>
            </a:r>
            <a:r>
              <a:rPr lang="nl-NL" sz="1200" dirty="0" err="1" smtClean="0"/>
              <a:t>ich</a:t>
            </a:r>
            <a:r>
              <a:rPr lang="nl-NL" sz="1200" dirty="0" smtClean="0"/>
              <a:t> noch </a:t>
            </a:r>
            <a:r>
              <a:rPr lang="nl-NL" sz="1200" dirty="0" err="1" smtClean="0"/>
              <a:t>im</a:t>
            </a:r>
            <a:r>
              <a:rPr lang="nl-NL" sz="1200" dirty="0" smtClean="0"/>
              <a:t> </a:t>
            </a:r>
            <a:r>
              <a:rPr lang="nl-NL" sz="1200" dirty="0" err="1" smtClean="0"/>
              <a:t>Dunkel</a:t>
            </a:r>
            <a:r>
              <a:rPr lang="nl-NL" sz="1200" dirty="0" smtClean="0"/>
              <a:t>. </a:t>
            </a:r>
            <a:br>
              <a:rPr lang="nl-NL" sz="1200" dirty="0" smtClean="0"/>
            </a:br>
            <a:r>
              <a:rPr lang="nl-NL" sz="1200" dirty="0" smtClean="0"/>
              <a:t>Die </a:t>
            </a:r>
            <a:r>
              <a:rPr lang="nl-NL" sz="1200" dirty="0" err="1" smtClean="0"/>
              <a:t>Augen</a:t>
            </a:r>
            <a:r>
              <a:rPr lang="nl-NL" sz="1200" dirty="0" smtClean="0"/>
              <a:t> </a:t>
            </a:r>
            <a:r>
              <a:rPr lang="nl-NL" sz="1200" dirty="0" err="1" smtClean="0"/>
              <a:t>zugemacht</a:t>
            </a:r>
            <a:r>
              <a:rPr lang="nl-NL" sz="1200" dirty="0" smtClean="0"/>
              <a:t>.’</a:t>
            </a:r>
          </a:p>
          <a:p>
            <a:r>
              <a:rPr lang="nl-NL" sz="1200" i="1" dirty="0" err="1" smtClean="0"/>
              <a:t>Wilhelm</a:t>
            </a:r>
            <a:r>
              <a:rPr lang="nl-NL" sz="1200" i="1" dirty="0" smtClean="0"/>
              <a:t> Müller, </a:t>
            </a:r>
            <a:br>
              <a:rPr lang="nl-NL" sz="1200" i="1" dirty="0" smtClean="0"/>
            </a:br>
            <a:r>
              <a:rPr lang="nl-NL" sz="1200" i="1" dirty="0" smtClean="0"/>
              <a:t>Der </a:t>
            </a:r>
            <a:r>
              <a:rPr lang="nl-NL" sz="1200" i="1" dirty="0" err="1" smtClean="0"/>
              <a:t>Lindenbaum</a:t>
            </a:r>
            <a:endParaRPr lang="nl-NL" sz="1200" dirty="0"/>
          </a:p>
        </p:txBody>
      </p:sp>
      <p:pic>
        <p:nvPicPr>
          <p:cNvPr id="47126" name="Picture 22" descr="http://ecx.images-amazon.com/images/I/61dOMz0q2SL._SL500_AA300_.jpg">
            <a:hlinkClick r:id="rId4"/>
          </p:cNvPr>
          <p:cNvPicPr>
            <a:picLocks noChangeAspect="1" noChangeArrowheads="1"/>
          </p:cNvPicPr>
          <p:nvPr/>
        </p:nvPicPr>
        <p:blipFill>
          <a:blip r:embed="rId5" cstate="print"/>
          <a:srcRect/>
          <a:stretch>
            <a:fillRect/>
          </a:stretch>
        </p:blipFill>
        <p:spPr bwMode="auto">
          <a:xfrm>
            <a:off x="3923928" y="1916832"/>
            <a:ext cx="2376264" cy="2376265"/>
          </a:xfrm>
          <a:prstGeom prst="rect">
            <a:avLst/>
          </a:prstGeom>
          <a:noFill/>
        </p:spPr>
      </p:pic>
      <p:sp>
        <p:nvSpPr>
          <p:cNvPr id="20" name="Tekstvak 19"/>
          <p:cNvSpPr txBox="1"/>
          <p:nvPr/>
        </p:nvSpPr>
        <p:spPr>
          <a:xfrm>
            <a:off x="7236296" y="4221088"/>
            <a:ext cx="1667444" cy="246221"/>
          </a:xfrm>
          <a:prstGeom prst="rect">
            <a:avLst/>
          </a:prstGeom>
          <a:solidFill>
            <a:schemeClr val="accent3"/>
          </a:solidFill>
        </p:spPr>
        <p:txBody>
          <a:bodyPr wrap="none" rtlCol="0">
            <a:spAutoFit/>
          </a:bodyPr>
          <a:lstStyle/>
          <a:p>
            <a:r>
              <a:rPr lang="nl-NL" sz="1000" dirty="0" smtClean="0">
                <a:solidFill>
                  <a:schemeClr val="bg1"/>
                </a:solidFill>
                <a:hlinkClick r:id="rId6"/>
              </a:rPr>
              <a:t>Fragment </a:t>
            </a:r>
            <a:r>
              <a:rPr lang="nl-NL" sz="1000" dirty="0" err="1" smtClean="0">
                <a:solidFill>
                  <a:schemeClr val="bg1"/>
                </a:solidFill>
                <a:hlinkClick r:id="rId6"/>
              </a:rPr>
              <a:t>Dance</a:t>
            </a:r>
            <a:r>
              <a:rPr lang="nl-NL" sz="1000" dirty="0" smtClean="0">
                <a:solidFill>
                  <a:schemeClr val="bg1"/>
                </a:solidFill>
                <a:hlinkClick r:id="rId6"/>
              </a:rPr>
              <a:t> </a:t>
            </a:r>
            <a:r>
              <a:rPr lang="nl-NL" sz="1000" dirty="0" err="1" smtClean="0">
                <a:solidFill>
                  <a:schemeClr val="bg1"/>
                </a:solidFill>
                <a:hlinkClick r:id="rId6"/>
              </a:rPr>
              <a:t>Macabre</a:t>
            </a:r>
            <a:endParaRPr lang="nl-NL" sz="1000" dirty="0">
              <a:solidFill>
                <a:schemeClr val="bg1"/>
              </a:solidFill>
            </a:endParaRPr>
          </a:p>
        </p:txBody>
      </p:sp>
      <p:pic>
        <p:nvPicPr>
          <p:cNvPr id="5122" name="Picture 2" descr="http://www.musicacolta.eu/mc/wp-content/uploads/2009/09/Julius_Schmid_Schubertiade.jpg"/>
          <p:cNvPicPr>
            <a:picLocks noChangeAspect="1" noChangeArrowheads="1"/>
          </p:cNvPicPr>
          <p:nvPr/>
        </p:nvPicPr>
        <p:blipFill>
          <a:blip r:embed="rId7" cstate="print"/>
          <a:srcRect/>
          <a:stretch>
            <a:fillRect/>
          </a:stretch>
        </p:blipFill>
        <p:spPr bwMode="auto">
          <a:xfrm>
            <a:off x="179512" y="1916832"/>
            <a:ext cx="3591278" cy="2376264"/>
          </a:xfrm>
          <a:prstGeom prst="rect">
            <a:avLst/>
          </a:prstGeom>
          <a:noFill/>
        </p:spPr>
      </p:pic>
      <p:sp>
        <p:nvSpPr>
          <p:cNvPr id="21" name="Tekstvak 20"/>
          <p:cNvSpPr txBox="1"/>
          <p:nvPr/>
        </p:nvSpPr>
        <p:spPr>
          <a:xfrm>
            <a:off x="179512" y="3861048"/>
            <a:ext cx="2731838" cy="400110"/>
          </a:xfrm>
          <a:prstGeom prst="rect">
            <a:avLst/>
          </a:prstGeom>
          <a:noFill/>
        </p:spPr>
        <p:txBody>
          <a:bodyPr wrap="none" rtlCol="0">
            <a:spAutoFit/>
          </a:bodyPr>
          <a:lstStyle/>
          <a:p>
            <a:r>
              <a:rPr lang="nl-NL" sz="1000" dirty="0" smtClean="0">
                <a:solidFill>
                  <a:schemeClr val="bg1"/>
                </a:solidFill>
              </a:rPr>
              <a:t>Julius </a:t>
            </a:r>
            <a:r>
              <a:rPr lang="nl-NL" sz="1000" dirty="0" err="1" smtClean="0">
                <a:solidFill>
                  <a:schemeClr val="bg1"/>
                </a:solidFill>
              </a:rPr>
              <a:t>Schmid</a:t>
            </a:r>
            <a:r>
              <a:rPr lang="nl-NL" sz="1000" dirty="0" smtClean="0">
                <a:solidFill>
                  <a:schemeClr val="bg1"/>
                </a:solidFill>
              </a:rPr>
              <a:t>: Een </a:t>
            </a:r>
            <a:r>
              <a:rPr lang="nl-NL" sz="1000" dirty="0" err="1" smtClean="0">
                <a:solidFill>
                  <a:schemeClr val="bg1"/>
                </a:solidFill>
              </a:rPr>
              <a:t>Schubertiade</a:t>
            </a:r>
            <a:r>
              <a:rPr lang="nl-NL" sz="1000" dirty="0" smtClean="0">
                <a:solidFill>
                  <a:schemeClr val="bg1"/>
                </a:solidFill>
              </a:rPr>
              <a:t> </a:t>
            </a:r>
            <a:br>
              <a:rPr lang="nl-NL" sz="1000" dirty="0" smtClean="0">
                <a:solidFill>
                  <a:schemeClr val="bg1"/>
                </a:solidFill>
              </a:rPr>
            </a:br>
            <a:r>
              <a:rPr lang="nl-NL" sz="1000" dirty="0" smtClean="0">
                <a:solidFill>
                  <a:schemeClr val="bg1"/>
                </a:solidFill>
              </a:rPr>
              <a:t>(avondlijke bijeenkomst met muziek en dans)</a:t>
            </a:r>
            <a:endParaRPr lang="nl-NL" sz="1000" dirty="0">
              <a:solidFill>
                <a:schemeClr val="bg1"/>
              </a:solidFill>
            </a:endParaRPr>
          </a:p>
        </p:txBody>
      </p:sp>
      <p:sp>
        <p:nvSpPr>
          <p:cNvPr id="22" name="Tekstvak 21"/>
          <p:cNvSpPr txBox="1"/>
          <p:nvPr/>
        </p:nvSpPr>
        <p:spPr>
          <a:xfrm>
            <a:off x="4139952" y="4509120"/>
            <a:ext cx="2664296" cy="2492990"/>
          </a:xfrm>
          <a:prstGeom prst="rect">
            <a:avLst/>
          </a:prstGeom>
          <a:noFill/>
        </p:spPr>
        <p:txBody>
          <a:bodyPr wrap="square" rtlCol="0">
            <a:spAutoFit/>
          </a:bodyPr>
          <a:lstStyle/>
          <a:p>
            <a:r>
              <a:rPr lang="nl-NL" sz="1200" b="1" dirty="0" err="1" smtClean="0"/>
              <a:t>Camille</a:t>
            </a:r>
            <a:r>
              <a:rPr lang="nl-NL" sz="1200" b="1" dirty="0" smtClean="0"/>
              <a:t> </a:t>
            </a:r>
            <a:r>
              <a:rPr lang="nl-NL" sz="1200" b="1" dirty="0" err="1" smtClean="0"/>
              <a:t>Saint-Saëns</a:t>
            </a:r>
            <a:r>
              <a:rPr lang="nl-NL" sz="1200" dirty="0" smtClean="0"/>
              <a:t>: </a:t>
            </a:r>
            <a:r>
              <a:rPr lang="nl-NL" sz="1200" dirty="0" smtClean="0">
                <a:latin typeface="Times New Roman"/>
              </a:rPr>
              <a:t>‘</a:t>
            </a:r>
            <a:r>
              <a:rPr lang="nl-NL" sz="1200" dirty="0" err="1" smtClean="0"/>
              <a:t>Danse</a:t>
            </a:r>
            <a:r>
              <a:rPr lang="nl-NL" sz="1200" dirty="0" smtClean="0"/>
              <a:t> </a:t>
            </a:r>
            <a:r>
              <a:rPr lang="nl-NL" sz="1200" dirty="0" err="1" smtClean="0"/>
              <a:t>Macabre</a:t>
            </a:r>
            <a:r>
              <a:rPr lang="nl-NL" sz="1200" dirty="0" smtClean="0">
                <a:latin typeface="Times New Roman"/>
              </a:rPr>
              <a:t>’</a:t>
            </a:r>
            <a:r>
              <a:rPr lang="nl-NL" sz="1200" dirty="0" smtClean="0"/>
              <a:t>, dodendans. Opvallend in deze compositie is met name het gebruik van de xylofoon, een instrument dat de indruk wekt alsof de muziek wordt uitgevoerd op menselijke schedels. Doden komen uit hun graven en dansen tot zonsopkomst. Als de haan (hobo) kraait vallen de grafstenen weer dicht en blijft de dood als laatste achter.</a:t>
            </a:r>
          </a:p>
          <a:p>
            <a:endParaRPr lang="nl-NL" sz="1200" dirty="0"/>
          </a:p>
        </p:txBody>
      </p:sp>
      <p:pic>
        <p:nvPicPr>
          <p:cNvPr id="5124" name="Picture 4" descr="http://lyricsfever.net/images/d/danse-macabre--img-mb12c89ba9c43747b40bae346799e2a76.jpg"/>
          <p:cNvPicPr>
            <a:picLocks noChangeAspect="1" noChangeArrowheads="1"/>
          </p:cNvPicPr>
          <p:nvPr/>
        </p:nvPicPr>
        <p:blipFill>
          <a:blip r:embed="rId8" cstate="print"/>
          <a:srcRect/>
          <a:stretch>
            <a:fillRect/>
          </a:stretch>
        </p:blipFill>
        <p:spPr bwMode="auto">
          <a:xfrm>
            <a:off x="6763521" y="4544784"/>
            <a:ext cx="2380479" cy="1980559"/>
          </a:xfrm>
          <a:prstGeom prst="rect">
            <a:avLst/>
          </a:prstGeom>
          <a:noFill/>
        </p:spPr>
      </p:pic>
      <p:sp>
        <p:nvSpPr>
          <p:cNvPr id="26" name="Tekstvak 25">
            <a:hlinkClick r:id="rId9"/>
          </p:cNvPr>
          <p:cNvSpPr txBox="1"/>
          <p:nvPr/>
        </p:nvSpPr>
        <p:spPr>
          <a:xfrm>
            <a:off x="2555776" y="6309320"/>
            <a:ext cx="1313180" cy="246221"/>
          </a:xfrm>
          <a:prstGeom prst="rect">
            <a:avLst/>
          </a:prstGeom>
          <a:noFill/>
        </p:spPr>
        <p:txBody>
          <a:bodyPr wrap="none" rtlCol="0">
            <a:spAutoFit/>
          </a:bodyPr>
          <a:lstStyle/>
          <a:p>
            <a:r>
              <a:rPr lang="nl-NL" sz="1000" dirty="0" smtClean="0"/>
              <a:t>Fantasie impromptu</a:t>
            </a:r>
            <a:endParaRPr lang="nl-NL" sz="1000" dirty="0"/>
          </a:p>
        </p:txBody>
      </p:sp>
      <p:sp>
        <p:nvSpPr>
          <p:cNvPr id="2" name="Tekstvak 1">
            <a:hlinkClick r:id="rId10"/>
          </p:cNvPr>
          <p:cNvSpPr txBox="1"/>
          <p:nvPr/>
        </p:nvSpPr>
        <p:spPr>
          <a:xfrm>
            <a:off x="7902370" y="3392850"/>
            <a:ext cx="1566174" cy="338554"/>
          </a:xfrm>
          <a:prstGeom prst="rect">
            <a:avLst/>
          </a:prstGeom>
          <a:noFill/>
        </p:spPr>
        <p:txBody>
          <a:bodyPr wrap="square" rtlCol="0">
            <a:spAutoFit/>
          </a:bodyPr>
          <a:lstStyle/>
          <a:p>
            <a:r>
              <a:rPr lang="nl-NL" sz="800" dirty="0" smtClean="0"/>
              <a:t>Fragment; </a:t>
            </a:r>
          </a:p>
          <a:p>
            <a:r>
              <a:rPr lang="nl-NL" sz="800" dirty="0" smtClean="0"/>
              <a:t>Der </a:t>
            </a:r>
            <a:r>
              <a:rPr lang="nl-NL" sz="800" dirty="0" err="1" smtClean="0"/>
              <a:t>Lindenbaum</a:t>
            </a:r>
            <a:endParaRPr lang="nl-NL" sz="8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hoek 16"/>
          <p:cNvSpPr/>
          <p:nvPr/>
        </p:nvSpPr>
        <p:spPr>
          <a:xfrm>
            <a:off x="0" y="4653136"/>
            <a:ext cx="9144000" cy="2204864"/>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106" name="Rectangle 2"/>
          <p:cNvSpPr>
            <a:spLocks noGrp="1" noChangeArrowheads="1"/>
          </p:cNvSpPr>
          <p:nvPr>
            <p:ph type="title"/>
          </p:nvPr>
        </p:nvSpPr>
        <p:spPr>
          <a:xfrm>
            <a:off x="0" y="0"/>
            <a:ext cx="9144000" cy="533400"/>
          </a:xfrm>
          <a:solidFill>
            <a:schemeClr val="bg1"/>
          </a:solidFill>
        </p:spPr>
        <p:txBody>
          <a:bodyPr/>
          <a:lstStyle/>
          <a:p>
            <a:pPr algn="l"/>
            <a:r>
              <a:rPr lang="nl-NL" sz="2800" b="1" dirty="0" smtClean="0">
                <a:solidFill>
                  <a:srgbClr val="FF0000"/>
                </a:solidFill>
                <a:latin typeface="Verdana" pitchFamily="34" charset="0"/>
              </a:rPr>
              <a:t> </a:t>
            </a:r>
            <a:r>
              <a:rPr lang="nl-NL" sz="2800" b="1" dirty="0" smtClean="0">
                <a:solidFill>
                  <a:schemeClr val="accent6">
                    <a:lumMod val="75000"/>
                  </a:schemeClr>
                </a:solidFill>
                <a:latin typeface="Verdana" pitchFamily="34" charset="0"/>
              </a:rPr>
              <a:t>De </a:t>
            </a:r>
            <a:r>
              <a:rPr lang="nl-NL" sz="2800" b="1" dirty="0">
                <a:solidFill>
                  <a:schemeClr val="accent6">
                    <a:lumMod val="75000"/>
                  </a:schemeClr>
                </a:solidFill>
                <a:latin typeface="Verdana" pitchFamily="34" charset="0"/>
              </a:rPr>
              <a:t>romantische held</a:t>
            </a:r>
          </a:p>
        </p:txBody>
      </p:sp>
      <p:sp>
        <p:nvSpPr>
          <p:cNvPr id="47107" name="Text Box 3"/>
          <p:cNvSpPr txBox="1">
            <a:spLocks noChangeArrowheads="1"/>
          </p:cNvSpPr>
          <p:nvPr/>
        </p:nvSpPr>
        <p:spPr bwMode="auto">
          <a:xfrm>
            <a:off x="669925" y="23272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47108" name="Text Box 4"/>
          <p:cNvSpPr txBox="1">
            <a:spLocks noChangeArrowheads="1"/>
          </p:cNvSpPr>
          <p:nvPr/>
        </p:nvSpPr>
        <p:spPr bwMode="auto">
          <a:xfrm>
            <a:off x="593725" y="11080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47110" name="Text Box 6"/>
          <p:cNvSpPr txBox="1">
            <a:spLocks noChangeArrowheads="1"/>
          </p:cNvSpPr>
          <p:nvPr/>
        </p:nvSpPr>
        <p:spPr bwMode="auto">
          <a:xfrm>
            <a:off x="4716016" y="188640"/>
            <a:ext cx="2884487" cy="336550"/>
          </a:xfrm>
          <a:prstGeom prst="rect">
            <a:avLst/>
          </a:prstGeom>
          <a:noFill/>
          <a:ln w="9525">
            <a:noFill/>
            <a:miter lim="800000"/>
            <a:headEnd/>
            <a:tailEnd/>
          </a:ln>
          <a:effectLst/>
        </p:spPr>
        <p:txBody>
          <a:bodyPr wrap="none">
            <a:spAutoFit/>
          </a:bodyPr>
          <a:lstStyle/>
          <a:p>
            <a:r>
              <a:rPr lang="nl-NL" sz="1600" dirty="0"/>
              <a:t>Vlucht uit het treurige bestaan</a:t>
            </a:r>
          </a:p>
        </p:txBody>
      </p:sp>
      <p:sp>
        <p:nvSpPr>
          <p:cNvPr id="47111" name="Text Box 7"/>
          <p:cNvSpPr txBox="1">
            <a:spLocks noChangeArrowheads="1"/>
          </p:cNvSpPr>
          <p:nvPr/>
        </p:nvSpPr>
        <p:spPr bwMode="auto">
          <a:xfrm>
            <a:off x="179512" y="548680"/>
            <a:ext cx="4392488" cy="2246769"/>
          </a:xfrm>
          <a:prstGeom prst="rect">
            <a:avLst/>
          </a:prstGeom>
          <a:noFill/>
          <a:ln w="9525">
            <a:noFill/>
            <a:miter lim="800000"/>
            <a:headEnd/>
            <a:tailEnd/>
          </a:ln>
          <a:effectLst/>
        </p:spPr>
        <p:txBody>
          <a:bodyPr wrap="square">
            <a:spAutoFit/>
          </a:bodyPr>
          <a:lstStyle/>
          <a:p>
            <a:r>
              <a:rPr lang="nl-NL" sz="2000" b="1" dirty="0">
                <a:solidFill>
                  <a:schemeClr val="accent6">
                    <a:lumMod val="75000"/>
                  </a:schemeClr>
                </a:solidFill>
              </a:rPr>
              <a:t>Mystiek:</a:t>
            </a:r>
            <a:r>
              <a:rPr lang="nl-NL" sz="2000" b="1" dirty="0">
                <a:solidFill>
                  <a:srgbClr val="CC00FF"/>
                </a:solidFill>
              </a:rPr>
              <a:t> </a:t>
            </a:r>
            <a:r>
              <a:rPr lang="nl-NL" sz="1200" dirty="0"/>
              <a:t>Casper David Friedrich (1774-1840).: </a:t>
            </a:r>
            <a:r>
              <a:rPr lang="nl-NL" sz="1200" dirty="0">
                <a:latin typeface="Times New Roman"/>
              </a:rPr>
              <a:t>“</a:t>
            </a:r>
            <a:r>
              <a:rPr lang="nl-NL" sz="1200" i="1" dirty="0"/>
              <a:t>De schilder moet  niet alleen schilderen wat hij voor zich ziet, maar ook wat hij in zichzelf ziet.  Als hij niets in zichzelf ziet, moet hij ophouden te schilderen wat hij voor zich ziet</a:t>
            </a:r>
            <a:r>
              <a:rPr lang="nl-NL" sz="1200" i="1" dirty="0">
                <a:latin typeface="Times New Roman"/>
              </a:rPr>
              <a:t>”</a:t>
            </a:r>
            <a:r>
              <a:rPr lang="nl-NL" sz="1200" i="1" dirty="0"/>
              <a:t>.</a:t>
            </a:r>
            <a:r>
              <a:rPr lang="nl-NL" sz="1200" dirty="0"/>
              <a:t> </a:t>
            </a:r>
            <a:endParaRPr lang="nl-NL" sz="1200" dirty="0" smtClean="0"/>
          </a:p>
          <a:p>
            <a:r>
              <a:rPr lang="nl-NL" sz="1200" dirty="0"/>
              <a:t/>
            </a:r>
            <a:br>
              <a:rPr lang="nl-NL" sz="1200" dirty="0"/>
            </a:br>
            <a:r>
              <a:rPr lang="nl-NL" sz="1200" dirty="0" smtClean="0"/>
              <a:t>Naar </a:t>
            </a:r>
            <a:r>
              <a:rPr lang="nl-NL" sz="1200" dirty="0"/>
              <a:t>binnen gekeerde blik </a:t>
            </a:r>
            <a:r>
              <a:rPr lang="nl-NL" sz="1200" dirty="0" smtClean="0"/>
              <a:t>is </a:t>
            </a:r>
            <a:r>
              <a:rPr lang="nl-NL" sz="1200" dirty="0"/>
              <a:t>kenmerkend voor de literaire en schilderkundige romantische beweging in Noord-Duitsland rond 1800. </a:t>
            </a:r>
            <a:endParaRPr lang="nl-NL" sz="1200" dirty="0" smtClean="0"/>
          </a:p>
          <a:p>
            <a:r>
              <a:rPr lang="nl-NL" sz="1200" dirty="0" err="1" smtClean="0"/>
              <a:t>Levensvragen,relatie</a:t>
            </a:r>
            <a:r>
              <a:rPr lang="nl-NL" sz="1200" dirty="0" smtClean="0"/>
              <a:t> </a:t>
            </a:r>
            <a:r>
              <a:rPr lang="nl-NL" sz="1200" dirty="0"/>
              <a:t>tussen de mens, de natuur en God centraal </a:t>
            </a:r>
            <a:r>
              <a:rPr lang="nl-NL" sz="1200" dirty="0" smtClean="0"/>
              <a:t>staat. </a:t>
            </a:r>
          </a:p>
          <a:p>
            <a:r>
              <a:rPr lang="nl-NL" sz="1200" dirty="0" smtClean="0"/>
              <a:t>De </a:t>
            </a:r>
            <a:r>
              <a:rPr lang="nl-NL" sz="1200" dirty="0"/>
              <a:t>zichtbare en tastbare natuur is als een schaduw van God.</a:t>
            </a:r>
          </a:p>
        </p:txBody>
      </p:sp>
      <p:pic>
        <p:nvPicPr>
          <p:cNvPr id="47116" name="Picture 12" descr="C:\Users\John\Pictures\Bespiegeling\H9Romantiek\Friedrich wandelaar.jpg"/>
          <p:cNvPicPr>
            <a:picLocks noChangeAspect="1" noChangeArrowheads="1"/>
          </p:cNvPicPr>
          <p:nvPr/>
        </p:nvPicPr>
        <p:blipFill>
          <a:blip r:embed="rId2" cstate="print"/>
          <a:srcRect/>
          <a:stretch>
            <a:fillRect/>
          </a:stretch>
        </p:blipFill>
        <p:spPr bwMode="auto">
          <a:xfrm>
            <a:off x="4695452" y="908720"/>
            <a:ext cx="4448548" cy="5616624"/>
          </a:xfrm>
          <a:prstGeom prst="rect">
            <a:avLst/>
          </a:prstGeom>
          <a:noFill/>
        </p:spPr>
      </p:pic>
      <p:pic>
        <p:nvPicPr>
          <p:cNvPr id="77828" name="Picture 4" descr="http://www.humanistischecanon.nl/foto/CaspeDavidFriedrich-romantiek%20zee.jpg"/>
          <p:cNvPicPr>
            <a:picLocks noChangeAspect="1" noChangeArrowheads="1"/>
          </p:cNvPicPr>
          <p:nvPr/>
        </p:nvPicPr>
        <p:blipFill>
          <a:blip r:embed="rId3" cstate="print"/>
          <a:srcRect/>
          <a:stretch>
            <a:fillRect/>
          </a:stretch>
        </p:blipFill>
        <p:spPr bwMode="auto">
          <a:xfrm>
            <a:off x="-8216" y="2996952"/>
            <a:ext cx="4599339" cy="3528392"/>
          </a:xfrm>
          <a:prstGeom prst="rect">
            <a:avLst/>
          </a:prstGeom>
          <a:noFill/>
        </p:spPr>
      </p:pic>
      <p:sp>
        <p:nvSpPr>
          <p:cNvPr id="16" name="Tekstvak 15"/>
          <p:cNvSpPr txBox="1"/>
          <p:nvPr/>
        </p:nvSpPr>
        <p:spPr>
          <a:xfrm>
            <a:off x="5652120" y="6237312"/>
            <a:ext cx="2376264" cy="246221"/>
          </a:xfrm>
          <a:prstGeom prst="rect">
            <a:avLst/>
          </a:prstGeom>
          <a:noFill/>
        </p:spPr>
        <p:txBody>
          <a:bodyPr wrap="square" rtlCol="0">
            <a:spAutoFit/>
          </a:bodyPr>
          <a:lstStyle/>
          <a:p>
            <a:r>
              <a:rPr lang="nl-NL" sz="1000" dirty="0" smtClean="0">
                <a:solidFill>
                  <a:schemeClr val="bg1"/>
                </a:solidFill>
              </a:rPr>
              <a:t>De wandelaar boven de nevelen.</a:t>
            </a:r>
            <a:endParaRPr lang="nl-NL" sz="1000" dirty="0">
              <a:solidFill>
                <a:schemeClr val="bg1"/>
              </a:solidFill>
            </a:endParaRPr>
          </a:p>
        </p:txBody>
      </p:sp>
    </p:spTree>
    <p:extLst>
      <p:ext uri="{BB962C8B-B14F-4D97-AF65-F5344CB8AC3E}">
        <p14:creationId xmlns:p14="http://schemas.microsoft.com/office/powerpoint/2010/main" val="35306703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p:cNvSpPr/>
          <p:nvPr/>
        </p:nvSpPr>
        <p:spPr>
          <a:xfrm>
            <a:off x="0" y="4365104"/>
            <a:ext cx="9144000" cy="2492896"/>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2226" name="Rectangle 2"/>
          <p:cNvSpPr>
            <a:spLocks noGrp="1" noChangeArrowheads="1"/>
          </p:cNvSpPr>
          <p:nvPr>
            <p:ph type="title"/>
          </p:nvPr>
        </p:nvSpPr>
        <p:spPr>
          <a:xfrm>
            <a:off x="0" y="0"/>
            <a:ext cx="9144000" cy="533400"/>
          </a:xfrm>
          <a:solidFill>
            <a:schemeClr val="bg1"/>
          </a:solidFill>
        </p:spPr>
        <p:txBody>
          <a:bodyPr/>
          <a:lstStyle/>
          <a:p>
            <a:pPr algn="l"/>
            <a:r>
              <a:rPr lang="nl-NL" sz="2800" dirty="0">
                <a:solidFill>
                  <a:schemeClr val="accent6"/>
                </a:solidFill>
                <a:latin typeface="Verdana" pitchFamily="34" charset="0"/>
              </a:rPr>
              <a:t>Casper David Friedrich</a:t>
            </a:r>
          </a:p>
        </p:txBody>
      </p:sp>
      <p:sp>
        <p:nvSpPr>
          <p:cNvPr id="52227" name="Text Box 3"/>
          <p:cNvSpPr txBox="1">
            <a:spLocks noChangeArrowheads="1"/>
          </p:cNvSpPr>
          <p:nvPr/>
        </p:nvSpPr>
        <p:spPr bwMode="auto">
          <a:xfrm>
            <a:off x="669925" y="23272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52228" name="Text Box 4"/>
          <p:cNvSpPr txBox="1">
            <a:spLocks noChangeArrowheads="1"/>
          </p:cNvSpPr>
          <p:nvPr/>
        </p:nvSpPr>
        <p:spPr bwMode="auto">
          <a:xfrm>
            <a:off x="593725" y="11080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52231" name="Text Box 7"/>
          <p:cNvSpPr txBox="1">
            <a:spLocks noChangeArrowheads="1"/>
          </p:cNvSpPr>
          <p:nvPr/>
        </p:nvSpPr>
        <p:spPr bwMode="auto">
          <a:xfrm>
            <a:off x="5148064" y="116632"/>
            <a:ext cx="3184525" cy="457200"/>
          </a:xfrm>
          <a:prstGeom prst="rect">
            <a:avLst/>
          </a:prstGeom>
          <a:noFill/>
          <a:ln w="9525">
            <a:noFill/>
            <a:miter lim="800000"/>
            <a:headEnd/>
            <a:tailEnd/>
          </a:ln>
          <a:effectLst/>
        </p:spPr>
        <p:txBody>
          <a:bodyPr>
            <a:spAutoFit/>
          </a:bodyPr>
          <a:lstStyle/>
          <a:p>
            <a:r>
              <a:rPr lang="nl-NL" dirty="0"/>
              <a:t>Vlucht naar de geest </a:t>
            </a:r>
          </a:p>
        </p:txBody>
      </p:sp>
      <p:pic>
        <p:nvPicPr>
          <p:cNvPr id="52236" name="Picture 12" descr="C:\Users\John\Pictures\Bespiegeling\H9Romantiek\Friedrich-het kruis in de bergen.bmp"/>
          <p:cNvPicPr>
            <a:picLocks noChangeAspect="1" noChangeArrowheads="1"/>
          </p:cNvPicPr>
          <p:nvPr/>
        </p:nvPicPr>
        <p:blipFill>
          <a:blip r:embed="rId2" cstate="print"/>
          <a:srcRect/>
          <a:stretch>
            <a:fillRect/>
          </a:stretch>
        </p:blipFill>
        <p:spPr bwMode="auto">
          <a:xfrm>
            <a:off x="179512" y="548680"/>
            <a:ext cx="3935476" cy="4536504"/>
          </a:xfrm>
          <a:prstGeom prst="rect">
            <a:avLst/>
          </a:prstGeom>
          <a:noFill/>
        </p:spPr>
      </p:pic>
      <p:pic>
        <p:nvPicPr>
          <p:cNvPr id="52237" name="Picture 13" descr="C:\Users\John\Pictures\Bespiegeling\H9Romantiek\Friedrich-het wrak van 'de hoop' 1824.jpg"/>
          <p:cNvPicPr>
            <a:picLocks noChangeAspect="1" noChangeArrowheads="1"/>
          </p:cNvPicPr>
          <p:nvPr/>
        </p:nvPicPr>
        <p:blipFill>
          <a:blip r:embed="rId3" cstate="print"/>
          <a:srcRect/>
          <a:stretch>
            <a:fillRect/>
          </a:stretch>
        </p:blipFill>
        <p:spPr bwMode="auto">
          <a:xfrm>
            <a:off x="4419600" y="533400"/>
            <a:ext cx="4549180" cy="3399656"/>
          </a:xfrm>
          <a:prstGeom prst="rect">
            <a:avLst/>
          </a:prstGeom>
          <a:noFill/>
        </p:spPr>
      </p:pic>
      <p:pic>
        <p:nvPicPr>
          <p:cNvPr id="52238" name="Picture 14" descr="C:\Users\John\Pictures\Bespiegeling\H9Romantiek\Friedrich_Cloister_Cemetery_in_the_Snow_1817-19.jpg"/>
          <p:cNvPicPr>
            <a:picLocks noChangeAspect="1" noChangeArrowheads="1"/>
          </p:cNvPicPr>
          <p:nvPr/>
        </p:nvPicPr>
        <p:blipFill>
          <a:blip r:embed="rId4" cstate="print"/>
          <a:srcRect/>
          <a:stretch>
            <a:fillRect/>
          </a:stretch>
        </p:blipFill>
        <p:spPr bwMode="auto">
          <a:xfrm>
            <a:off x="4953000" y="4083080"/>
            <a:ext cx="3723456" cy="2774920"/>
          </a:xfrm>
          <a:prstGeom prst="rect">
            <a:avLst/>
          </a:prstGeom>
          <a:noFill/>
        </p:spPr>
      </p:pic>
      <p:sp>
        <p:nvSpPr>
          <p:cNvPr id="52239" name="Text Box 15"/>
          <p:cNvSpPr txBox="1">
            <a:spLocks noChangeArrowheads="1"/>
          </p:cNvSpPr>
          <p:nvPr/>
        </p:nvSpPr>
        <p:spPr bwMode="auto">
          <a:xfrm>
            <a:off x="136525" y="5522913"/>
            <a:ext cx="184150" cy="274637"/>
          </a:xfrm>
          <a:prstGeom prst="rect">
            <a:avLst/>
          </a:prstGeom>
          <a:noFill/>
          <a:ln w="9525">
            <a:noFill/>
            <a:miter lim="800000"/>
            <a:headEnd/>
            <a:tailEnd/>
          </a:ln>
          <a:effectLst/>
        </p:spPr>
        <p:txBody>
          <a:bodyPr wrap="none">
            <a:spAutoFit/>
          </a:bodyPr>
          <a:lstStyle/>
          <a:p>
            <a:endParaRPr lang="nl-NL" sz="1200"/>
          </a:p>
        </p:txBody>
      </p:sp>
      <p:sp>
        <p:nvSpPr>
          <p:cNvPr id="12" name="Tekstvak 11"/>
          <p:cNvSpPr txBox="1"/>
          <p:nvPr/>
        </p:nvSpPr>
        <p:spPr>
          <a:xfrm>
            <a:off x="179512" y="620688"/>
            <a:ext cx="1431802" cy="246221"/>
          </a:xfrm>
          <a:prstGeom prst="rect">
            <a:avLst/>
          </a:prstGeom>
          <a:noFill/>
        </p:spPr>
        <p:txBody>
          <a:bodyPr wrap="none" rtlCol="0">
            <a:spAutoFit/>
          </a:bodyPr>
          <a:lstStyle/>
          <a:p>
            <a:r>
              <a:rPr lang="nl-NL" sz="1000" dirty="0" smtClean="0">
                <a:solidFill>
                  <a:schemeClr val="bg1"/>
                </a:solidFill>
              </a:rPr>
              <a:t>Het kruis in de bergen</a:t>
            </a:r>
            <a:endParaRPr lang="nl-NL" sz="1000" dirty="0">
              <a:solidFill>
                <a:schemeClr val="bg1"/>
              </a:solidFill>
            </a:endParaRPr>
          </a:p>
        </p:txBody>
      </p:sp>
      <p:sp>
        <p:nvSpPr>
          <p:cNvPr id="14" name="Tekstvak 13"/>
          <p:cNvSpPr txBox="1"/>
          <p:nvPr/>
        </p:nvSpPr>
        <p:spPr>
          <a:xfrm>
            <a:off x="5076056" y="4149080"/>
            <a:ext cx="1409360" cy="246221"/>
          </a:xfrm>
          <a:prstGeom prst="rect">
            <a:avLst/>
          </a:prstGeom>
          <a:noFill/>
        </p:spPr>
        <p:txBody>
          <a:bodyPr wrap="none" rtlCol="0">
            <a:spAutoFit/>
          </a:bodyPr>
          <a:lstStyle/>
          <a:p>
            <a:r>
              <a:rPr lang="nl-NL" sz="1000" dirty="0" smtClean="0">
                <a:solidFill>
                  <a:schemeClr val="bg1"/>
                </a:solidFill>
              </a:rPr>
              <a:t>Kerkhof in de sneeuw</a:t>
            </a:r>
            <a:endParaRPr lang="nl-NL" sz="1000" dirty="0">
              <a:solidFill>
                <a:schemeClr val="bg1"/>
              </a:solidFill>
            </a:endParaRPr>
          </a:p>
        </p:txBody>
      </p:sp>
      <p:sp>
        <p:nvSpPr>
          <p:cNvPr id="15" name="Tekstvak 14"/>
          <p:cNvSpPr txBox="1"/>
          <p:nvPr/>
        </p:nvSpPr>
        <p:spPr>
          <a:xfrm>
            <a:off x="4499992" y="620688"/>
            <a:ext cx="1526380" cy="246221"/>
          </a:xfrm>
          <a:prstGeom prst="rect">
            <a:avLst/>
          </a:prstGeom>
          <a:noFill/>
        </p:spPr>
        <p:txBody>
          <a:bodyPr wrap="none" rtlCol="0">
            <a:spAutoFit/>
          </a:bodyPr>
          <a:lstStyle/>
          <a:p>
            <a:r>
              <a:rPr lang="nl-NL" sz="1000" dirty="0" smtClean="0"/>
              <a:t>Het wrak van ‘De Hoop’</a:t>
            </a:r>
            <a:endParaRPr lang="nl-NL" sz="1000" dirty="0"/>
          </a:p>
        </p:txBody>
      </p:sp>
      <p:sp>
        <p:nvSpPr>
          <p:cNvPr id="2" name="Tekstvak 1"/>
          <p:cNvSpPr txBox="1"/>
          <p:nvPr/>
        </p:nvSpPr>
        <p:spPr>
          <a:xfrm>
            <a:off x="179512" y="5229200"/>
            <a:ext cx="4536504" cy="1200329"/>
          </a:xfrm>
          <a:prstGeom prst="rect">
            <a:avLst/>
          </a:prstGeom>
          <a:solidFill>
            <a:schemeClr val="accent3"/>
          </a:solidFill>
        </p:spPr>
        <p:txBody>
          <a:bodyPr wrap="square" rtlCol="0">
            <a:spAutoFit/>
          </a:bodyPr>
          <a:lstStyle/>
          <a:p>
            <a:r>
              <a:rPr lang="nl-NL" sz="1200" dirty="0"/>
              <a:t>In 1757 schreef de Ierse denker Edward </a:t>
            </a:r>
            <a:r>
              <a:rPr lang="nl-NL" sz="1200" dirty="0" smtClean="0"/>
              <a:t>Burke</a:t>
            </a:r>
          </a:p>
          <a:p>
            <a:r>
              <a:rPr lang="nl-NL" sz="1200" dirty="0" smtClean="0"/>
              <a:t> </a:t>
            </a:r>
            <a:r>
              <a:rPr lang="nl-NL" sz="1200" i="1" dirty="0"/>
              <a:t>Een filosofisch </a:t>
            </a:r>
            <a:r>
              <a:rPr lang="nl-NL" sz="1200" i="1" dirty="0" smtClean="0"/>
              <a:t>onderzoek naar </a:t>
            </a:r>
            <a:r>
              <a:rPr lang="nl-NL" sz="1200" i="1" dirty="0"/>
              <a:t>de oorsprong van onze denkbeelden over het sublieme en </a:t>
            </a:r>
            <a:r>
              <a:rPr lang="nl-NL" sz="1200" i="1" dirty="0" smtClean="0"/>
              <a:t>het schone</a:t>
            </a:r>
            <a:r>
              <a:rPr lang="nl-NL" sz="1200" dirty="0"/>
              <a:t>. </a:t>
            </a:r>
            <a:endParaRPr lang="nl-NL" sz="1200" dirty="0" smtClean="0"/>
          </a:p>
          <a:p>
            <a:endParaRPr lang="nl-NL" sz="1200" dirty="0" smtClean="0"/>
          </a:p>
          <a:p>
            <a:r>
              <a:rPr lang="nl-NL" sz="1200" dirty="0" smtClean="0"/>
              <a:t>Het </a:t>
            </a:r>
            <a:r>
              <a:rPr lang="nl-NL" sz="1200" dirty="0"/>
              <a:t>sublieme of ‘verhevene’ roept volgens Burke bewondering </a:t>
            </a:r>
            <a:r>
              <a:rPr lang="nl-NL" sz="1200" dirty="0" smtClean="0"/>
              <a:t>en verlangen </a:t>
            </a:r>
            <a:r>
              <a:rPr lang="nl-NL" sz="1200" dirty="0"/>
              <a:t>op, maar ook emoties van angst en verbijstering.</a:t>
            </a:r>
          </a:p>
        </p:txBody>
      </p:sp>
    </p:spTree>
    <p:extLst>
      <p:ext uri="{BB962C8B-B14F-4D97-AF65-F5344CB8AC3E}">
        <p14:creationId xmlns:p14="http://schemas.microsoft.com/office/powerpoint/2010/main" val="16043734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p:cNvSpPr/>
          <p:nvPr/>
        </p:nvSpPr>
        <p:spPr>
          <a:xfrm>
            <a:off x="0" y="4365104"/>
            <a:ext cx="9144000" cy="2492896"/>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45058" name="Picture 2" descr="http://www.ibiblio.org/wm/paint/auth/goya/goya.shootings-3-5-1808.jpg"/>
          <p:cNvPicPr>
            <a:picLocks noChangeAspect="1" noChangeArrowheads="1"/>
          </p:cNvPicPr>
          <p:nvPr/>
        </p:nvPicPr>
        <p:blipFill>
          <a:blip r:embed="rId2" cstate="print"/>
          <a:srcRect/>
          <a:stretch>
            <a:fillRect/>
          </a:stretch>
        </p:blipFill>
        <p:spPr bwMode="auto">
          <a:xfrm>
            <a:off x="0" y="1988840"/>
            <a:ext cx="5701672" cy="4320480"/>
          </a:xfrm>
          <a:prstGeom prst="rect">
            <a:avLst/>
          </a:prstGeom>
          <a:noFill/>
        </p:spPr>
      </p:pic>
      <p:sp>
        <p:nvSpPr>
          <p:cNvPr id="52226" name="Rectangle 2"/>
          <p:cNvSpPr>
            <a:spLocks noGrp="1" noChangeArrowheads="1"/>
          </p:cNvSpPr>
          <p:nvPr>
            <p:ph type="title"/>
          </p:nvPr>
        </p:nvSpPr>
        <p:spPr>
          <a:xfrm>
            <a:off x="0" y="0"/>
            <a:ext cx="9144000" cy="533400"/>
          </a:xfrm>
          <a:solidFill>
            <a:schemeClr val="bg1"/>
          </a:solidFill>
        </p:spPr>
        <p:txBody>
          <a:bodyPr/>
          <a:lstStyle/>
          <a:p>
            <a:pPr algn="l"/>
            <a:r>
              <a:rPr lang="nl-NL" sz="2800" dirty="0" smtClean="0">
                <a:solidFill>
                  <a:srgbClr val="FF0000"/>
                </a:solidFill>
                <a:latin typeface="Verdana" pitchFamily="34" charset="0"/>
              </a:rPr>
              <a:t> </a:t>
            </a:r>
            <a:r>
              <a:rPr lang="nl-NL" sz="2800" dirty="0" smtClean="0">
                <a:solidFill>
                  <a:schemeClr val="accent6"/>
                </a:solidFill>
                <a:latin typeface="Verdana" pitchFamily="34" charset="0"/>
              </a:rPr>
              <a:t>Francesco </a:t>
            </a:r>
            <a:r>
              <a:rPr lang="nl-NL" sz="2800" dirty="0" err="1" smtClean="0">
                <a:solidFill>
                  <a:schemeClr val="accent6"/>
                </a:solidFill>
                <a:latin typeface="Verdana" pitchFamily="34" charset="0"/>
              </a:rPr>
              <a:t>Goya</a:t>
            </a:r>
            <a:endParaRPr lang="nl-NL" sz="2800" dirty="0">
              <a:solidFill>
                <a:schemeClr val="accent6"/>
              </a:solidFill>
              <a:latin typeface="Verdana" pitchFamily="34" charset="0"/>
            </a:endParaRPr>
          </a:p>
        </p:txBody>
      </p:sp>
      <p:sp>
        <p:nvSpPr>
          <p:cNvPr id="52227" name="Text Box 3"/>
          <p:cNvSpPr txBox="1">
            <a:spLocks noChangeArrowheads="1"/>
          </p:cNvSpPr>
          <p:nvPr/>
        </p:nvSpPr>
        <p:spPr bwMode="auto">
          <a:xfrm>
            <a:off x="669925" y="23272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52228" name="Text Box 4"/>
          <p:cNvSpPr txBox="1">
            <a:spLocks noChangeArrowheads="1"/>
          </p:cNvSpPr>
          <p:nvPr/>
        </p:nvSpPr>
        <p:spPr bwMode="auto">
          <a:xfrm>
            <a:off x="593725" y="11080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52231" name="Text Box 7"/>
          <p:cNvSpPr txBox="1">
            <a:spLocks noChangeArrowheads="1"/>
          </p:cNvSpPr>
          <p:nvPr/>
        </p:nvSpPr>
        <p:spPr bwMode="auto">
          <a:xfrm>
            <a:off x="3563888" y="116632"/>
            <a:ext cx="4768701" cy="400110"/>
          </a:xfrm>
          <a:prstGeom prst="rect">
            <a:avLst/>
          </a:prstGeom>
          <a:noFill/>
          <a:ln w="9525">
            <a:noFill/>
            <a:miter lim="800000"/>
            <a:headEnd/>
            <a:tailEnd/>
          </a:ln>
          <a:effectLst/>
        </p:spPr>
        <p:txBody>
          <a:bodyPr wrap="square">
            <a:spAutoFit/>
          </a:bodyPr>
          <a:lstStyle/>
          <a:p>
            <a:r>
              <a:rPr lang="nl-NL" sz="2000" dirty="0" smtClean="0"/>
              <a:t>‘Fotograaf’ van de waanzin</a:t>
            </a:r>
            <a:endParaRPr lang="nl-NL" sz="2000" dirty="0"/>
          </a:p>
        </p:txBody>
      </p:sp>
      <p:sp>
        <p:nvSpPr>
          <p:cNvPr id="52239" name="Text Box 15"/>
          <p:cNvSpPr txBox="1">
            <a:spLocks noChangeArrowheads="1"/>
          </p:cNvSpPr>
          <p:nvPr/>
        </p:nvSpPr>
        <p:spPr bwMode="auto">
          <a:xfrm>
            <a:off x="136525" y="5522913"/>
            <a:ext cx="184150" cy="274637"/>
          </a:xfrm>
          <a:prstGeom prst="rect">
            <a:avLst/>
          </a:prstGeom>
          <a:noFill/>
          <a:ln w="9525">
            <a:noFill/>
            <a:miter lim="800000"/>
            <a:headEnd/>
            <a:tailEnd/>
          </a:ln>
          <a:effectLst/>
        </p:spPr>
        <p:txBody>
          <a:bodyPr wrap="none">
            <a:spAutoFit/>
          </a:bodyPr>
          <a:lstStyle/>
          <a:p>
            <a:endParaRPr lang="nl-NL" sz="1200"/>
          </a:p>
        </p:txBody>
      </p:sp>
      <p:sp>
        <p:nvSpPr>
          <p:cNvPr id="16" name="Tekstvak 15"/>
          <p:cNvSpPr txBox="1"/>
          <p:nvPr/>
        </p:nvSpPr>
        <p:spPr>
          <a:xfrm>
            <a:off x="395536" y="2060848"/>
            <a:ext cx="4431021" cy="246221"/>
          </a:xfrm>
          <a:prstGeom prst="rect">
            <a:avLst/>
          </a:prstGeom>
          <a:noFill/>
        </p:spPr>
        <p:txBody>
          <a:bodyPr wrap="none" rtlCol="0">
            <a:spAutoFit/>
          </a:bodyPr>
          <a:lstStyle/>
          <a:p>
            <a:r>
              <a:rPr lang="nl-NL" sz="1000" dirty="0" smtClean="0">
                <a:solidFill>
                  <a:schemeClr val="bg1"/>
                </a:solidFill>
              </a:rPr>
              <a:t>De derde mei ,(de executie van </a:t>
            </a:r>
            <a:r>
              <a:rPr lang="nl-NL" sz="1000" dirty="0" err="1" smtClean="0">
                <a:solidFill>
                  <a:schemeClr val="bg1"/>
                </a:solidFill>
              </a:rPr>
              <a:t>Madrileense</a:t>
            </a:r>
            <a:r>
              <a:rPr lang="nl-NL" sz="1000" dirty="0" smtClean="0">
                <a:solidFill>
                  <a:schemeClr val="bg1"/>
                </a:solidFill>
              </a:rPr>
              <a:t> burgers door Franse soldaten)</a:t>
            </a:r>
            <a:endParaRPr lang="nl-NL" sz="1000" dirty="0">
              <a:solidFill>
                <a:schemeClr val="bg1"/>
              </a:solidFill>
            </a:endParaRPr>
          </a:p>
        </p:txBody>
      </p:sp>
      <p:sp>
        <p:nvSpPr>
          <p:cNvPr id="17" name="Tekstvak 16"/>
          <p:cNvSpPr txBox="1"/>
          <p:nvPr/>
        </p:nvSpPr>
        <p:spPr>
          <a:xfrm>
            <a:off x="179512" y="692696"/>
            <a:ext cx="7560840" cy="1015663"/>
          </a:xfrm>
          <a:prstGeom prst="rect">
            <a:avLst/>
          </a:prstGeom>
          <a:noFill/>
        </p:spPr>
        <p:txBody>
          <a:bodyPr wrap="square" rtlCol="0">
            <a:spAutoFit/>
          </a:bodyPr>
          <a:lstStyle/>
          <a:p>
            <a:r>
              <a:rPr lang="nl-NL" sz="1200" dirty="0" smtClean="0"/>
              <a:t>Buiten en boven alle stromingen uit staat </a:t>
            </a:r>
            <a:r>
              <a:rPr lang="nl-NL" sz="1200" dirty="0" err="1" smtClean="0"/>
              <a:t>Francesco</a:t>
            </a:r>
            <a:r>
              <a:rPr lang="nl-NL" sz="1200" dirty="0" smtClean="0"/>
              <a:t> </a:t>
            </a:r>
            <a:r>
              <a:rPr lang="nl-NL" sz="1200" dirty="0" err="1" smtClean="0"/>
              <a:t>Goya</a:t>
            </a:r>
            <a:r>
              <a:rPr lang="nl-NL" sz="1200" dirty="0" smtClean="0"/>
              <a:t>(1746-1828), de beroemde Spaanse schilder. Door het classicisme geraakt, door de romantiek beroerd. </a:t>
            </a:r>
            <a:r>
              <a:rPr lang="nl-NL" sz="1200" dirty="0" err="1" smtClean="0"/>
              <a:t>Goya</a:t>
            </a:r>
            <a:r>
              <a:rPr lang="nl-NL" sz="1200" dirty="0" smtClean="0"/>
              <a:t> was een beroemd portret- en hofschilder aan het hof van Karel VI. Naast hofscènes schildert hij ook folteringen en angstdromen. Hij zoekt naar het diepste van de menselijke ziel, waarin waanzin, ellende en dood reflecteren. Hij is ooggetuige van het Spaanse verzet tegen de Napoleontische bezetting, van de bloedige guerrilla die daarop volgde.</a:t>
            </a:r>
            <a:endParaRPr lang="nl-NL" sz="1200" dirty="0"/>
          </a:p>
        </p:txBody>
      </p:sp>
      <p:pic>
        <p:nvPicPr>
          <p:cNvPr id="45060" name="Picture 4" descr="http://emptyeasel.com/wp-content/uploads/2007/06/thefamilyofcharlesiv.jpg"/>
          <p:cNvPicPr>
            <a:picLocks noChangeAspect="1" noChangeArrowheads="1"/>
          </p:cNvPicPr>
          <p:nvPr/>
        </p:nvPicPr>
        <p:blipFill>
          <a:blip r:embed="rId3" cstate="print"/>
          <a:srcRect/>
          <a:stretch>
            <a:fillRect/>
          </a:stretch>
        </p:blipFill>
        <p:spPr bwMode="auto">
          <a:xfrm>
            <a:off x="5524500" y="1772816"/>
            <a:ext cx="3619500" cy="2952750"/>
          </a:xfrm>
          <a:prstGeom prst="rect">
            <a:avLst/>
          </a:prstGeom>
          <a:noFill/>
        </p:spPr>
      </p:pic>
      <p:sp>
        <p:nvSpPr>
          <p:cNvPr id="15" name="Tekstvak 14"/>
          <p:cNvSpPr txBox="1"/>
          <p:nvPr/>
        </p:nvSpPr>
        <p:spPr>
          <a:xfrm>
            <a:off x="5796136" y="1844824"/>
            <a:ext cx="2154757" cy="246221"/>
          </a:xfrm>
          <a:prstGeom prst="rect">
            <a:avLst/>
          </a:prstGeom>
          <a:noFill/>
        </p:spPr>
        <p:txBody>
          <a:bodyPr wrap="none" rtlCol="0">
            <a:spAutoFit/>
          </a:bodyPr>
          <a:lstStyle/>
          <a:p>
            <a:r>
              <a:rPr lang="nl-NL" sz="1000" dirty="0" smtClean="0">
                <a:solidFill>
                  <a:schemeClr val="bg1"/>
                </a:solidFill>
              </a:rPr>
              <a:t>De familie van Karel VI van Spanje</a:t>
            </a:r>
            <a:endParaRPr lang="nl-NL" sz="1000" dirty="0">
              <a:solidFill>
                <a:schemeClr val="bg1"/>
              </a:solidFill>
            </a:endParaRPr>
          </a:p>
        </p:txBody>
      </p:sp>
      <p:pic>
        <p:nvPicPr>
          <p:cNvPr id="45062" name="Picture 6" descr="http://www.endlesslowlands.nl/wp-content/2010/03/03a-goya_lg.jpg"/>
          <p:cNvPicPr>
            <a:picLocks noChangeAspect="1" noChangeArrowheads="1"/>
          </p:cNvPicPr>
          <p:nvPr/>
        </p:nvPicPr>
        <p:blipFill>
          <a:blip r:embed="rId4" cstate="print"/>
          <a:srcRect/>
          <a:stretch>
            <a:fillRect/>
          </a:stretch>
        </p:blipFill>
        <p:spPr bwMode="auto">
          <a:xfrm>
            <a:off x="6156176" y="4653136"/>
            <a:ext cx="2746276" cy="2070692"/>
          </a:xfrm>
          <a:prstGeom prst="rect">
            <a:avLst/>
          </a:prstGeom>
          <a:noFill/>
        </p:spPr>
      </p:pic>
      <p:sp>
        <p:nvSpPr>
          <p:cNvPr id="20" name="Tekstvak 19"/>
          <p:cNvSpPr txBox="1"/>
          <p:nvPr/>
        </p:nvSpPr>
        <p:spPr>
          <a:xfrm>
            <a:off x="6156176" y="4725144"/>
            <a:ext cx="2077813" cy="246221"/>
          </a:xfrm>
          <a:prstGeom prst="rect">
            <a:avLst/>
          </a:prstGeom>
          <a:noFill/>
        </p:spPr>
        <p:txBody>
          <a:bodyPr wrap="none" rtlCol="0">
            <a:spAutoFit/>
          </a:bodyPr>
          <a:lstStyle/>
          <a:p>
            <a:r>
              <a:rPr lang="nl-NL" sz="1000" dirty="0" smtClean="0"/>
              <a:t>De verschrikkingen van de oorlog</a:t>
            </a:r>
            <a:endParaRPr lang="nl-NL" sz="1000" dirty="0"/>
          </a:p>
        </p:txBody>
      </p:sp>
      <p:pic>
        <p:nvPicPr>
          <p:cNvPr id="45064" name="Picture 8" descr="http://artistquoteoftheday.files.wordpress.com/2008/03/goya.jpg"/>
          <p:cNvPicPr>
            <a:picLocks noChangeAspect="1" noChangeArrowheads="1"/>
          </p:cNvPicPr>
          <p:nvPr/>
        </p:nvPicPr>
        <p:blipFill>
          <a:blip r:embed="rId5" cstate="print"/>
          <a:srcRect/>
          <a:stretch>
            <a:fillRect/>
          </a:stretch>
        </p:blipFill>
        <p:spPr bwMode="auto">
          <a:xfrm>
            <a:off x="7812360" y="260648"/>
            <a:ext cx="1080120" cy="1595061"/>
          </a:xfrm>
          <a:prstGeom prst="rect">
            <a:avLst/>
          </a:prstGeom>
          <a:noFill/>
        </p:spPr>
      </p:pic>
      <p:sp>
        <p:nvSpPr>
          <p:cNvPr id="2" name="Tekstvak 1"/>
          <p:cNvSpPr txBox="1"/>
          <p:nvPr/>
        </p:nvSpPr>
        <p:spPr>
          <a:xfrm>
            <a:off x="136525" y="6309320"/>
            <a:ext cx="5565147" cy="276999"/>
          </a:xfrm>
          <a:prstGeom prst="rect">
            <a:avLst/>
          </a:prstGeom>
          <a:noFill/>
        </p:spPr>
        <p:txBody>
          <a:bodyPr wrap="square" rtlCol="0">
            <a:spAutoFit/>
          </a:bodyPr>
          <a:lstStyle/>
          <a:p>
            <a:r>
              <a:rPr lang="nl-NL" sz="1200" dirty="0" err="1" smtClean="0"/>
              <a:t>Goya</a:t>
            </a:r>
            <a:r>
              <a:rPr lang="nl-NL" sz="1200" dirty="0" smtClean="0"/>
              <a:t> sluit aan bij de romantiek, maar loopt ook al vooruit op het realisme.</a:t>
            </a:r>
            <a:endParaRPr lang="nl-NL" sz="1200" dirty="0"/>
          </a:p>
        </p:txBody>
      </p:sp>
    </p:spTree>
    <p:extLst>
      <p:ext uri="{BB962C8B-B14F-4D97-AF65-F5344CB8AC3E}">
        <p14:creationId xmlns:p14="http://schemas.microsoft.com/office/powerpoint/2010/main" val="10409815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hoek 14"/>
          <p:cNvSpPr/>
          <p:nvPr/>
        </p:nvSpPr>
        <p:spPr>
          <a:xfrm>
            <a:off x="0" y="3068960"/>
            <a:ext cx="2915816" cy="108012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3019" name="Picture 11" descr="C:\Users\John\Pictures\Bespiegeling\H9Romantiek\sylfide.jpg"/>
          <p:cNvPicPr>
            <a:picLocks noChangeAspect="1" noChangeArrowheads="1"/>
          </p:cNvPicPr>
          <p:nvPr/>
        </p:nvPicPr>
        <p:blipFill>
          <a:blip r:embed="rId3" cstate="print"/>
          <a:srcRect/>
          <a:stretch>
            <a:fillRect/>
          </a:stretch>
        </p:blipFill>
        <p:spPr bwMode="auto">
          <a:xfrm>
            <a:off x="2771800" y="2619238"/>
            <a:ext cx="6372200" cy="4238762"/>
          </a:xfrm>
          <a:prstGeom prst="rect">
            <a:avLst/>
          </a:prstGeom>
          <a:noFill/>
        </p:spPr>
      </p:pic>
      <p:sp>
        <p:nvSpPr>
          <p:cNvPr id="43010" name="Rectangle 2"/>
          <p:cNvSpPr>
            <a:spLocks noGrp="1" noChangeArrowheads="1"/>
          </p:cNvSpPr>
          <p:nvPr>
            <p:ph type="title"/>
          </p:nvPr>
        </p:nvSpPr>
        <p:spPr>
          <a:xfrm>
            <a:off x="0" y="0"/>
            <a:ext cx="9144000" cy="533400"/>
          </a:xfrm>
          <a:solidFill>
            <a:schemeClr val="bg1"/>
          </a:solidFill>
        </p:spPr>
        <p:txBody>
          <a:bodyPr/>
          <a:lstStyle/>
          <a:p>
            <a:pPr algn="l"/>
            <a:r>
              <a:rPr lang="nl-NL" sz="2800" b="1" dirty="0" smtClean="0">
                <a:solidFill>
                  <a:srgbClr val="FF0000"/>
                </a:solidFill>
                <a:latin typeface="Verdana" pitchFamily="34" charset="0"/>
              </a:rPr>
              <a:t> </a:t>
            </a:r>
            <a:r>
              <a:rPr lang="nl-NL" sz="2800" b="1" dirty="0" smtClean="0">
                <a:solidFill>
                  <a:schemeClr val="tx2"/>
                </a:solidFill>
                <a:latin typeface="Verdana" pitchFamily="34" charset="0"/>
              </a:rPr>
              <a:t>De </a:t>
            </a:r>
            <a:r>
              <a:rPr lang="nl-NL" sz="2800" b="1" dirty="0">
                <a:solidFill>
                  <a:schemeClr val="tx2"/>
                </a:solidFill>
                <a:latin typeface="Verdana" pitchFamily="34" charset="0"/>
              </a:rPr>
              <a:t>opera in Parijs</a:t>
            </a:r>
          </a:p>
        </p:txBody>
      </p:sp>
      <p:sp>
        <p:nvSpPr>
          <p:cNvPr id="43011" name="Text Box 3"/>
          <p:cNvSpPr txBox="1">
            <a:spLocks noChangeArrowheads="1"/>
          </p:cNvSpPr>
          <p:nvPr/>
        </p:nvSpPr>
        <p:spPr bwMode="auto">
          <a:xfrm>
            <a:off x="669925" y="23272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43012" name="Text Box 4"/>
          <p:cNvSpPr txBox="1">
            <a:spLocks noChangeArrowheads="1"/>
          </p:cNvSpPr>
          <p:nvPr/>
        </p:nvSpPr>
        <p:spPr bwMode="auto">
          <a:xfrm>
            <a:off x="593725" y="11080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43013" name="Text Box 5"/>
          <p:cNvSpPr txBox="1">
            <a:spLocks noChangeArrowheads="1"/>
          </p:cNvSpPr>
          <p:nvPr/>
        </p:nvSpPr>
        <p:spPr bwMode="auto">
          <a:xfrm>
            <a:off x="179512" y="548680"/>
            <a:ext cx="8964488" cy="2062103"/>
          </a:xfrm>
          <a:prstGeom prst="rect">
            <a:avLst/>
          </a:prstGeom>
          <a:noFill/>
          <a:ln w="9525">
            <a:noFill/>
            <a:miter lim="800000"/>
            <a:headEnd/>
            <a:tailEnd/>
          </a:ln>
          <a:effectLst/>
        </p:spPr>
        <p:txBody>
          <a:bodyPr wrap="square">
            <a:spAutoFit/>
          </a:bodyPr>
          <a:lstStyle/>
          <a:p>
            <a:r>
              <a:rPr lang="nl-NL" sz="2000" b="1" dirty="0">
                <a:solidFill>
                  <a:schemeClr val="tx2"/>
                </a:solidFill>
              </a:rPr>
              <a:t>Grand </a:t>
            </a:r>
            <a:r>
              <a:rPr lang="nl-NL" sz="2000" b="1" dirty="0" err="1">
                <a:solidFill>
                  <a:schemeClr val="tx2"/>
                </a:solidFill>
              </a:rPr>
              <a:t>opéra</a:t>
            </a:r>
            <a:r>
              <a:rPr lang="nl-NL" sz="2000" b="1" dirty="0">
                <a:solidFill>
                  <a:schemeClr val="tx2"/>
                </a:solidFill>
              </a:rPr>
              <a:t> in Parijs: </a:t>
            </a:r>
            <a:r>
              <a:rPr lang="nl-NL" sz="1200" dirty="0"/>
              <a:t>Parijs groeit uit tot Europese hoofdstad van de opera</a:t>
            </a:r>
            <a:r>
              <a:rPr lang="nl-NL" sz="1200" b="1" dirty="0"/>
              <a:t>. </a:t>
            </a:r>
            <a:br>
              <a:rPr lang="nl-NL" sz="1200" b="1" dirty="0"/>
            </a:br>
            <a:r>
              <a:rPr lang="nl-NL" sz="1200" dirty="0" smtClean="0"/>
              <a:t>Na 1820 een nieuw publiek</a:t>
            </a:r>
          </a:p>
          <a:p>
            <a:r>
              <a:rPr lang="nl-NL" sz="1200" b="1" dirty="0" smtClean="0">
                <a:solidFill>
                  <a:srgbClr val="009900"/>
                </a:solidFill>
                <a:sym typeface="Wingdings" pitchFamily="2" charset="2"/>
              </a:rPr>
              <a:t>Grand </a:t>
            </a:r>
            <a:r>
              <a:rPr lang="nl-NL" sz="1200" b="1" dirty="0" err="1">
                <a:solidFill>
                  <a:srgbClr val="009900"/>
                </a:solidFill>
                <a:sym typeface="Wingdings" pitchFamily="2" charset="2"/>
              </a:rPr>
              <a:t>Opéra</a:t>
            </a:r>
            <a:r>
              <a:rPr lang="nl-NL" sz="1200" dirty="0">
                <a:sym typeface="Wingdings" pitchFamily="2" charset="2"/>
              </a:rPr>
              <a:t>: Spektakel speelt een even grote rol als de muziek. </a:t>
            </a:r>
            <a:br>
              <a:rPr lang="nl-NL" sz="1200" dirty="0">
                <a:sym typeface="Wingdings" pitchFamily="2" charset="2"/>
              </a:rPr>
            </a:br>
            <a:r>
              <a:rPr lang="nl-NL" sz="1200" b="1" dirty="0" smtClean="0">
                <a:solidFill>
                  <a:srgbClr val="009900"/>
                </a:solidFill>
                <a:sym typeface="Wingdings" pitchFamily="2" charset="2"/>
              </a:rPr>
              <a:t>libretto</a:t>
            </a:r>
            <a:r>
              <a:rPr lang="nl-NL" sz="1200" b="1" dirty="0" smtClean="0">
                <a:solidFill>
                  <a:srgbClr val="009900"/>
                </a:solidFill>
                <a:latin typeface="Times New Roman"/>
                <a:sym typeface="Wingdings" pitchFamily="2" charset="2"/>
              </a:rPr>
              <a:t>’</a:t>
            </a:r>
            <a:r>
              <a:rPr lang="nl-NL" sz="1200" b="1" dirty="0" smtClean="0">
                <a:solidFill>
                  <a:srgbClr val="009900"/>
                </a:solidFill>
                <a:sym typeface="Wingdings" pitchFamily="2" charset="2"/>
              </a:rPr>
              <a:t>s</a:t>
            </a:r>
            <a:r>
              <a:rPr lang="nl-NL" sz="1200" b="1" dirty="0" smtClean="0">
                <a:sym typeface="Wingdings" pitchFamily="2" charset="2"/>
              </a:rPr>
              <a:t> </a:t>
            </a:r>
            <a:r>
              <a:rPr lang="nl-NL" sz="1200" dirty="0" smtClean="0">
                <a:sym typeface="Wingdings" pitchFamily="2" charset="2"/>
              </a:rPr>
              <a:t>ballet </a:t>
            </a:r>
            <a:r>
              <a:rPr lang="nl-NL" sz="1200" dirty="0">
                <a:sym typeface="Wingdings" pitchFamily="2" charset="2"/>
              </a:rPr>
              <a:t>koren en </a:t>
            </a:r>
            <a:r>
              <a:rPr lang="nl-NL" sz="1200" dirty="0" err="1">
                <a:sym typeface="Wingdings" pitchFamily="2" charset="2"/>
              </a:rPr>
              <a:t>massascènes</a:t>
            </a:r>
            <a:r>
              <a:rPr lang="nl-NL" sz="1200" dirty="0">
                <a:sym typeface="Wingdings" pitchFamily="2" charset="2"/>
              </a:rPr>
              <a:t> </a:t>
            </a:r>
            <a:r>
              <a:rPr lang="nl-NL" sz="1200" dirty="0" smtClean="0">
                <a:sym typeface="Wingdings" pitchFamily="2" charset="2"/>
              </a:rPr>
              <a:t>. </a:t>
            </a:r>
          </a:p>
          <a:p>
            <a:r>
              <a:rPr lang="nl-NL" sz="1200" dirty="0" smtClean="0">
                <a:sym typeface="Wingdings" pitchFamily="2" charset="2"/>
              </a:rPr>
              <a:t>Thema’s vanuit de middeleeuwen en de moderne tijd. </a:t>
            </a:r>
            <a:r>
              <a:rPr lang="nl-NL" sz="1200" dirty="0">
                <a:sym typeface="Wingdings" pitchFamily="2" charset="2"/>
              </a:rPr>
              <a:t/>
            </a:r>
            <a:br>
              <a:rPr lang="nl-NL" sz="1200" dirty="0">
                <a:sym typeface="Wingdings" pitchFamily="2" charset="2"/>
              </a:rPr>
            </a:br>
            <a:r>
              <a:rPr lang="nl-NL" sz="1200" b="1" dirty="0" err="1">
                <a:solidFill>
                  <a:schemeClr val="tx2"/>
                </a:solidFill>
                <a:sym typeface="Wingdings" pitchFamily="2" charset="2"/>
              </a:rPr>
              <a:t>Giacomo</a:t>
            </a:r>
            <a:r>
              <a:rPr lang="nl-NL" sz="1200" b="1" dirty="0">
                <a:solidFill>
                  <a:schemeClr val="tx2"/>
                </a:solidFill>
                <a:sym typeface="Wingdings" pitchFamily="2" charset="2"/>
              </a:rPr>
              <a:t> </a:t>
            </a:r>
            <a:r>
              <a:rPr lang="nl-NL" sz="1200" b="1" dirty="0" err="1">
                <a:solidFill>
                  <a:schemeClr val="tx2"/>
                </a:solidFill>
                <a:sym typeface="Wingdings" pitchFamily="2" charset="2"/>
              </a:rPr>
              <a:t>Meyerbeer</a:t>
            </a:r>
            <a:r>
              <a:rPr lang="nl-NL" sz="1200" dirty="0">
                <a:sym typeface="Wingdings" pitchFamily="2" charset="2"/>
              </a:rPr>
              <a:t>. Gebruikt solisten, koor en orkest in grootse, dramatische </a:t>
            </a:r>
            <a:r>
              <a:rPr lang="nl-NL" sz="1200" dirty="0" smtClean="0">
                <a:sym typeface="Wingdings" pitchFamily="2" charset="2"/>
              </a:rPr>
              <a:t>gebaren, volgens critici ontaard dit in ‘effect </a:t>
            </a:r>
            <a:r>
              <a:rPr lang="nl-NL" sz="1200" dirty="0">
                <a:sym typeface="Wingdings" pitchFamily="2" charset="2"/>
              </a:rPr>
              <a:t>zonder oorzaak </a:t>
            </a:r>
            <a:r>
              <a:rPr lang="nl-NL" sz="1200" dirty="0" smtClean="0">
                <a:sym typeface="Wingdings" pitchFamily="2" charset="2"/>
              </a:rPr>
              <a:t>‘. </a:t>
            </a:r>
          </a:p>
          <a:p>
            <a:r>
              <a:rPr lang="nl-NL" sz="1200" dirty="0" smtClean="0">
                <a:sym typeface="Wingdings" pitchFamily="2" charset="2"/>
              </a:rPr>
              <a:t>In </a:t>
            </a:r>
            <a:r>
              <a:rPr lang="nl-NL" sz="1200" dirty="0">
                <a:sym typeface="Wingdings" pitchFamily="2" charset="2"/>
              </a:rPr>
              <a:t>zijn </a:t>
            </a:r>
            <a:r>
              <a:rPr lang="nl-NL" sz="1200" dirty="0">
                <a:latin typeface="Times New Roman"/>
                <a:sym typeface="Wingdings" pitchFamily="2" charset="2"/>
              </a:rPr>
              <a:t>‘</a:t>
            </a:r>
            <a:r>
              <a:rPr lang="nl-NL" sz="1200" dirty="0">
                <a:sym typeface="Wingdings" pitchFamily="2" charset="2"/>
              </a:rPr>
              <a:t>Les </a:t>
            </a:r>
            <a:r>
              <a:rPr lang="nl-NL" sz="1200" dirty="0" err="1">
                <a:sym typeface="Wingdings" pitchFamily="2" charset="2"/>
              </a:rPr>
              <a:t>Hugenots</a:t>
            </a:r>
            <a:r>
              <a:rPr lang="nl-NL" sz="1200" dirty="0">
                <a:latin typeface="Times New Roman"/>
                <a:sym typeface="Wingdings" pitchFamily="2" charset="2"/>
              </a:rPr>
              <a:t>’</a:t>
            </a:r>
            <a:r>
              <a:rPr lang="nl-NL" sz="1200" dirty="0">
                <a:sym typeface="Wingdings" pitchFamily="2" charset="2"/>
              </a:rPr>
              <a:t> vormt het liefdesduet  het hoogtepunt</a:t>
            </a:r>
            <a:r>
              <a:rPr lang="nl-NL" sz="1200" dirty="0" smtClean="0">
                <a:sym typeface="Wingdings" pitchFamily="2" charset="2"/>
              </a:rPr>
              <a:t>.</a:t>
            </a:r>
            <a:r>
              <a:rPr lang="nl-NL" sz="1200" b="1" dirty="0" smtClean="0">
                <a:sym typeface="Wingdings" pitchFamily="2" charset="2"/>
              </a:rPr>
              <a:t> </a:t>
            </a:r>
            <a:r>
              <a:rPr lang="nl-NL" sz="1200" dirty="0" smtClean="0">
                <a:sym typeface="Wingdings" pitchFamily="2" charset="2"/>
              </a:rPr>
              <a:t>De</a:t>
            </a:r>
            <a:r>
              <a:rPr lang="nl-NL" sz="1200" b="1" dirty="0" smtClean="0">
                <a:sym typeface="Wingdings" pitchFamily="2" charset="2"/>
              </a:rPr>
              <a:t> </a:t>
            </a:r>
            <a:r>
              <a:rPr lang="nl-NL" sz="1200" b="1" dirty="0" smtClean="0">
                <a:solidFill>
                  <a:srgbClr val="008000"/>
                </a:solidFill>
                <a:sym typeface="Wingdings" pitchFamily="2" charset="2"/>
              </a:rPr>
              <a:t>c</a:t>
            </a:r>
            <a:r>
              <a:rPr lang="nl-NL" sz="1200" b="1" dirty="0" smtClean="0">
                <a:solidFill>
                  <a:srgbClr val="009900"/>
                </a:solidFill>
                <a:sym typeface="Wingdings" pitchFamily="2" charset="2"/>
              </a:rPr>
              <a:t>hromatische </a:t>
            </a:r>
            <a:r>
              <a:rPr lang="nl-NL" sz="1200" dirty="0" smtClean="0">
                <a:sym typeface="Wingdings" pitchFamily="2" charset="2"/>
              </a:rPr>
              <a:t>(in </a:t>
            </a:r>
            <a:r>
              <a:rPr lang="nl-NL" sz="1200" dirty="0" err="1" smtClean="0">
                <a:sym typeface="Wingdings" pitchFamily="2" charset="2"/>
              </a:rPr>
              <a:t>halvetoonsafstanden</a:t>
            </a:r>
            <a:r>
              <a:rPr lang="nl-NL" sz="1200" dirty="0" smtClean="0">
                <a:sym typeface="Wingdings" pitchFamily="2" charset="2"/>
              </a:rPr>
              <a:t>) akkoorden en motieven verlevendigen de smeekbede van Valentine aan Raoul om bij haar te blijven als hij echt van haar houdt.</a:t>
            </a:r>
            <a:r>
              <a:rPr lang="nl-NL" sz="1200" dirty="0">
                <a:sym typeface="Wingdings" pitchFamily="2" charset="2"/>
              </a:rPr>
              <a:t/>
            </a:r>
            <a:br>
              <a:rPr lang="nl-NL" sz="1200" dirty="0">
                <a:sym typeface="Wingdings" pitchFamily="2" charset="2"/>
              </a:rPr>
            </a:br>
            <a:endParaRPr lang="nl-NL" sz="1200" dirty="0">
              <a:solidFill>
                <a:srgbClr val="CC00FF"/>
              </a:solidFill>
            </a:endParaRPr>
          </a:p>
        </p:txBody>
      </p:sp>
      <p:sp>
        <p:nvSpPr>
          <p:cNvPr id="43014" name="Text Box 6"/>
          <p:cNvSpPr txBox="1">
            <a:spLocks noChangeArrowheads="1"/>
          </p:cNvSpPr>
          <p:nvPr/>
        </p:nvSpPr>
        <p:spPr bwMode="auto">
          <a:xfrm>
            <a:off x="5257800" y="152400"/>
            <a:ext cx="3657600" cy="336550"/>
          </a:xfrm>
          <a:prstGeom prst="rect">
            <a:avLst/>
          </a:prstGeom>
          <a:noFill/>
          <a:ln w="9525">
            <a:noFill/>
            <a:miter lim="800000"/>
            <a:headEnd/>
            <a:tailEnd/>
          </a:ln>
          <a:effectLst/>
        </p:spPr>
        <p:txBody>
          <a:bodyPr>
            <a:spAutoFit/>
          </a:bodyPr>
          <a:lstStyle/>
          <a:p>
            <a:r>
              <a:rPr lang="nl-NL" sz="1600"/>
              <a:t>Vlucht uit het treurige bestaan</a:t>
            </a:r>
          </a:p>
        </p:txBody>
      </p:sp>
      <p:sp>
        <p:nvSpPr>
          <p:cNvPr id="43015" name="Text Box 7"/>
          <p:cNvSpPr txBox="1">
            <a:spLocks noChangeArrowheads="1"/>
          </p:cNvSpPr>
          <p:nvPr/>
        </p:nvSpPr>
        <p:spPr bwMode="auto">
          <a:xfrm>
            <a:off x="2771800" y="2564904"/>
            <a:ext cx="6372200" cy="1938992"/>
          </a:xfrm>
          <a:prstGeom prst="rect">
            <a:avLst/>
          </a:prstGeom>
          <a:noFill/>
          <a:ln w="9525">
            <a:noFill/>
            <a:miter lim="800000"/>
            <a:headEnd/>
            <a:tailEnd/>
          </a:ln>
          <a:effectLst/>
        </p:spPr>
        <p:txBody>
          <a:bodyPr wrap="square">
            <a:spAutoFit/>
          </a:bodyPr>
          <a:lstStyle/>
          <a:p>
            <a:r>
              <a:rPr lang="nl-NL" sz="2000" b="1" dirty="0">
                <a:solidFill>
                  <a:schemeClr val="bg1"/>
                </a:solidFill>
              </a:rPr>
              <a:t>Als een sprookje: </a:t>
            </a:r>
            <a:r>
              <a:rPr lang="nl-NL" sz="1600" b="1" dirty="0">
                <a:solidFill>
                  <a:srgbClr val="CC00FF"/>
                </a:solidFill>
              </a:rPr>
              <a:t/>
            </a:r>
            <a:br>
              <a:rPr lang="nl-NL" sz="1600" b="1" dirty="0">
                <a:solidFill>
                  <a:srgbClr val="CC00FF"/>
                </a:solidFill>
              </a:rPr>
            </a:br>
            <a:r>
              <a:rPr lang="nl-NL" sz="1600" dirty="0">
                <a:solidFill>
                  <a:schemeClr val="bg1"/>
                </a:solidFill>
                <a:latin typeface="Times New Roman"/>
              </a:rPr>
              <a:t>‘</a:t>
            </a:r>
            <a:r>
              <a:rPr lang="nl-NL" sz="1600" dirty="0">
                <a:solidFill>
                  <a:schemeClr val="bg1"/>
                </a:solidFill>
              </a:rPr>
              <a:t>La Sylfide</a:t>
            </a:r>
            <a:r>
              <a:rPr lang="nl-NL" sz="1600" dirty="0">
                <a:solidFill>
                  <a:schemeClr val="bg1"/>
                </a:solidFill>
                <a:latin typeface="Times New Roman"/>
              </a:rPr>
              <a:t>’</a:t>
            </a:r>
            <a:endParaRPr lang="nl-NL" sz="1600" b="1" dirty="0" smtClean="0">
              <a:solidFill>
                <a:srgbClr val="CC00FF"/>
              </a:solidFill>
            </a:endParaRPr>
          </a:p>
          <a:p>
            <a:r>
              <a:rPr lang="nl-NL" sz="1200" dirty="0" smtClean="0">
                <a:solidFill>
                  <a:schemeClr val="bg1"/>
                </a:solidFill>
              </a:rPr>
              <a:t>In </a:t>
            </a:r>
            <a:r>
              <a:rPr lang="nl-NL" sz="1200" dirty="0">
                <a:solidFill>
                  <a:schemeClr val="bg1"/>
                </a:solidFill>
              </a:rPr>
              <a:t>1832 première </a:t>
            </a:r>
            <a:endParaRPr lang="nl-NL" sz="1200" dirty="0" smtClean="0">
              <a:solidFill>
                <a:schemeClr val="bg1"/>
              </a:solidFill>
            </a:endParaRPr>
          </a:p>
          <a:p>
            <a:r>
              <a:rPr lang="nl-NL" sz="1200" dirty="0" smtClean="0">
                <a:solidFill>
                  <a:schemeClr val="bg1"/>
                </a:solidFill>
              </a:rPr>
              <a:t>Het </a:t>
            </a:r>
            <a:r>
              <a:rPr lang="nl-NL" sz="1200" dirty="0">
                <a:solidFill>
                  <a:schemeClr val="bg1"/>
                </a:solidFill>
              </a:rPr>
              <a:t>eerste romantische ballet</a:t>
            </a:r>
            <a:r>
              <a:rPr lang="nl-NL" sz="1200" dirty="0" smtClean="0">
                <a:solidFill>
                  <a:schemeClr val="bg1"/>
                </a:solidFill>
              </a:rPr>
              <a:t>. </a:t>
            </a:r>
          </a:p>
          <a:p>
            <a:r>
              <a:rPr lang="nl-NL" sz="1200" dirty="0" smtClean="0">
                <a:solidFill>
                  <a:schemeClr val="bg1"/>
                </a:solidFill>
              </a:rPr>
              <a:t>spitzen</a:t>
            </a:r>
            <a:r>
              <a:rPr lang="nl-NL" sz="1200">
                <a:solidFill>
                  <a:schemeClr val="bg1"/>
                </a:solidFill>
              </a:rPr>
              <a:t/>
            </a:r>
            <a:br>
              <a:rPr lang="nl-NL" sz="1200">
                <a:solidFill>
                  <a:schemeClr val="bg1"/>
                </a:solidFill>
              </a:rPr>
            </a:br>
            <a:r>
              <a:rPr lang="nl-NL" sz="1200" smtClean="0">
                <a:solidFill>
                  <a:schemeClr val="bg1"/>
                </a:solidFill>
              </a:rPr>
              <a:t>Vliegmachines</a:t>
            </a:r>
            <a:endParaRPr lang="nl-NL" sz="1200" dirty="0" smtClean="0">
              <a:solidFill>
                <a:schemeClr val="bg1"/>
              </a:solidFill>
            </a:endParaRPr>
          </a:p>
          <a:p>
            <a:r>
              <a:rPr lang="nl-NL" sz="1200" dirty="0" smtClean="0">
                <a:solidFill>
                  <a:schemeClr val="bg1"/>
                </a:solidFill>
              </a:rPr>
              <a:t>Liften </a:t>
            </a:r>
          </a:p>
          <a:p>
            <a:endParaRPr lang="nl-NL" sz="1200" dirty="0" smtClean="0">
              <a:solidFill>
                <a:schemeClr val="bg1"/>
              </a:solidFill>
            </a:endParaRPr>
          </a:p>
          <a:p>
            <a:r>
              <a:rPr lang="nl-NL" sz="1200" b="1" dirty="0" smtClean="0">
                <a:solidFill>
                  <a:srgbClr val="00FF00"/>
                </a:solidFill>
              </a:rPr>
              <a:t>Ballet </a:t>
            </a:r>
            <a:r>
              <a:rPr lang="nl-NL" sz="1200" b="1" dirty="0" err="1">
                <a:solidFill>
                  <a:srgbClr val="00FF00"/>
                </a:solidFill>
              </a:rPr>
              <a:t>blanc</a:t>
            </a:r>
            <a:r>
              <a:rPr lang="nl-NL" sz="1200" dirty="0">
                <a:solidFill>
                  <a:schemeClr val="bg1"/>
                </a:solidFill>
              </a:rPr>
              <a:t>: </a:t>
            </a:r>
            <a:r>
              <a:rPr lang="nl-NL" sz="1200" dirty="0" smtClean="0">
                <a:solidFill>
                  <a:schemeClr val="bg1"/>
                </a:solidFill>
              </a:rPr>
              <a:t>het </a:t>
            </a:r>
            <a:r>
              <a:rPr lang="nl-NL" sz="1200" dirty="0">
                <a:solidFill>
                  <a:schemeClr val="bg1"/>
                </a:solidFill>
              </a:rPr>
              <a:t>sprookjesachtige of bovennatuurlijke </a:t>
            </a:r>
            <a:r>
              <a:rPr lang="nl-NL" sz="1200" dirty="0" smtClean="0">
                <a:solidFill>
                  <a:schemeClr val="bg1"/>
                </a:solidFill>
              </a:rPr>
              <a:t>wordt </a:t>
            </a:r>
            <a:r>
              <a:rPr lang="nl-NL" sz="1200" dirty="0">
                <a:solidFill>
                  <a:schemeClr val="bg1"/>
                </a:solidFill>
              </a:rPr>
              <a:t>uitgebeeld.  </a:t>
            </a:r>
          </a:p>
        </p:txBody>
      </p:sp>
      <p:pic>
        <p:nvPicPr>
          <p:cNvPr id="43020" name="Picture 12" descr="C:\Users\John\Pictures\Bespiegeling\H9Romantiek\tutuenspitzen.jpg"/>
          <p:cNvPicPr>
            <a:picLocks noChangeAspect="1" noChangeArrowheads="1"/>
          </p:cNvPicPr>
          <p:nvPr/>
        </p:nvPicPr>
        <p:blipFill>
          <a:blip r:embed="rId4" cstate="print"/>
          <a:srcRect/>
          <a:stretch>
            <a:fillRect/>
          </a:stretch>
        </p:blipFill>
        <p:spPr bwMode="auto">
          <a:xfrm>
            <a:off x="0" y="3810000"/>
            <a:ext cx="2760663" cy="3048000"/>
          </a:xfrm>
          <a:prstGeom prst="rect">
            <a:avLst/>
          </a:prstGeom>
          <a:noFill/>
        </p:spPr>
      </p:pic>
      <p:pic>
        <p:nvPicPr>
          <p:cNvPr id="43022" name="Picture 14" descr="C:\Users\John\Pictures\Bespiegeling\H9Romantiek\spitzen.jpg"/>
          <p:cNvPicPr>
            <a:picLocks noChangeAspect="1" noChangeArrowheads="1"/>
          </p:cNvPicPr>
          <p:nvPr/>
        </p:nvPicPr>
        <p:blipFill>
          <a:blip r:embed="rId5" cstate="print"/>
          <a:srcRect/>
          <a:stretch>
            <a:fillRect/>
          </a:stretch>
        </p:blipFill>
        <p:spPr bwMode="auto">
          <a:xfrm>
            <a:off x="228600" y="2514600"/>
            <a:ext cx="1235075" cy="1524000"/>
          </a:xfrm>
          <a:prstGeom prst="rect">
            <a:avLst/>
          </a:prstGeom>
          <a:noFill/>
        </p:spPr>
      </p:pic>
      <p:sp>
        <p:nvSpPr>
          <p:cNvPr id="16" name="Tekstvak 15"/>
          <p:cNvSpPr txBox="1"/>
          <p:nvPr/>
        </p:nvSpPr>
        <p:spPr>
          <a:xfrm>
            <a:off x="7524328" y="2636912"/>
            <a:ext cx="1326004" cy="246221"/>
          </a:xfrm>
          <a:prstGeom prst="rect">
            <a:avLst/>
          </a:prstGeom>
          <a:solidFill>
            <a:schemeClr val="accent3"/>
          </a:solidFill>
        </p:spPr>
        <p:txBody>
          <a:bodyPr wrap="none" rtlCol="0">
            <a:spAutoFit/>
          </a:bodyPr>
          <a:lstStyle/>
          <a:p>
            <a:r>
              <a:rPr lang="nl-NL" sz="1000" dirty="0" smtClean="0">
                <a:hlinkClick r:id="rId6"/>
              </a:rPr>
              <a:t>Fragment La </a:t>
            </a:r>
            <a:r>
              <a:rPr lang="nl-NL" sz="1000" dirty="0" err="1" smtClean="0">
                <a:hlinkClick r:id="rId6"/>
              </a:rPr>
              <a:t>Sylfide</a:t>
            </a:r>
            <a:endParaRPr lang="nl-NL" sz="1000" dirty="0"/>
          </a:p>
        </p:txBody>
      </p:sp>
      <p:sp>
        <p:nvSpPr>
          <p:cNvPr id="17" name="Tekstvak 16">
            <a:hlinkClick r:id="rId7"/>
          </p:cNvPr>
          <p:cNvSpPr txBox="1"/>
          <p:nvPr/>
        </p:nvSpPr>
        <p:spPr>
          <a:xfrm>
            <a:off x="1547664" y="2564904"/>
            <a:ext cx="1040670" cy="553998"/>
          </a:xfrm>
          <a:prstGeom prst="rect">
            <a:avLst/>
          </a:prstGeom>
          <a:noFill/>
        </p:spPr>
        <p:txBody>
          <a:bodyPr wrap="none" rtlCol="0">
            <a:spAutoFit/>
          </a:bodyPr>
          <a:lstStyle/>
          <a:p>
            <a:r>
              <a:rPr lang="nl-NL" sz="1000" dirty="0" smtClean="0"/>
              <a:t>CD2</a:t>
            </a:r>
            <a:r>
              <a:rPr lang="nl-NL" sz="1000" dirty="0" smtClean="0">
                <a:sym typeface="Wingdings" pitchFamily="2" charset="2"/>
              </a:rPr>
              <a:t>01</a:t>
            </a:r>
            <a:br>
              <a:rPr lang="nl-NL" sz="1000" dirty="0" smtClean="0">
                <a:sym typeface="Wingdings" pitchFamily="2" charset="2"/>
              </a:rPr>
            </a:br>
            <a:r>
              <a:rPr lang="nl-NL" sz="1000" dirty="0" smtClean="0"/>
              <a:t>Les </a:t>
            </a:r>
            <a:r>
              <a:rPr lang="nl-NL" sz="1000" dirty="0" err="1" smtClean="0"/>
              <a:t>Hugenots</a:t>
            </a:r>
            <a:r>
              <a:rPr lang="nl-NL" sz="1000" dirty="0" smtClean="0"/>
              <a:t>: </a:t>
            </a:r>
            <a:br>
              <a:rPr lang="nl-NL" sz="1000" dirty="0" smtClean="0"/>
            </a:br>
            <a:r>
              <a:rPr lang="nl-NL" sz="1000" dirty="0" smtClean="0"/>
              <a:t>liefdesduet</a:t>
            </a:r>
            <a:endParaRPr lang="nl-NL" sz="1000" dirty="0"/>
          </a:p>
        </p:txBody>
      </p:sp>
      <p:pic>
        <p:nvPicPr>
          <p:cNvPr id="19" name="01-Track 1.mp3">
            <a:hlinkClick r:id="" action="ppaction://media"/>
          </p:cNvPr>
          <p:cNvPicPr>
            <a:picLocks noRot="1" noChangeAspect="1"/>
          </p:cNvPicPr>
          <p:nvPr>
            <a:audioFile r:link="rId1"/>
          </p:nvPr>
        </p:nvPicPr>
        <p:blipFill>
          <a:blip r:embed="rId8" cstate="print"/>
          <a:stretch>
            <a:fillRect/>
          </a:stretch>
        </p:blipFill>
        <p:spPr>
          <a:xfrm>
            <a:off x="2411760" y="2564904"/>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30" fill="hold"/>
                                        <p:tgtEl>
                                          <p:spTgt spid="19"/>
                                        </p:tgtEl>
                                      </p:cBhvr>
                                    </p:cmd>
                                  </p:childTnLst>
                                </p:cTn>
                              </p:par>
                            </p:childTnLst>
                          </p:cTn>
                        </p:par>
                      </p:childTnLst>
                    </p:cTn>
                  </p:par>
                </p:childTnLst>
              </p:cTn>
              <p:nextCondLst>
                <p:cond evt="onClick" delay="0">
                  <p:tgtEl>
                    <p:spTgt spid="1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9" name="Picture 13" descr="C:\Users\John\Pictures\Bespiegeling\H9Romantiek\operaGarnier.jpg"/>
          <p:cNvPicPr>
            <a:picLocks noChangeAspect="1" noChangeArrowheads="1"/>
          </p:cNvPicPr>
          <p:nvPr/>
        </p:nvPicPr>
        <p:blipFill>
          <a:blip r:embed="rId2" cstate="print"/>
          <a:srcRect/>
          <a:stretch>
            <a:fillRect/>
          </a:stretch>
        </p:blipFill>
        <p:spPr bwMode="auto">
          <a:xfrm>
            <a:off x="0" y="1916832"/>
            <a:ext cx="4343400" cy="2886075"/>
          </a:xfrm>
          <a:prstGeom prst="rect">
            <a:avLst/>
          </a:prstGeom>
          <a:noFill/>
        </p:spPr>
      </p:pic>
      <p:sp>
        <p:nvSpPr>
          <p:cNvPr id="13" name="Rechthoek 12"/>
          <p:cNvSpPr/>
          <p:nvPr/>
        </p:nvSpPr>
        <p:spPr>
          <a:xfrm>
            <a:off x="0" y="5301208"/>
            <a:ext cx="9144000" cy="1556792"/>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179" name="Rectangle 3"/>
          <p:cNvSpPr>
            <a:spLocks noGrp="1" noChangeArrowheads="1"/>
          </p:cNvSpPr>
          <p:nvPr>
            <p:ph type="title"/>
          </p:nvPr>
        </p:nvSpPr>
        <p:spPr>
          <a:xfrm>
            <a:off x="0" y="0"/>
            <a:ext cx="9144000" cy="533400"/>
          </a:xfrm>
          <a:solidFill>
            <a:schemeClr val="bg1"/>
          </a:solidFill>
        </p:spPr>
        <p:txBody>
          <a:bodyPr/>
          <a:lstStyle/>
          <a:p>
            <a:pPr algn="l"/>
            <a:r>
              <a:rPr lang="nl-NL" sz="2800" b="1" dirty="0" smtClean="0">
                <a:solidFill>
                  <a:srgbClr val="FF0000"/>
                </a:solidFill>
                <a:latin typeface="Verdana" pitchFamily="34" charset="0"/>
              </a:rPr>
              <a:t> </a:t>
            </a:r>
            <a:r>
              <a:rPr lang="nl-NL" sz="2800" b="1" dirty="0" smtClean="0">
                <a:solidFill>
                  <a:schemeClr val="tx2"/>
                </a:solidFill>
                <a:latin typeface="Verdana" pitchFamily="34" charset="0"/>
              </a:rPr>
              <a:t>De </a:t>
            </a:r>
            <a:r>
              <a:rPr lang="nl-NL" sz="2800" b="1" dirty="0">
                <a:solidFill>
                  <a:schemeClr val="tx2"/>
                </a:solidFill>
                <a:latin typeface="Verdana" pitchFamily="34" charset="0"/>
              </a:rPr>
              <a:t>opera in Parijs</a:t>
            </a:r>
          </a:p>
        </p:txBody>
      </p:sp>
      <p:sp>
        <p:nvSpPr>
          <p:cNvPr id="50180" name="Text Box 4"/>
          <p:cNvSpPr txBox="1">
            <a:spLocks noChangeArrowheads="1"/>
          </p:cNvSpPr>
          <p:nvPr/>
        </p:nvSpPr>
        <p:spPr bwMode="auto">
          <a:xfrm>
            <a:off x="669925" y="23272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50181" name="Text Box 5"/>
          <p:cNvSpPr txBox="1">
            <a:spLocks noChangeArrowheads="1"/>
          </p:cNvSpPr>
          <p:nvPr/>
        </p:nvSpPr>
        <p:spPr bwMode="auto">
          <a:xfrm>
            <a:off x="593725" y="11080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50182" name="Text Box 6"/>
          <p:cNvSpPr txBox="1">
            <a:spLocks noChangeArrowheads="1"/>
          </p:cNvSpPr>
          <p:nvPr/>
        </p:nvSpPr>
        <p:spPr bwMode="auto">
          <a:xfrm>
            <a:off x="179512" y="548680"/>
            <a:ext cx="6768752" cy="954107"/>
          </a:xfrm>
          <a:prstGeom prst="rect">
            <a:avLst/>
          </a:prstGeom>
          <a:noFill/>
          <a:ln w="9525">
            <a:noFill/>
            <a:miter lim="800000"/>
            <a:headEnd/>
            <a:tailEnd/>
          </a:ln>
          <a:effectLst/>
        </p:spPr>
        <p:txBody>
          <a:bodyPr wrap="square">
            <a:spAutoFit/>
          </a:bodyPr>
          <a:lstStyle/>
          <a:p>
            <a:r>
              <a:rPr lang="nl-NL" sz="2000" b="1" dirty="0" err="1">
                <a:solidFill>
                  <a:schemeClr val="tx2"/>
                </a:solidFill>
                <a:ea typeface="Arial Unicode MS" pitchFamily="34" charset="-128"/>
                <a:cs typeface="Arial Unicode MS" pitchFamily="34" charset="-128"/>
              </a:rPr>
              <a:t>Opéra</a:t>
            </a:r>
            <a:r>
              <a:rPr lang="nl-NL" sz="2000" b="1" dirty="0">
                <a:solidFill>
                  <a:schemeClr val="tx2"/>
                </a:solidFill>
                <a:ea typeface="Arial Unicode MS" pitchFamily="34" charset="-128"/>
                <a:cs typeface="Arial Unicode MS" pitchFamily="34" charset="-128"/>
              </a:rPr>
              <a:t> </a:t>
            </a:r>
            <a:r>
              <a:rPr lang="nl-NL" sz="2000" b="1" dirty="0" err="1" smtClean="0">
                <a:solidFill>
                  <a:schemeClr val="tx2"/>
                </a:solidFill>
              </a:rPr>
              <a:t>Garnier</a:t>
            </a:r>
            <a:r>
              <a:rPr lang="nl-NL" sz="2000" b="1" dirty="0" smtClean="0">
                <a:solidFill>
                  <a:schemeClr val="tx2"/>
                </a:solidFill>
              </a:rPr>
              <a:t>: </a:t>
            </a:r>
            <a:r>
              <a:rPr lang="nl-NL" sz="1200" dirty="0" smtClean="0"/>
              <a:t>In </a:t>
            </a:r>
            <a:r>
              <a:rPr lang="nl-NL" sz="1200" dirty="0"/>
              <a:t>1874 </a:t>
            </a:r>
            <a:r>
              <a:rPr lang="nl-NL" sz="1200" dirty="0" smtClean="0"/>
              <a:t>wordt een nieuwe </a:t>
            </a:r>
            <a:r>
              <a:rPr lang="nl-NL" sz="1200" dirty="0"/>
              <a:t>opera </a:t>
            </a:r>
            <a:r>
              <a:rPr lang="nl-NL" sz="1200" dirty="0" smtClean="0"/>
              <a:t>– als een paleis in vol ornaat met veel ‘make-up’-geopend in </a:t>
            </a:r>
            <a:r>
              <a:rPr lang="nl-NL" sz="1200" dirty="0"/>
              <a:t>Parijs </a:t>
            </a:r>
            <a:r>
              <a:rPr lang="nl-NL" sz="1200" dirty="0" smtClean="0"/>
              <a:t>van </a:t>
            </a:r>
            <a:r>
              <a:rPr lang="nl-NL" sz="1200" b="1" dirty="0">
                <a:solidFill>
                  <a:srgbClr val="FF0000"/>
                </a:solidFill>
              </a:rPr>
              <a:t>Charles </a:t>
            </a:r>
            <a:r>
              <a:rPr lang="nl-NL" sz="1200" b="1" dirty="0" err="1">
                <a:solidFill>
                  <a:srgbClr val="FF0000"/>
                </a:solidFill>
              </a:rPr>
              <a:t>Garnier</a:t>
            </a:r>
            <a:r>
              <a:rPr lang="nl-NL" sz="1200" dirty="0"/>
              <a:t>. (</a:t>
            </a:r>
            <a:r>
              <a:rPr lang="nl-NL" sz="1200" dirty="0" err="1"/>
              <a:t>palais</a:t>
            </a:r>
            <a:r>
              <a:rPr lang="nl-NL" sz="1200" dirty="0"/>
              <a:t> </a:t>
            </a:r>
            <a:r>
              <a:rPr lang="nl-NL" sz="1200" dirty="0" smtClean="0"/>
              <a:t>Garnier) </a:t>
            </a:r>
          </a:p>
          <a:p>
            <a:r>
              <a:rPr lang="nl-NL" sz="1200" dirty="0" smtClean="0"/>
              <a:t>Totaalconcept </a:t>
            </a:r>
            <a:r>
              <a:rPr lang="nl-NL" sz="1200" dirty="0"/>
              <a:t>waarin alle domeinen van kunst in zijn architectuur samensmelten. </a:t>
            </a:r>
            <a:endParaRPr lang="nl-NL" sz="1200" dirty="0" smtClean="0"/>
          </a:p>
          <a:p>
            <a:r>
              <a:rPr lang="nl-NL" sz="1200" dirty="0" smtClean="0"/>
              <a:t>Zien </a:t>
            </a:r>
            <a:r>
              <a:rPr lang="nl-NL" sz="1200" dirty="0"/>
              <a:t>en gezien worden. De zelfbewuste bourgeoisie eist de aandacht op.</a:t>
            </a:r>
          </a:p>
        </p:txBody>
      </p:sp>
      <p:sp>
        <p:nvSpPr>
          <p:cNvPr id="50183" name="Text Box 7"/>
          <p:cNvSpPr txBox="1">
            <a:spLocks noChangeArrowheads="1"/>
          </p:cNvSpPr>
          <p:nvPr/>
        </p:nvSpPr>
        <p:spPr bwMode="auto">
          <a:xfrm>
            <a:off x="5257800" y="152400"/>
            <a:ext cx="3657600" cy="336550"/>
          </a:xfrm>
          <a:prstGeom prst="rect">
            <a:avLst/>
          </a:prstGeom>
          <a:noFill/>
          <a:ln w="9525">
            <a:noFill/>
            <a:miter lim="800000"/>
            <a:headEnd/>
            <a:tailEnd/>
          </a:ln>
          <a:effectLst/>
        </p:spPr>
        <p:txBody>
          <a:bodyPr>
            <a:spAutoFit/>
          </a:bodyPr>
          <a:lstStyle/>
          <a:p>
            <a:r>
              <a:rPr lang="nl-NL" sz="1600"/>
              <a:t>Vlucht uit het treurige bestaan</a:t>
            </a:r>
          </a:p>
        </p:txBody>
      </p:sp>
      <p:sp>
        <p:nvSpPr>
          <p:cNvPr id="50188" name="Text Box 12"/>
          <p:cNvSpPr txBox="1">
            <a:spLocks noChangeArrowheads="1"/>
          </p:cNvSpPr>
          <p:nvPr/>
        </p:nvSpPr>
        <p:spPr bwMode="auto">
          <a:xfrm>
            <a:off x="2906395" y="6309320"/>
            <a:ext cx="6237605" cy="400110"/>
          </a:xfrm>
          <a:prstGeom prst="rect">
            <a:avLst/>
          </a:prstGeom>
          <a:noFill/>
          <a:ln w="9525">
            <a:noFill/>
            <a:miter lim="800000"/>
            <a:headEnd/>
            <a:tailEnd/>
          </a:ln>
          <a:effectLst/>
        </p:spPr>
        <p:txBody>
          <a:bodyPr wrap="none">
            <a:spAutoFit/>
          </a:bodyPr>
          <a:lstStyle/>
          <a:p>
            <a:r>
              <a:rPr lang="nl-NL" sz="1000" dirty="0">
                <a:latin typeface="Times New Roman"/>
              </a:rPr>
              <a:t>‘</a:t>
            </a:r>
            <a:r>
              <a:rPr lang="nl-NL" sz="1000" dirty="0"/>
              <a:t>Het flonkerende licht, de glinsterende kleding, de geanimeerde en glimlachende figuren, de ontmoetingen, </a:t>
            </a:r>
            <a:br>
              <a:rPr lang="nl-NL" sz="1000" dirty="0"/>
            </a:br>
            <a:r>
              <a:rPr lang="nl-NL" sz="1000" dirty="0"/>
              <a:t>de groeten die gewisseld worden, alles zal een sfeer van feest en plezier uitstralen.</a:t>
            </a:r>
            <a:r>
              <a:rPr lang="nl-NL" sz="1000" dirty="0">
                <a:latin typeface="Times New Roman"/>
              </a:rPr>
              <a:t>’</a:t>
            </a:r>
            <a:r>
              <a:rPr lang="nl-NL" sz="1000" dirty="0"/>
              <a:t>Charles </a:t>
            </a:r>
            <a:r>
              <a:rPr lang="nl-NL" sz="1000" dirty="0" err="1"/>
              <a:t>Garnier</a:t>
            </a:r>
            <a:r>
              <a:rPr lang="nl-NL" sz="1000" dirty="0"/>
              <a:t>.</a:t>
            </a:r>
          </a:p>
        </p:txBody>
      </p:sp>
      <p:pic>
        <p:nvPicPr>
          <p:cNvPr id="50191" name="Picture 15" descr="C:\Users\John\Pictures\Bespiegeling\H9Romantiek\Opera_Garnier_Grand_Escalier.jpg"/>
          <p:cNvPicPr>
            <a:picLocks noChangeAspect="1" noChangeArrowheads="1"/>
          </p:cNvPicPr>
          <p:nvPr/>
        </p:nvPicPr>
        <p:blipFill>
          <a:blip r:embed="rId3" cstate="print"/>
          <a:srcRect/>
          <a:stretch>
            <a:fillRect/>
          </a:stretch>
        </p:blipFill>
        <p:spPr bwMode="auto">
          <a:xfrm>
            <a:off x="4038600" y="1916832"/>
            <a:ext cx="5105400" cy="4071938"/>
          </a:xfrm>
          <a:prstGeom prst="rect">
            <a:avLst/>
          </a:prstGeom>
          <a:noFill/>
        </p:spPr>
      </p:pic>
      <p:sp>
        <p:nvSpPr>
          <p:cNvPr id="14" name="Tekstvak 13"/>
          <p:cNvSpPr txBox="1"/>
          <p:nvPr/>
        </p:nvSpPr>
        <p:spPr>
          <a:xfrm>
            <a:off x="3707904" y="6021288"/>
            <a:ext cx="5436096" cy="276999"/>
          </a:xfrm>
          <a:prstGeom prst="rect">
            <a:avLst/>
          </a:prstGeom>
          <a:solidFill>
            <a:srgbClr val="92D050"/>
          </a:solidFill>
        </p:spPr>
        <p:txBody>
          <a:bodyPr wrap="square" rtlCol="0">
            <a:spAutoFit/>
          </a:bodyPr>
          <a:lstStyle/>
          <a:p>
            <a:r>
              <a:rPr lang="nl-NL" sz="1200" dirty="0" smtClean="0"/>
              <a:t>Vrouwelijke wezens, gekleed in witte tutu’s, vliegen of zweven over het toneel.</a:t>
            </a:r>
            <a:endParaRPr lang="nl-NL" sz="1200" dirty="0"/>
          </a:p>
        </p:txBody>
      </p:sp>
      <p:pic>
        <p:nvPicPr>
          <p:cNvPr id="13314" name="Picture 2" descr="http://farm4.static.flickr.com/3092/3115740967_c63508efed.jpg"/>
          <p:cNvPicPr>
            <a:picLocks noChangeAspect="1" noChangeArrowheads="1"/>
          </p:cNvPicPr>
          <p:nvPr/>
        </p:nvPicPr>
        <p:blipFill>
          <a:blip r:embed="rId4" cstate="print"/>
          <a:srcRect/>
          <a:stretch>
            <a:fillRect/>
          </a:stretch>
        </p:blipFill>
        <p:spPr bwMode="auto">
          <a:xfrm>
            <a:off x="179512" y="4805773"/>
            <a:ext cx="2736304" cy="2052228"/>
          </a:xfrm>
          <a:prstGeom prst="rect">
            <a:avLst/>
          </a:prstGeom>
          <a:noFill/>
        </p:spPr>
      </p:pic>
      <p:pic>
        <p:nvPicPr>
          <p:cNvPr id="50190" name="Picture 14" descr="C:\Users\John\Pictures\Bespiegeling\H9Romantiek\operaGarnierint..jpg"/>
          <p:cNvPicPr>
            <a:picLocks noChangeAspect="1" noChangeArrowheads="1"/>
          </p:cNvPicPr>
          <p:nvPr/>
        </p:nvPicPr>
        <p:blipFill>
          <a:blip r:embed="rId5" cstate="print"/>
          <a:srcRect/>
          <a:stretch>
            <a:fillRect/>
          </a:stretch>
        </p:blipFill>
        <p:spPr bwMode="auto">
          <a:xfrm>
            <a:off x="6970721" y="548680"/>
            <a:ext cx="2173279" cy="1440159"/>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hoek 11"/>
          <p:cNvSpPr/>
          <p:nvPr/>
        </p:nvSpPr>
        <p:spPr>
          <a:xfrm>
            <a:off x="0" y="5157192"/>
            <a:ext cx="9144000" cy="1700808"/>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7346" name="Picture 2" descr="C:\Users\John\Pictures\Bespiegeling\H9Romantiek\Artificial_waterfall_Park_Sonsbeek_Arnhem.jpg"/>
          <p:cNvPicPr>
            <a:picLocks noChangeAspect="1" noChangeArrowheads="1"/>
          </p:cNvPicPr>
          <p:nvPr/>
        </p:nvPicPr>
        <p:blipFill>
          <a:blip r:embed="rId2" cstate="print"/>
          <a:srcRect/>
          <a:stretch>
            <a:fillRect/>
          </a:stretch>
        </p:blipFill>
        <p:spPr bwMode="auto">
          <a:xfrm>
            <a:off x="4067943" y="2924944"/>
            <a:ext cx="5076057" cy="3807043"/>
          </a:xfrm>
          <a:prstGeom prst="rect">
            <a:avLst/>
          </a:prstGeom>
          <a:noFill/>
        </p:spPr>
      </p:pic>
      <p:sp>
        <p:nvSpPr>
          <p:cNvPr id="57347" name="Rectangle 3"/>
          <p:cNvSpPr>
            <a:spLocks noGrp="1" noChangeArrowheads="1"/>
          </p:cNvSpPr>
          <p:nvPr>
            <p:ph type="title"/>
          </p:nvPr>
        </p:nvSpPr>
        <p:spPr>
          <a:xfrm>
            <a:off x="0" y="0"/>
            <a:ext cx="9144000" cy="692696"/>
          </a:xfrm>
          <a:solidFill>
            <a:schemeClr val="bg1"/>
          </a:solidFill>
        </p:spPr>
        <p:txBody>
          <a:bodyPr/>
          <a:lstStyle/>
          <a:p>
            <a:r>
              <a:rPr lang="nl-NL" sz="3600" b="1" dirty="0">
                <a:solidFill>
                  <a:schemeClr val="accent6">
                    <a:lumMod val="75000"/>
                  </a:schemeClr>
                </a:solidFill>
                <a:latin typeface="Verdana" pitchFamily="34" charset="0"/>
              </a:rPr>
              <a:t>Vlucht uit het alledaagse</a:t>
            </a:r>
          </a:p>
        </p:txBody>
      </p:sp>
      <p:sp>
        <p:nvSpPr>
          <p:cNvPr id="57348" name="Text Box 4"/>
          <p:cNvSpPr txBox="1">
            <a:spLocks noChangeArrowheads="1"/>
          </p:cNvSpPr>
          <p:nvPr/>
        </p:nvSpPr>
        <p:spPr bwMode="auto">
          <a:xfrm>
            <a:off x="669925" y="23272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57349" name="Text Box 5"/>
          <p:cNvSpPr txBox="1">
            <a:spLocks noChangeArrowheads="1"/>
          </p:cNvSpPr>
          <p:nvPr/>
        </p:nvSpPr>
        <p:spPr bwMode="auto">
          <a:xfrm>
            <a:off x="0" y="1268760"/>
            <a:ext cx="9144000" cy="1046440"/>
          </a:xfrm>
          <a:prstGeom prst="rect">
            <a:avLst/>
          </a:prstGeom>
          <a:noFill/>
          <a:ln w="9525">
            <a:noFill/>
            <a:miter lim="800000"/>
            <a:headEnd/>
            <a:tailEnd/>
          </a:ln>
          <a:effectLst/>
        </p:spPr>
        <p:txBody>
          <a:bodyPr>
            <a:spAutoFit/>
          </a:bodyPr>
          <a:lstStyle/>
          <a:p>
            <a:pPr algn="ctr"/>
            <a:endParaRPr lang="nl-NL" sz="1400" dirty="0" smtClean="0">
              <a:latin typeface="Times New Roman" pitchFamily="18" charset="0"/>
            </a:endParaRPr>
          </a:p>
          <a:p>
            <a:pPr algn="ctr"/>
            <a:r>
              <a:rPr lang="nl-NL" dirty="0" smtClean="0">
                <a:latin typeface="+mn-lt"/>
              </a:rPr>
              <a:t>Waarom vluchten kunstenaars uit het alledaagse?</a:t>
            </a:r>
          </a:p>
          <a:p>
            <a:pPr algn="ctr"/>
            <a:r>
              <a:rPr lang="nl-NL" dirty="0" smtClean="0">
                <a:latin typeface="+mn-lt"/>
              </a:rPr>
              <a:t>Hoe zag het alledaagse er uit?</a:t>
            </a:r>
            <a:endParaRPr lang="nl-NL" dirty="0">
              <a:latin typeface="+mn-lt"/>
            </a:endParaRPr>
          </a:p>
        </p:txBody>
      </p:sp>
      <p:sp>
        <p:nvSpPr>
          <p:cNvPr id="57350" name="Text Box 6"/>
          <p:cNvSpPr txBox="1">
            <a:spLocks noChangeArrowheads="1"/>
          </p:cNvSpPr>
          <p:nvPr/>
        </p:nvSpPr>
        <p:spPr bwMode="auto">
          <a:xfrm>
            <a:off x="593725" y="11080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57351" name="Text Box 7"/>
          <p:cNvSpPr txBox="1">
            <a:spLocks noChangeArrowheads="1"/>
          </p:cNvSpPr>
          <p:nvPr/>
        </p:nvSpPr>
        <p:spPr bwMode="auto">
          <a:xfrm>
            <a:off x="0" y="692696"/>
            <a:ext cx="9144000" cy="519113"/>
          </a:xfrm>
          <a:prstGeom prst="rect">
            <a:avLst/>
          </a:prstGeom>
          <a:solidFill>
            <a:srgbClr val="CCFF66"/>
          </a:solidFill>
          <a:ln w="9525">
            <a:noFill/>
            <a:miter lim="800000"/>
            <a:headEnd/>
            <a:tailEnd/>
          </a:ln>
          <a:effectLst/>
        </p:spPr>
        <p:txBody>
          <a:bodyPr>
            <a:spAutoFit/>
          </a:bodyPr>
          <a:lstStyle/>
          <a:p>
            <a:pPr algn="ctr"/>
            <a:r>
              <a:rPr lang="nl-NL" sz="2800" b="1" dirty="0">
                <a:solidFill>
                  <a:srgbClr val="FF0000"/>
                </a:solidFill>
              </a:rPr>
              <a:t>ROMANTIEK IN DE NEGENTIENDE EEUW</a:t>
            </a:r>
            <a:endParaRPr lang="nl-NL" sz="2000" b="1" dirty="0">
              <a:solidFill>
                <a:schemeClr val="bg1"/>
              </a:solidFill>
            </a:endParaRPr>
          </a:p>
        </p:txBody>
      </p:sp>
      <p:sp>
        <p:nvSpPr>
          <p:cNvPr id="57353" name="Text Box 9"/>
          <p:cNvSpPr txBox="1">
            <a:spLocks noChangeArrowheads="1"/>
          </p:cNvSpPr>
          <p:nvPr/>
        </p:nvSpPr>
        <p:spPr bwMode="auto">
          <a:xfrm>
            <a:off x="7524328" y="6453336"/>
            <a:ext cx="1404552" cy="246221"/>
          </a:xfrm>
          <a:prstGeom prst="rect">
            <a:avLst/>
          </a:prstGeom>
          <a:noFill/>
          <a:ln w="9525">
            <a:noFill/>
            <a:miter lim="800000"/>
            <a:headEnd/>
            <a:tailEnd/>
          </a:ln>
          <a:effectLst/>
        </p:spPr>
        <p:txBody>
          <a:bodyPr wrap="none">
            <a:spAutoFit/>
          </a:bodyPr>
          <a:lstStyle/>
          <a:p>
            <a:r>
              <a:rPr lang="nl-NL" sz="1000" dirty="0"/>
              <a:t>Kunstmatige waterval</a:t>
            </a:r>
          </a:p>
        </p:txBody>
      </p:sp>
      <p:sp>
        <p:nvSpPr>
          <p:cNvPr id="57354" name="Text Box 10"/>
          <p:cNvSpPr txBox="1">
            <a:spLocks noChangeArrowheads="1"/>
          </p:cNvSpPr>
          <p:nvPr/>
        </p:nvSpPr>
        <p:spPr bwMode="auto">
          <a:xfrm>
            <a:off x="179512" y="2852936"/>
            <a:ext cx="3744416" cy="2308324"/>
          </a:xfrm>
          <a:prstGeom prst="rect">
            <a:avLst/>
          </a:prstGeom>
          <a:noFill/>
          <a:ln w="9525">
            <a:noFill/>
            <a:miter lim="800000"/>
            <a:headEnd/>
            <a:tailEnd/>
          </a:ln>
          <a:effectLst/>
        </p:spPr>
        <p:txBody>
          <a:bodyPr wrap="square">
            <a:spAutoFit/>
          </a:bodyPr>
          <a:lstStyle/>
          <a:p>
            <a:r>
              <a:rPr lang="nl-NL" sz="2000" b="1" dirty="0">
                <a:solidFill>
                  <a:schemeClr val="accent6">
                    <a:lumMod val="75000"/>
                  </a:schemeClr>
                </a:solidFill>
              </a:rPr>
              <a:t>De Grote Waterval</a:t>
            </a:r>
            <a:r>
              <a:rPr lang="nl-NL" sz="1600" b="1" dirty="0">
                <a:solidFill>
                  <a:srgbClr val="CC0066"/>
                </a:solidFill>
              </a:rPr>
              <a:t/>
            </a:r>
            <a:br>
              <a:rPr lang="nl-NL" sz="1600" b="1" dirty="0">
                <a:solidFill>
                  <a:srgbClr val="CC0066"/>
                </a:solidFill>
              </a:rPr>
            </a:br>
            <a:r>
              <a:rPr lang="nl-NL" sz="1400" dirty="0" smtClean="0">
                <a:latin typeface="+mn-lt"/>
              </a:rPr>
              <a:t>1821  Hendrik baron van </a:t>
            </a:r>
            <a:r>
              <a:rPr lang="nl-NL" sz="1400" dirty="0" err="1" smtClean="0">
                <a:latin typeface="+mn-lt"/>
              </a:rPr>
              <a:t>Heeckeren</a:t>
            </a:r>
            <a:r>
              <a:rPr lang="nl-NL" sz="1400" dirty="0" smtClean="0">
                <a:latin typeface="+mn-lt"/>
              </a:rPr>
              <a:t> </a:t>
            </a:r>
          </a:p>
          <a:p>
            <a:r>
              <a:rPr lang="nl-NL" sz="1400" dirty="0" smtClean="0">
                <a:latin typeface="+mn-lt"/>
              </a:rPr>
              <a:t> landgoed </a:t>
            </a:r>
            <a:r>
              <a:rPr lang="nl-NL" sz="1400" dirty="0" err="1" smtClean="0">
                <a:latin typeface="+mn-lt"/>
              </a:rPr>
              <a:t>Sonsbeek</a:t>
            </a:r>
            <a:r>
              <a:rPr lang="nl-NL" sz="1400" dirty="0" smtClean="0">
                <a:latin typeface="+mn-lt"/>
              </a:rPr>
              <a:t> bij Arnhem</a:t>
            </a:r>
          </a:p>
          <a:p>
            <a:endParaRPr lang="nl-NL" sz="1200" b="1" dirty="0">
              <a:solidFill>
                <a:srgbClr val="CC00FF"/>
              </a:solidFill>
            </a:endParaRPr>
          </a:p>
          <a:p>
            <a:r>
              <a:rPr lang="nl-NL" sz="1400" dirty="0" smtClean="0">
                <a:latin typeface="+mn-lt"/>
              </a:rPr>
              <a:t>‘Daar wierp ik van het </a:t>
            </a:r>
            <a:r>
              <a:rPr lang="nl-NL" sz="1400" dirty="0" err="1" smtClean="0">
                <a:latin typeface="+mn-lt"/>
              </a:rPr>
              <a:t>Belvideer</a:t>
            </a:r>
            <a:r>
              <a:rPr lang="nl-NL" sz="1400" dirty="0" smtClean="0">
                <a:latin typeface="+mn-lt"/>
              </a:rPr>
              <a:t>,</a:t>
            </a:r>
          </a:p>
          <a:p>
            <a:r>
              <a:rPr lang="nl-NL" sz="1400" dirty="0" smtClean="0">
                <a:latin typeface="+mn-lt"/>
              </a:rPr>
              <a:t>Mijn blikken in de dalen </a:t>
            </a:r>
            <a:r>
              <a:rPr lang="nl-NL" sz="1400" dirty="0" err="1" smtClean="0">
                <a:latin typeface="+mn-lt"/>
              </a:rPr>
              <a:t>neêr</a:t>
            </a:r>
            <a:r>
              <a:rPr lang="nl-NL" sz="1400" dirty="0" smtClean="0">
                <a:latin typeface="+mn-lt"/>
              </a:rPr>
              <a:t>,</a:t>
            </a:r>
          </a:p>
          <a:p>
            <a:r>
              <a:rPr lang="nl-NL" sz="1400" dirty="0" smtClean="0">
                <a:latin typeface="+mn-lt"/>
              </a:rPr>
              <a:t>Langs </a:t>
            </a:r>
            <a:r>
              <a:rPr lang="nl-NL" sz="1400" dirty="0" err="1" smtClean="0">
                <a:latin typeface="+mn-lt"/>
              </a:rPr>
              <a:t>eikenbosch</a:t>
            </a:r>
            <a:r>
              <a:rPr lang="nl-NL" sz="1400" dirty="0" smtClean="0">
                <a:latin typeface="+mn-lt"/>
              </a:rPr>
              <a:t> en bloemengaarde,</a:t>
            </a:r>
          </a:p>
          <a:p>
            <a:r>
              <a:rPr lang="nl-NL" sz="1400" dirty="0" smtClean="0">
                <a:latin typeface="+mn-lt"/>
              </a:rPr>
              <a:t>En vol van al wat mij bewoog,</a:t>
            </a:r>
          </a:p>
          <a:p>
            <a:r>
              <a:rPr lang="nl-NL" sz="1400" dirty="0" smtClean="0">
                <a:latin typeface="+mn-lt"/>
              </a:rPr>
              <a:t>Riep ik met tranen in het oog:</a:t>
            </a:r>
          </a:p>
          <a:p>
            <a:r>
              <a:rPr lang="nl-NL" sz="1400" dirty="0" smtClean="0">
                <a:latin typeface="+mn-lt"/>
              </a:rPr>
              <a:t>O god, hoe heerlijk is de aarde!’</a:t>
            </a:r>
            <a:endParaRPr lang="nl-NL" sz="1400" dirty="0">
              <a:latin typeface="+mn-lt"/>
            </a:endParaRPr>
          </a:p>
        </p:txBody>
      </p:sp>
      <p:pic>
        <p:nvPicPr>
          <p:cNvPr id="57356" name="Picture 12" descr="http://www.8weekly.nl/artikel/images/art/afbeelding%202a.Villa%20Sonsbeek_6584.jpg"/>
          <p:cNvPicPr>
            <a:picLocks noChangeAspect="1" noChangeArrowheads="1"/>
          </p:cNvPicPr>
          <p:nvPr/>
        </p:nvPicPr>
        <p:blipFill>
          <a:blip r:embed="rId3" cstate="print"/>
          <a:srcRect/>
          <a:stretch>
            <a:fillRect/>
          </a:stretch>
        </p:blipFill>
        <p:spPr bwMode="auto">
          <a:xfrm>
            <a:off x="179512" y="5227354"/>
            <a:ext cx="3672408" cy="1554654"/>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hoek 18"/>
          <p:cNvSpPr/>
          <p:nvPr/>
        </p:nvSpPr>
        <p:spPr>
          <a:xfrm>
            <a:off x="0" y="4581128"/>
            <a:ext cx="9144000" cy="2276872"/>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034" name="Rectangle 2"/>
          <p:cNvSpPr>
            <a:spLocks noGrp="1" noChangeArrowheads="1"/>
          </p:cNvSpPr>
          <p:nvPr>
            <p:ph type="title"/>
          </p:nvPr>
        </p:nvSpPr>
        <p:spPr>
          <a:xfrm>
            <a:off x="0" y="0"/>
            <a:ext cx="9144000" cy="533400"/>
          </a:xfrm>
          <a:solidFill>
            <a:schemeClr val="bg1"/>
          </a:solidFill>
        </p:spPr>
        <p:txBody>
          <a:bodyPr/>
          <a:lstStyle/>
          <a:p>
            <a:pPr algn="l"/>
            <a:r>
              <a:rPr lang="nl-NL" sz="2800" b="1" dirty="0" smtClean="0">
                <a:solidFill>
                  <a:srgbClr val="FF0000"/>
                </a:solidFill>
                <a:latin typeface="Verdana" pitchFamily="34" charset="0"/>
              </a:rPr>
              <a:t> </a:t>
            </a:r>
            <a:r>
              <a:rPr lang="nl-NL" sz="2800" b="1" dirty="0" smtClean="0">
                <a:solidFill>
                  <a:schemeClr val="tx2"/>
                </a:solidFill>
                <a:latin typeface="Verdana" pitchFamily="34" charset="0"/>
              </a:rPr>
              <a:t>Operagiganten</a:t>
            </a:r>
            <a:endParaRPr lang="nl-NL" sz="2800" b="1" dirty="0">
              <a:solidFill>
                <a:schemeClr val="tx2"/>
              </a:solidFill>
              <a:latin typeface="Verdana" pitchFamily="34" charset="0"/>
            </a:endParaRPr>
          </a:p>
        </p:txBody>
      </p:sp>
      <p:sp>
        <p:nvSpPr>
          <p:cNvPr id="44035" name="Text Box 3"/>
          <p:cNvSpPr txBox="1">
            <a:spLocks noChangeArrowheads="1"/>
          </p:cNvSpPr>
          <p:nvPr/>
        </p:nvSpPr>
        <p:spPr bwMode="auto">
          <a:xfrm>
            <a:off x="669925" y="23272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44036" name="Text Box 4"/>
          <p:cNvSpPr txBox="1">
            <a:spLocks noChangeArrowheads="1"/>
          </p:cNvSpPr>
          <p:nvPr/>
        </p:nvSpPr>
        <p:spPr bwMode="auto">
          <a:xfrm>
            <a:off x="593725" y="11080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44037" name="Text Box 5"/>
          <p:cNvSpPr txBox="1">
            <a:spLocks noChangeArrowheads="1"/>
          </p:cNvSpPr>
          <p:nvPr/>
        </p:nvSpPr>
        <p:spPr bwMode="auto">
          <a:xfrm>
            <a:off x="1835696" y="548680"/>
            <a:ext cx="7128792" cy="2616101"/>
          </a:xfrm>
          <a:prstGeom prst="rect">
            <a:avLst/>
          </a:prstGeom>
          <a:noFill/>
          <a:ln w="9525">
            <a:noFill/>
            <a:miter lim="800000"/>
            <a:headEnd/>
            <a:tailEnd/>
          </a:ln>
          <a:effectLst/>
        </p:spPr>
        <p:txBody>
          <a:bodyPr wrap="square">
            <a:spAutoFit/>
          </a:bodyPr>
          <a:lstStyle/>
          <a:p>
            <a:r>
              <a:rPr lang="nl-NL" sz="2000" b="1" dirty="0">
                <a:solidFill>
                  <a:schemeClr val="tx2"/>
                </a:solidFill>
              </a:rPr>
              <a:t>Femme fatale:</a:t>
            </a:r>
            <a:r>
              <a:rPr lang="nl-NL" sz="1400" b="1" dirty="0">
                <a:solidFill>
                  <a:schemeClr val="tx2"/>
                </a:solidFill>
              </a:rPr>
              <a:t> </a:t>
            </a:r>
            <a:endParaRPr lang="nl-NL" sz="1400" b="1" dirty="0" smtClean="0">
              <a:solidFill>
                <a:schemeClr val="tx2"/>
              </a:solidFill>
            </a:endParaRPr>
          </a:p>
          <a:p>
            <a:r>
              <a:rPr lang="nl-NL" sz="1200" dirty="0" err="1" smtClean="0">
                <a:ea typeface="Arial Unicode MS" pitchFamily="34" charset="-128"/>
                <a:cs typeface="Arial Unicode MS" pitchFamily="34" charset="-128"/>
              </a:rPr>
              <a:t>Opéra</a:t>
            </a:r>
            <a:r>
              <a:rPr lang="nl-NL" sz="1200" dirty="0" smtClean="0">
                <a:ea typeface="Arial Unicode MS" pitchFamily="34" charset="-128"/>
                <a:cs typeface="Arial Unicode MS" pitchFamily="34" charset="-128"/>
              </a:rPr>
              <a:t> </a:t>
            </a:r>
            <a:r>
              <a:rPr lang="nl-NL" sz="1200" dirty="0" err="1"/>
              <a:t>Comique</a:t>
            </a:r>
            <a:r>
              <a:rPr lang="nl-NL" sz="1200" dirty="0"/>
              <a:t>, </a:t>
            </a:r>
            <a:r>
              <a:rPr lang="nl-NL" sz="1200" dirty="0" smtClean="0"/>
              <a:t>echt familietheater-opera </a:t>
            </a:r>
            <a:r>
              <a:rPr lang="nl-NL" sz="1200" dirty="0"/>
              <a:t>met </a:t>
            </a:r>
            <a:r>
              <a:rPr lang="nl-NL" sz="1200" dirty="0" smtClean="0"/>
              <a:t>altijd een </a:t>
            </a:r>
            <a:r>
              <a:rPr lang="nl-NL" sz="1200" dirty="0"/>
              <a:t>goede afloop. </a:t>
            </a:r>
            <a:endParaRPr lang="nl-NL" sz="1200" dirty="0" smtClean="0"/>
          </a:p>
          <a:p>
            <a:r>
              <a:rPr lang="nl-NL" sz="1200" b="1" dirty="0" smtClean="0">
                <a:solidFill>
                  <a:schemeClr val="tx2"/>
                </a:solidFill>
              </a:rPr>
              <a:t>George </a:t>
            </a:r>
            <a:r>
              <a:rPr lang="nl-NL" sz="1200" b="1" dirty="0">
                <a:solidFill>
                  <a:schemeClr val="tx2"/>
                </a:solidFill>
              </a:rPr>
              <a:t>Bizet</a:t>
            </a:r>
            <a:r>
              <a:rPr lang="nl-NL" sz="1200" dirty="0"/>
              <a:t> ( 1838-1875) laat in zijn opera </a:t>
            </a:r>
            <a:r>
              <a:rPr lang="nl-NL" sz="1200" dirty="0">
                <a:latin typeface="Times New Roman"/>
              </a:rPr>
              <a:t>‘</a:t>
            </a:r>
            <a:r>
              <a:rPr lang="nl-NL" sz="1200" dirty="0"/>
              <a:t>Carmen</a:t>
            </a:r>
            <a:r>
              <a:rPr lang="nl-NL" sz="1200" dirty="0">
                <a:latin typeface="Times New Roman"/>
              </a:rPr>
              <a:t>’</a:t>
            </a:r>
            <a:r>
              <a:rPr lang="nl-NL" sz="1200" dirty="0"/>
              <a:t> een heel andere afloop zien. </a:t>
            </a:r>
            <a:endParaRPr lang="nl-NL" sz="1200" dirty="0" smtClean="0"/>
          </a:p>
          <a:p>
            <a:r>
              <a:rPr lang="nl-NL" sz="1200" dirty="0" smtClean="0"/>
              <a:t>Met </a:t>
            </a:r>
            <a:r>
              <a:rPr lang="nl-NL" sz="1200" dirty="0"/>
              <a:t>Carmen schept Bizet een voor de 19e eeuw typische </a:t>
            </a:r>
            <a:r>
              <a:rPr lang="nl-NL" sz="1200" dirty="0">
                <a:latin typeface="Times New Roman"/>
              </a:rPr>
              <a:t>‘</a:t>
            </a:r>
            <a:r>
              <a:rPr lang="nl-NL" sz="1200" dirty="0"/>
              <a:t>Femme fatale</a:t>
            </a:r>
            <a:r>
              <a:rPr lang="nl-NL" sz="1200" dirty="0" smtClean="0">
                <a:latin typeface="Times New Roman"/>
              </a:rPr>
              <a:t>’</a:t>
            </a:r>
            <a:r>
              <a:rPr lang="nl-NL" sz="1200" dirty="0" smtClean="0"/>
              <a:t>.</a:t>
            </a:r>
          </a:p>
          <a:p>
            <a:r>
              <a:rPr lang="nl-NL" sz="1200" i="1" dirty="0" smtClean="0"/>
              <a:t>Carmen (zigeunerin) verlaat Don José voor een ander, een stierenvechter. Een verhaal vol hartstocht, jaloezie, soldaten, smokkelaars en stierenvechters.</a:t>
            </a:r>
            <a:r>
              <a:rPr lang="nl-NL" sz="1200" dirty="0" smtClean="0"/>
              <a:t> </a:t>
            </a:r>
          </a:p>
          <a:p>
            <a:endParaRPr lang="nl-NL" sz="1200" b="1" dirty="0" smtClean="0">
              <a:solidFill>
                <a:srgbClr val="009900"/>
              </a:solidFill>
            </a:endParaRPr>
          </a:p>
          <a:p>
            <a:r>
              <a:rPr lang="nl-NL" sz="1200" b="1" dirty="0" smtClean="0">
                <a:solidFill>
                  <a:srgbClr val="009900"/>
                </a:solidFill>
              </a:rPr>
              <a:t>exotisme</a:t>
            </a:r>
            <a:r>
              <a:rPr lang="nl-NL" sz="1200" dirty="0">
                <a:solidFill>
                  <a:srgbClr val="009900"/>
                </a:solidFill>
              </a:rPr>
              <a:t>. </a:t>
            </a:r>
            <a:r>
              <a:rPr lang="nl-NL" sz="1200" dirty="0" smtClean="0"/>
              <a:t>( Bizet is nooit in Spanje geweest). </a:t>
            </a:r>
          </a:p>
          <a:p>
            <a:r>
              <a:rPr lang="nl-NL" sz="1200" dirty="0" smtClean="0"/>
              <a:t>De</a:t>
            </a:r>
            <a:r>
              <a:rPr lang="nl-NL" sz="1200" dirty="0" smtClean="0">
                <a:solidFill>
                  <a:srgbClr val="009900"/>
                </a:solidFill>
              </a:rPr>
              <a:t> </a:t>
            </a:r>
            <a:r>
              <a:rPr lang="nl-NL" sz="1200" dirty="0"/>
              <a:t>folkloristische dansen in Carmen behoren tot het </a:t>
            </a:r>
            <a:endParaRPr lang="nl-NL" sz="1200" dirty="0" smtClean="0"/>
          </a:p>
          <a:p>
            <a:r>
              <a:rPr lang="nl-NL" sz="1200" dirty="0" smtClean="0"/>
              <a:t>muzikale </a:t>
            </a:r>
            <a:r>
              <a:rPr lang="nl-NL" sz="1200" b="1" dirty="0">
                <a:solidFill>
                  <a:srgbClr val="009900"/>
                </a:solidFill>
              </a:rPr>
              <a:t>realisme</a:t>
            </a:r>
            <a:r>
              <a:rPr lang="nl-NL" sz="1200" dirty="0" smtClean="0"/>
              <a:t>. </a:t>
            </a:r>
          </a:p>
          <a:p>
            <a:r>
              <a:rPr lang="nl-NL" sz="1200" dirty="0" smtClean="0"/>
              <a:t/>
            </a:r>
            <a:br>
              <a:rPr lang="nl-NL" sz="1200" dirty="0" smtClean="0"/>
            </a:br>
            <a:r>
              <a:rPr lang="nl-NL" sz="1200" dirty="0" smtClean="0"/>
              <a:t>Het temperamentvolle ‘</a:t>
            </a:r>
            <a:r>
              <a:rPr lang="nl-NL" sz="1200" dirty="0" err="1" smtClean="0"/>
              <a:t>habanera</a:t>
            </a:r>
            <a:r>
              <a:rPr lang="nl-NL" sz="1200" dirty="0" smtClean="0"/>
              <a:t>’ is het </a:t>
            </a:r>
            <a:r>
              <a:rPr lang="nl-NL" sz="1200" dirty="0" err="1" smtClean="0"/>
              <a:t>herkennings</a:t>
            </a:r>
            <a:r>
              <a:rPr lang="nl-NL" sz="1200" dirty="0" smtClean="0"/>
              <a:t>- </a:t>
            </a:r>
            <a:br>
              <a:rPr lang="nl-NL" sz="1200" dirty="0" smtClean="0"/>
            </a:br>
            <a:r>
              <a:rPr lang="nl-NL" sz="1200" dirty="0" smtClean="0"/>
              <a:t>motief voor </a:t>
            </a:r>
            <a:r>
              <a:rPr lang="nl-NL" sz="1200" dirty="0" err="1" smtClean="0"/>
              <a:t>Carmens</a:t>
            </a:r>
            <a:r>
              <a:rPr lang="nl-NL" sz="1200" dirty="0" smtClean="0"/>
              <a:t> persoonlijkheid.</a:t>
            </a:r>
            <a:endParaRPr lang="nl-NL" sz="1200" dirty="0"/>
          </a:p>
        </p:txBody>
      </p:sp>
      <p:sp>
        <p:nvSpPr>
          <p:cNvPr id="44038" name="Text Box 6"/>
          <p:cNvSpPr txBox="1">
            <a:spLocks noChangeArrowheads="1"/>
          </p:cNvSpPr>
          <p:nvPr/>
        </p:nvSpPr>
        <p:spPr bwMode="auto">
          <a:xfrm>
            <a:off x="5638800" y="152400"/>
            <a:ext cx="2884488" cy="336550"/>
          </a:xfrm>
          <a:prstGeom prst="rect">
            <a:avLst/>
          </a:prstGeom>
          <a:noFill/>
          <a:ln w="9525">
            <a:noFill/>
            <a:miter lim="800000"/>
            <a:headEnd/>
            <a:tailEnd/>
          </a:ln>
          <a:effectLst/>
        </p:spPr>
        <p:txBody>
          <a:bodyPr wrap="none">
            <a:spAutoFit/>
          </a:bodyPr>
          <a:lstStyle/>
          <a:p>
            <a:r>
              <a:rPr lang="nl-NL" sz="1600"/>
              <a:t>Vlucht uit het treurige bestaan</a:t>
            </a:r>
          </a:p>
        </p:txBody>
      </p:sp>
      <p:sp>
        <p:nvSpPr>
          <p:cNvPr id="44046" name="Text Box 14">
            <a:hlinkClick r:id="rId2"/>
          </p:cNvPr>
          <p:cNvSpPr txBox="1">
            <a:spLocks noChangeArrowheads="1"/>
          </p:cNvSpPr>
          <p:nvPr/>
        </p:nvSpPr>
        <p:spPr bwMode="auto">
          <a:xfrm>
            <a:off x="4788024" y="3019925"/>
            <a:ext cx="779381" cy="400110"/>
          </a:xfrm>
          <a:prstGeom prst="rect">
            <a:avLst/>
          </a:prstGeom>
          <a:noFill/>
          <a:ln w="9525">
            <a:noFill/>
            <a:miter lim="800000"/>
            <a:headEnd/>
            <a:tailEnd/>
          </a:ln>
          <a:effectLst/>
        </p:spPr>
        <p:txBody>
          <a:bodyPr wrap="none">
            <a:spAutoFit/>
          </a:bodyPr>
          <a:lstStyle/>
          <a:p>
            <a:r>
              <a:rPr lang="nl-NL" sz="1000" dirty="0" smtClean="0"/>
              <a:t>CD2</a:t>
            </a:r>
            <a:r>
              <a:rPr lang="nl-NL" sz="1000" dirty="0" smtClean="0">
                <a:sym typeface="Wingdings" pitchFamily="2" charset="2"/>
              </a:rPr>
              <a:t></a:t>
            </a:r>
            <a:r>
              <a:rPr lang="nl-NL" sz="1000" dirty="0" smtClean="0"/>
              <a:t>02</a:t>
            </a:r>
            <a:br>
              <a:rPr lang="nl-NL" sz="1000" dirty="0" smtClean="0"/>
            </a:br>
            <a:r>
              <a:rPr lang="nl-NL" sz="1000" dirty="0" err="1" smtClean="0"/>
              <a:t>Habanera</a:t>
            </a:r>
            <a:r>
              <a:rPr lang="nl-NL" sz="1000" dirty="0" smtClean="0"/>
              <a:t> </a:t>
            </a:r>
            <a:endParaRPr lang="nl-NL" sz="1000" dirty="0"/>
          </a:p>
        </p:txBody>
      </p:sp>
      <p:pic>
        <p:nvPicPr>
          <p:cNvPr id="44047" name="Picture 15" descr="C:\Users\John\Pictures\Bespiegeling\H9Romantiek\Carmen2.jpg"/>
          <p:cNvPicPr>
            <a:picLocks noChangeAspect="1" noChangeArrowheads="1"/>
          </p:cNvPicPr>
          <p:nvPr/>
        </p:nvPicPr>
        <p:blipFill>
          <a:blip r:embed="rId3" cstate="print"/>
          <a:srcRect/>
          <a:stretch>
            <a:fillRect/>
          </a:stretch>
        </p:blipFill>
        <p:spPr bwMode="auto">
          <a:xfrm>
            <a:off x="5868143" y="2240624"/>
            <a:ext cx="3275857" cy="4284720"/>
          </a:xfrm>
          <a:prstGeom prst="rect">
            <a:avLst/>
          </a:prstGeom>
          <a:noFill/>
        </p:spPr>
      </p:pic>
      <p:sp>
        <p:nvSpPr>
          <p:cNvPr id="20" name="Tekstvak 19"/>
          <p:cNvSpPr txBox="1"/>
          <p:nvPr/>
        </p:nvSpPr>
        <p:spPr>
          <a:xfrm>
            <a:off x="7668344" y="6453336"/>
            <a:ext cx="1221809" cy="246221"/>
          </a:xfrm>
          <a:prstGeom prst="rect">
            <a:avLst/>
          </a:prstGeom>
          <a:solidFill>
            <a:srgbClr val="CC00FF"/>
          </a:solidFill>
        </p:spPr>
        <p:txBody>
          <a:bodyPr wrap="none" rtlCol="0">
            <a:spAutoFit/>
          </a:bodyPr>
          <a:lstStyle/>
          <a:p>
            <a:r>
              <a:rPr lang="nl-NL" sz="1000" dirty="0" smtClean="0">
                <a:hlinkClick r:id="rId4"/>
              </a:rPr>
              <a:t>Fragment Carmen</a:t>
            </a:r>
            <a:endParaRPr lang="nl-NL" sz="1000" dirty="0"/>
          </a:p>
        </p:txBody>
      </p:sp>
      <p:sp>
        <p:nvSpPr>
          <p:cNvPr id="21" name="Tekstvak 20"/>
          <p:cNvSpPr txBox="1"/>
          <p:nvPr/>
        </p:nvSpPr>
        <p:spPr>
          <a:xfrm>
            <a:off x="6228184" y="6453336"/>
            <a:ext cx="1056700" cy="246221"/>
          </a:xfrm>
          <a:prstGeom prst="rect">
            <a:avLst/>
          </a:prstGeom>
          <a:solidFill>
            <a:srgbClr val="CC00FF"/>
          </a:solidFill>
        </p:spPr>
        <p:txBody>
          <a:bodyPr wrap="none" rtlCol="0">
            <a:spAutoFit/>
          </a:bodyPr>
          <a:lstStyle/>
          <a:p>
            <a:r>
              <a:rPr lang="nl-NL" sz="1000" dirty="0" smtClean="0">
                <a:hlinkClick r:id="rId5"/>
              </a:rPr>
              <a:t>Fragment  Act1</a:t>
            </a:r>
            <a:endParaRPr lang="nl-NL" sz="1000" dirty="0"/>
          </a:p>
        </p:txBody>
      </p:sp>
      <p:pic>
        <p:nvPicPr>
          <p:cNvPr id="1026" name="Picture 2" descr="Marilyn Monroe"/>
          <p:cNvPicPr>
            <a:picLocks noChangeAspect="1" noChangeArrowheads="1"/>
          </p:cNvPicPr>
          <p:nvPr/>
        </p:nvPicPr>
        <p:blipFill>
          <a:blip r:embed="rId6" cstate="print"/>
          <a:srcRect/>
          <a:stretch>
            <a:fillRect/>
          </a:stretch>
        </p:blipFill>
        <p:spPr bwMode="auto">
          <a:xfrm>
            <a:off x="2627784" y="4725144"/>
            <a:ext cx="1319668" cy="1656184"/>
          </a:xfrm>
          <a:prstGeom prst="rect">
            <a:avLst/>
          </a:prstGeom>
          <a:noFill/>
        </p:spPr>
      </p:pic>
      <p:pic>
        <p:nvPicPr>
          <p:cNvPr id="1028" name="Picture 4" descr="http://i2.listal.com/image/237509/500full-marlene-dietrich.jpg"/>
          <p:cNvPicPr>
            <a:picLocks noChangeAspect="1" noChangeArrowheads="1"/>
          </p:cNvPicPr>
          <p:nvPr/>
        </p:nvPicPr>
        <p:blipFill>
          <a:blip r:embed="rId7" cstate="print"/>
          <a:srcRect/>
          <a:stretch>
            <a:fillRect/>
          </a:stretch>
        </p:blipFill>
        <p:spPr bwMode="auto">
          <a:xfrm>
            <a:off x="1187624" y="4725144"/>
            <a:ext cx="1329305" cy="1656184"/>
          </a:xfrm>
          <a:prstGeom prst="rect">
            <a:avLst/>
          </a:prstGeom>
          <a:noFill/>
        </p:spPr>
      </p:pic>
      <p:sp>
        <p:nvSpPr>
          <p:cNvPr id="23" name="Tekstvak 22"/>
          <p:cNvSpPr txBox="1"/>
          <p:nvPr/>
        </p:nvSpPr>
        <p:spPr>
          <a:xfrm>
            <a:off x="1187624" y="6381328"/>
            <a:ext cx="1116011" cy="246221"/>
          </a:xfrm>
          <a:prstGeom prst="rect">
            <a:avLst/>
          </a:prstGeom>
          <a:noFill/>
        </p:spPr>
        <p:txBody>
          <a:bodyPr wrap="square" rtlCol="0">
            <a:spAutoFit/>
          </a:bodyPr>
          <a:lstStyle/>
          <a:p>
            <a:r>
              <a:rPr lang="nl-NL" sz="1000" dirty="0" err="1" smtClean="0"/>
              <a:t>Marlene</a:t>
            </a:r>
            <a:r>
              <a:rPr lang="nl-NL" sz="1000" dirty="0" smtClean="0"/>
              <a:t> </a:t>
            </a:r>
            <a:r>
              <a:rPr lang="nl-NL" sz="1000" dirty="0" err="1" smtClean="0"/>
              <a:t>Dietrich</a:t>
            </a:r>
            <a:endParaRPr lang="nl-NL" sz="1000" dirty="0"/>
          </a:p>
        </p:txBody>
      </p:sp>
      <p:sp>
        <p:nvSpPr>
          <p:cNvPr id="24" name="Tekstvak 23"/>
          <p:cNvSpPr txBox="1"/>
          <p:nvPr/>
        </p:nvSpPr>
        <p:spPr>
          <a:xfrm>
            <a:off x="2699792" y="6381328"/>
            <a:ext cx="1066318" cy="246221"/>
          </a:xfrm>
          <a:prstGeom prst="rect">
            <a:avLst/>
          </a:prstGeom>
          <a:noFill/>
        </p:spPr>
        <p:txBody>
          <a:bodyPr wrap="square" rtlCol="0">
            <a:spAutoFit/>
          </a:bodyPr>
          <a:lstStyle/>
          <a:p>
            <a:r>
              <a:rPr lang="nl-NL" sz="1000" dirty="0" smtClean="0"/>
              <a:t>Marilyn </a:t>
            </a:r>
            <a:r>
              <a:rPr lang="nl-NL" sz="1000" dirty="0" err="1" smtClean="0"/>
              <a:t>Monroe</a:t>
            </a:r>
            <a:endParaRPr lang="nl-NL" sz="1000" dirty="0"/>
          </a:p>
        </p:txBody>
      </p:sp>
      <p:pic>
        <p:nvPicPr>
          <p:cNvPr id="1030" name="Picture 6" descr="http://4.bp.blogspot.com/-wJZwyokUx0s/TV5E67Y2XfI/AAAAAAAABUk/-wr7Px6xHAc/s1600/britney-spears-femme-fatale.jpg"/>
          <p:cNvPicPr>
            <a:picLocks noChangeAspect="1" noChangeArrowheads="1"/>
          </p:cNvPicPr>
          <p:nvPr/>
        </p:nvPicPr>
        <p:blipFill>
          <a:blip r:embed="rId8" cstate="print"/>
          <a:srcRect/>
          <a:stretch>
            <a:fillRect/>
          </a:stretch>
        </p:blipFill>
        <p:spPr bwMode="auto">
          <a:xfrm>
            <a:off x="3995936" y="4725144"/>
            <a:ext cx="1656184" cy="1656184"/>
          </a:xfrm>
          <a:prstGeom prst="rect">
            <a:avLst/>
          </a:prstGeom>
          <a:noFill/>
        </p:spPr>
      </p:pic>
      <p:pic>
        <p:nvPicPr>
          <p:cNvPr id="1032" name="Picture 8" descr="http://upload.wikimedia.org/wikipedia/commons/thumb/1/16/Mata_Hari_6.jpg/220px-Mata_Hari_6.jpg"/>
          <p:cNvPicPr>
            <a:picLocks noChangeAspect="1" noChangeArrowheads="1"/>
          </p:cNvPicPr>
          <p:nvPr/>
        </p:nvPicPr>
        <p:blipFill>
          <a:blip r:embed="rId9" cstate="print"/>
          <a:srcRect/>
          <a:stretch>
            <a:fillRect/>
          </a:stretch>
        </p:blipFill>
        <p:spPr bwMode="auto">
          <a:xfrm>
            <a:off x="0" y="4706814"/>
            <a:ext cx="1058600" cy="1674513"/>
          </a:xfrm>
          <a:prstGeom prst="rect">
            <a:avLst/>
          </a:prstGeom>
          <a:noFill/>
        </p:spPr>
      </p:pic>
      <p:sp>
        <p:nvSpPr>
          <p:cNvPr id="29" name="Tekstvak 28"/>
          <p:cNvSpPr txBox="1"/>
          <p:nvPr/>
        </p:nvSpPr>
        <p:spPr>
          <a:xfrm>
            <a:off x="179512" y="6381328"/>
            <a:ext cx="739305" cy="246221"/>
          </a:xfrm>
          <a:prstGeom prst="rect">
            <a:avLst/>
          </a:prstGeom>
          <a:noFill/>
        </p:spPr>
        <p:txBody>
          <a:bodyPr wrap="none" rtlCol="0">
            <a:spAutoFit/>
          </a:bodyPr>
          <a:lstStyle/>
          <a:p>
            <a:r>
              <a:rPr lang="nl-NL" sz="1000" dirty="0" smtClean="0"/>
              <a:t>Mata Hari</a:t>
            </a:r>
            <a:endParaRPr lang="nl-NL" sz="1000" dirty="0"/>
          </a:p>
        </p:txBody>
      </p:sp>
      <p:pic>
        <p:nvPicPr>
          <p:cNvPr id="1034" name="Picture 10" descr="http://www.musicwithease.com/k22-carmen.jpg"/>
          <p:cNvPicPr>
            <a:picLocks noChangeAspect="1" noChangeArrowheads="1"/>
          </p:cNvPicPr>
          <p:nvPr/>
        </p:nvPicPr>
        <p:blipFill>
          <a:blip r:embed="rId10" cstate="print"/>
          <a:srcRect/>
          <a:stretch>
            <a:fillRect/>
          </a:stretch>
        </p:blipFill>
        <p:spPr bwMode="auto">
          <a:xfrm>
            <a:off x="0" y="548680"/>
            <a:ext cx="1835696" cy="26713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hoek 18"/>
          <p:cNvSpPr/>
          <p:nvPr/>
        </p:nvSpPr>
        <p:spPr>
          <a:xfrm>
            <a:off x="0" y="4869160"/>
            <a:ext cx="9144000" cy="198884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034" name="Rectangle 2"/>
          <p:cNvSpPr>
            <a:spLocks noGrp="1" noChangeArrowheads="1"/>
          </p:cNvSpPr>
          <p:nvPr>
            <p:ph type="title"/>
          </p:nvPr>
        </p:nvSpPr>
        <p:spPr>
          <a:xfrm>
            <a:off x="0" y="0"/>
            <a:ext cx="9144000" cy="533400"/>
          </a:xfrm>
          <a:solidFill>
            <a:schemeClr val="bg1"/>
          </a:solidFill>
        </p:spPr>
        <p:txBody>
          <a:bodyPr/>
          <a:lstStyle/>
          <a:p>
            <a:pPr algn="l"/>
            <a:r>
              <a:rPr lang="nl-NL" sz="2800" b="1" dirty="0" smtClean="0">
                <a:solidFill>
                  <a:srgbClr val="FF0000"/>
                </a:solidFill>
                <a:latin typeface="Verdana" pitchFamily="34" charset="0"/>
              </a:rPr>
              <a:t> </a:t>
            </a:r>
            <a:r>
              <a:rPr lang="nl-NL" sz="2800" b="1" dirty="0" smtClean="0">
                <a:solidFill>
                  <a:schemeClr val="tx2"/>
                </a:solidFill>
                <a:latin typeface="Verdana" pitchFamily="34" charset="0"/>
              </a:rPr>
              <a:t>Operagiganten</a:t>
            </a:r>
            <a:endParaRPr lang="nl-NL" sz="2800" b="1" dirty="0">
              <a:solidFill>
                <a:schemeClr val="tx2"/>
              </a:solidFill>
              <a:latin typeface="Verdana" pitchFamily="34" charset="0"/>
            </a:endParaRPr>
          </a:p>
        </p:txBody>
      </p:sp>
      <p:sp>
        <p:nvSpPr>
          <p:cNvPr id="44035" name="Text Box 3"/>
          <p:cNvSpPr txBox="1">
            <a:spLocks noChangeArrowheads="1"/>
          </p:cNvSpPr>
          <p:nvPr/>
        </p:nvSpPr>
        <p:spPr bwMode="auto">
          <a:xfrm>
            <a:off x="669925" y="23272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44036" name="Text Box 4"/>
          <p:cNvSpPr txBox="1">
            <a:spLocks noChangeArrowheads="1"/>
          </p:cNvSpPr>
          <p:nvPr/>
        </p:nvSpPr>
        <p:spPr bwMode="auto">
          <a:xfrm>
            <a:off x="593725" y="11080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44038" name="Text Box 6"/>
          <p:cNvSpPr txBox="1">
            <a:spLocks noChangeArrowheads="1"/>
          </p:cNvSpPr>
          <p:nvPr/>
        </p:nvSpPr>
        <p:spPr bwMode="auto">
          <a:xfrm>
            <a:off x="5638800" y="152400"/>
            <a:ext cx="2884488" cy="336550"/>
          </a:xfrm>
          <a:prstGeom prst="rect">
            <a:avLst/>
          </a:prstGeom>
          <a:noFill/>
          <a:ln w="9525">
            <a:noFill/>
            <a:miter lim="800000"/>
            <a:headEnd/>
            <a:tailEnd/>
          </a:ln>
          <a:effectLst/>
        </p:spPr>
        <p:txBody>
          <a:bodyPr wrap="none">
            <a:spAutoFit/>
          </a:bodyPr>
          <a:lstStyle/>
          <a:p>
            <a:r>
              <a:rPr lang="nl-NL" sz="1600"/>
              <a:t>Vlucht uit het treurige bestaan</a:t>
            </a:r>
          </a:p>
        </p:txBody>
      </p:sp>
      <p:sp>
        <p:nvSpPr>
          <p:cNvPr id="44039" name="Text Box 7"/>
          <p:cNvSpPr txBox="1">
            <a:spLocks noChangeArrowheads="1"/>
          </p:cNvSpPr>
          <p:nvPr/>
        </p:nvSpPr>
        <p:spPr bwMode="auto">
          <a:xfrm>
            <a:off x="179512" y="548680"/>
            <a:ext cx="8964488" cy="1692771"/>
          </a:xfrm>
          <a:prstGeom prst="rect">
            <a:avLst/>
          </a:prstGeom>
          <a:noFill/>
          <a:ln w="9525">
            <a:noFill/>
            <a:miter lim="800000"/>
            <a:headEnd/>
            <a:tailEnd/>
          </a:ln>
          <a:effectLst/>
        </p:spPr>
        <p:txBody>
          <a:bodyPr wrap="square">
            <a:spAutoFit/>
          </a:bodyPr>
          <a:lstStyle/>
          <a:p>
            <a:r>
              <a:rPr lang="nl-NL" sz="2000" b="1" dirty="0">
                <a:solidFill>
                  <a:schemeClr val="tx2"/>
                </a:solidFill>
              </a:rPr>
              <a:t>Der Ring des </a:t>
            </a:r>
            <a:r>
              <a:rPr lang="nl-NL" sz="2000" b="1" dirty="0" err="1">
                <a:solidFill>
                  <a:schemeClr val="tx2"/>
                </a:solidFill>
              </a:rPr>
              <a:t>Nibelungen</a:t>
            </a:r>
            <a:r>
              <a:rPr lang="nl-NL" sz="2000" b="1" dirty="0">
                <a:solidFill>
                  <a:schemeClr val="tx2"/>
                </a:solidFill>
              </a:rPr>
              <a:t>:</a:t>
            </a:r>
            <a:r>
              <a:rPr lang="nl-NL" sz="2000" dirty="0">
                <a:solidFill>
                  <a:schemeClr val="tx2"/>
                </a:solidFill>
              </a:rPr>
              <a:t> </a:t>
            </a:r>
            <a:r>
              <a:rPr lang="nl-NL" sz="1200" b="1" dirty="0" smtClean="0">
                <a:solidFill>
                  <a:schemeClr val="tx2"/>
                </a:solidFill>
              </a:rPr>
              <a:t>Richard Wagner</a:t>
            </a:r>
            <a:r>
              <a:rPr lang="nl-NL" sz="1200" dirty="0" smtClean="0">
                <a:solidFill>
                  <a:schemeClr val="tx2"/>
                </a:solidFill>
              </a:rPr>
              <a:t>:</a:t>
            </a:r>
          </a:p>
          <a:p>
            <a:r>
              <a:rPr lang="nl-NL" sz="1200" dirty="0"/>
              <a:t>D</a:t>
            </a:r>
            <a:r>
              <a:rPr lang="nl-NL" sz="1200" dirty="0" smtClean="0"/>
              <a:t>e </a:t>
            </a:r>
            <a:r>
              <a:rPr lang="nl-NL" sz="1200" dirty="0"/>
              <a:t>tragedie van het menselijk lot. </a:t>
            </a:r>
            <a:endParaRPr lang="nl-NL" sz="1200" dirty="0" smtClean="0"/>
          </a:p>
          <a:p>
            <a:r>
              <a:rPr lang="nl-NL" sz="1200" dirty="0" smtClean="0"/>
              <a:t>aanklacht </a:t>
            </a:r>
            <a:r>
              <a:rPr lang="nl-NL" sz="1200" dirty="0"/>
              <a:t>tegen de kapitalistische </a:t>
            </a:r>
            <a:r>
              <a:rPr lang="nl-NL" sz="1200" dirty="0" smtClean="0"/>
              <a:t>maatschappij.</a:t>
            </a:r>
          </a:p>
          <a:p>
            <a:r>
              <a:rPr lang="nl-NL" sz="1200" dirty="0" smtClean="0"/>
              <a:t>De </a:t>
            </a:r>
            <a:r>
              <a:rPr lang="nl-NL" sz="1200" dirty="0"/>
              <a:t>reeks </a:t>
            </a:r>
            <a:r>
              <a:rPr lang="nl-NL" sz="1200" dirty="0" smtClean="0"/>
              <a:t>van vier opera’s ( samen achttien uur) is </a:t>
            </a:r>
            <a:r>
              <a:rPr lang="nl-NL" sz="1200" dirty="0"/>
              <a:t>gebaseerd op de Germaanse mythologie en Noorse sagen. </a:t>
            </a:r>
            <a:endParaRPr lang="nl-NL" sz="1200" dirty="0" smtClean="0"/>
          </a:p>
          <a:p>
            <a:r>
              <a:rPr lang="nl-NL" sz="1200" b="1" dirty="0" err="1" smtClean="0">
                <a:solidFill>
                  <a:srgbClr val="009900"/>
                </a:solidFill>
              </a:rPr>
              <a:t>Gesamtkunstwerk</a:t>
            </a:r>
            <a:r>
              <a:rPr lang="nl-NL" sz="1200" dirty="0" smtClean="0">
                <a:solidFill>
                  <a:srgbClr val="009900"/>
                </a:solidFill>
              </a:rPr>
              <a:t> </a:t>
            </a:r>
            <a:r>
              <a:rPr lang="nl-NL" sz="1200" dirty="0"/>
              <a:t>( alle onderdelen </a:t>
            </a:r>
            <a:r>
              <a:rPr lang="nl-NL" sz="1200" dirty="0" smtClean="0"/>
              <a:t>poëzie, mise-en scène, handeling en muziek vormen </a:t>
            </a:r>
            <a:r>
              <a:rPr lang="nl-NL" sz="1200" dirty="0"/>
              <a:t>een </a:t>
            </a:r>
            <a:r>
              <a:rPr lang="nl-NL" sz="1200" dirty="0" smtClean="0"/>
              <a:t>eenheid). </a:t>
            </a:r>
          </a:p>
          <a:p>
            <a:r>
              <a:rPr lang="nl-NL" sz="1200" dirty="0" smtClean="0"/>
              <a:t>De vaste indeling van afgeronde nummers verdwijnt en een oneindige melodie komt ervoor in de plaats. Het orkest begeleidt niet alleen, maar draagt het verhaal en drukt uit wat de tekst zelf niet kan. Hij koppelt  het </a:t>
            </a:r>
            <a:r>
              <a:rPr lang="nl-NL" sz="1200" b="1" dirty="0" smtClean="0">
                <a:solidFill>
                  <a:srgbClr val="009900"/>
                </a:solidFill>
              </a:rPr>
              <a:t>leidmotief</a:t>
            </a:r>
            <a:r>
              <a:rPr lang="nl-NL" sz="1200" dirty="0" smtClean="0">
                <a:solidFill>
                  <a:srgbClr val="009900"/>
                </a:solidFill>
              </a:rPr>
              <a:t> </a:t>
            </a:r>
            <a:r>
              <a:rPr lang="nl-NL" sz="1200" dirty="0"/>
              <a:t>(muzikaal </a:t>
            </a:r>
            <a:r>
              <a:rPr lang="nl-NL" sz="1200" dirty="0" smtClean="0"/>
              <a:t>etiket dat steeds gespeeld wordt als de persoon of zaak voorbijkomt)</a:t>
            </a:r>
            <a:r>
              <a:rPr lang="nl-NL" sz="1200" dirty="0" smtClean="0">
                <a:solidFill>
                  <a:srgbClr val="009900"/>
                </a:solidFill>
              </a:rPr>
              <a:t> </a:t>
            </a:r>
            <a:r>
              <a:rPr lang="nl-NL" sz="1200" dirty="0"/>
              <a:t>aan een gebeurtenis, zaak of persoon.</a:t>
            </a:r>
          </a:p>
        </p:txBody>
      </p:sp>
      <p:pic>
        <p:nvPicPr>
          <p:cNvPr id="44049" name="Picture 17" descr="C:\Users\John\Pictures\Bespiegeling\H9Romantiek\Ringbrunhilda.jpg"/>
          <p:cNvPicPr>
            <a:picLocks noChangeAspect="1" noChangeArrowheads="1"/>
          </p:cNvPicPr>
          <p:nvPr/>
        </p:nvPicPr>
        <p:blipFill>
          <a:blip r:embed="rId2" cstate="print"/>
          <a:srcRect/>
          <a:stretch>
            <a:fillRect/>
          </a:stretch>
        </p:blipFill>
        <p:spPr bwMode="auto">
          <a:xfrm>
            <a:off x="3347864" y="4005064"/>
            <a:ext cx="1839913" cy="2667000"/>
          </a:xfrm>
          <a:prstGeom prst="rect">
            <a:avLst/>
          </a:prstGeom>
          <a:noFill/>
        </p:spPr>
      </p:pic>
      <p:sp>
        <p:nvSpPr>
          <p:cNvPr id="44050" name="Text Box 18"/>
          <p:cNvSpPr txBox="1">
            <a:spLocks noChangeArrowheads="1"/>
          </p:cNvSpPr>
          <p:nvPr/>
        </p:nvSpPr>
        <p:spPr bwMode="auto">
          <a:xfrm>
            <a:off x="4355976" y="6309320"/>
            <a:ext cx="723275" cy="246221"/>
          </a:xfrm>
          <a:prstGeom prst="rect">
            <a:avLst/>
          </a:prstGeom>
          <a:noFill/>
          <a:ln w="9525">
            <a:noFill/>
            <a:miter lim="800000"/>
            <a:headEnd/>
            <a:tailEnd/>
          </a:ln>
          <a:effectLst/>
        </p:spPr>
        <p:txBody>
          <a:bodyPr wrap="none">
            <a:spAutoFit/>
          </a:bodyPr>
          <a:lstStyle/>
          <a:p>
            <a:r>
              <a:rPr lang="nl-NL" sz="1000" dirty="0" err="1">
                <a:solidFill>
                  <a:schemeClr val="bg1"/>
                </a:solidFill>
              </a:rPr>
              <a:t>Brünhilde</a:t>
            </a:r>
            <a:endParaRPr lang="nl-NL" sz="1000" dirty="0">
              <a:solidFill>
                <a:schemeClr val="bg1"/>
              </a:solidFill>
            </a:endParaRPr>
          </a:p>
        </p:txBody>
      </p:sp>
      <p:sp>
        <p:nvSpPr>
          <p:cNvPr id="23" name="Tekstvak 22"/>
          <p:cNvSpPr txBox="1"/>
          <p:nvPr/>
        </p:nvSpPr>
        <p:spPr>
          <a:xfrm>
            <a:off x="179512" y="2420888"/>
            <a:ext cx="8748463" cy="1477328"/>
          </a:xfrm>
          <a:prstGeom prst="rect">
            <a:avLst/>
          </a:prstGeom>
          <a:solidFill>
            <a:schemeClr val="bg1">
              <a:lumMod val="75000"/>
            </a:schemeClr>
          </a:solidFill>
        </p:spPr>
        <p:txBody>
          <a:bodyPr wrap="square" rtlCol="0">
            <a:spAutoFit/>
          </a:bodyPr>
          <a:lstStyle/>
          <a:p>
            <a:r>
              <a:rPr lang="nl-NL" sz="1000" dirty="0" smtClean="0"/>
              <a:t>Der Ring is een parabel over  macht, en beschrijft de vergeefse pogingen van oppergod </a:t>
            </a:r>
            <a:r>
              <a:rPr lang="nl-NL" sz="1000" dirty="0" err="1" smtClean="0"/>
              <a:t>Wotan</a:t>
            </a:r>
            <a:r>
              <a:rPr lang="nl-NL" sz="1000" dirty="0" smtClean="0"/>
              <a:t> om de macht over de wereld voor zich te herwinnen, pogingen die door de dwerg </a:t>
            </a:r>
            <a:r>
              <a:rPr lang="nl-NL" sz="1000" dirty="0" err="1" smtClean="0"/>
              <a:t>Alberich</a:t>
            </a:r>
            <a:r>
              <a:rPr lang="nl-NL" sz="1000" dirty="0" smtClean="0"/>
              <a:t> (de </a:t>
            </a:r>
            <a:r>
              <a:rPr lang="nl-NL" sz="1000" i="1" dirty="0" err="1" smtClean="0"/>
              <a:t>Nibelung</a:t>
            </a:r>
            <a:r>
              <a:rPr lang="nl-NL" sz="1000" dirty="0" smtClean="0"/>
              <a:t>) worden gedwarsboomd. </a:t>
            </a:r>
          </a:p>
          <a:p>
            <a:r>
              <a:rPr lang="nl-NL" sz="1000" dirty="0" err="1" smtClean="0"/>
              <a:t>Alberich</a:t>
            </a:r>
            <a:r>
              <a:rPr lang="nl-NL" sz="1000" dirty="0" smtClean="0"/>
              <a:t> smeedt met het Rijngoud – gestolen van de Rijndochters- een ring die hem grenzeloze macht over het aardrijk zal verschaffen. </a:t>
            </a:r>
            <a:r>
              <a:rPr lang="nl-NL" sz="1000" dirty="0" err="1" smtClean="0"/>
              <a:t>Wotan</a:t>
            </a:r>
            <a:r>
              <a:rPr lang="nl-NL" sz="1000" dirty="0" smtClean="0"/>
              <a:t> weet zich met een list de ring toe te eigenen -die dan door </a:t>
            </a:r>
            <a:r>
              <a:rPr lang="nl-NL" sz="1000" dirty="0" err="1" smtClean="0"/>
              <a:t>Alberich</a:t>
            </a:r>
            <a:r>
              <a:rPr lang="nl-NL" sz="1000" dirty="0" smtClean="0"/>
              <a:t> wordt </a:t>
            </a:r>
            <a:r>
              <a:rPr lang="nl-NL" sz="1000" dirty="0" err="1" smtClean="0"/>
              <a:t>vervloekt-</a:t>
            </a:r>
            <a:r>
              <a:rPr lang="nl-NL" sz="1000" dirty="0" smtClean="0"/>
              <a:t>, maar moet hem afgeven aan de reuzen </a:t>
            </a:r>
            <a:r>
              <a:rPr lang="nl-NL" sz="1000" dirty="0" err="1" smtClean="0"/>
              <a:t>Fasolt</a:t>
            </a:r>
            <a:r>
              <a:rPr lang="nl-NL" sz="1000" dirty="0" smtClean="0"/>
              <a:t> en </a:t>
            </a:r>
            <a:r>
              <a:rPr lang="nl-NL" sz="1000" dirty="0" err="1" smtClean="0"/>
              <a:t>Fafner</a:t>
            </a:r>
            <a:r>
              <a:rPr lang="nl-NL" sz="1000" dirty="0" smtClean="0"/>
              <a:t> als loon voor de bouw  van de burcht  Walhalla en als losgeld voor de godin </a:t>
            </a:r>
            <a:r>
              <a:rPr lang="nl-NL" sz="1000" dirty="0" err="1" smtClean="0"/>
              <a:t>Freva</a:t>
            </a:r>
            <a:r>
              <a:rPr lang="nl-NL" sz="1000" dirty="0" smtClean="0"/>
              <a:t>, de hoedster van de eeuwige jeugd.</a:t>
            </a:r>
          </a:p>
          <a:p>
            <a:r>
              <a:rPr lang="nl-NL" sz="1000" dirty="0" smtClean="0"/>
              <a:t>In zijn pogingen de ring terug te krijgen schakelt </a:t>
            </a:r>
            <a:r>
              <a:rPr lang="nl-NL" sz="1000" dirty="0" err="1" smtClean="0"/>
              <a:t>Wotan</a:t>
            </a:r>
            <a:r>
              <a:rPr lang="nl-NL" sz="1000" dirty="0" smtClean="0"/>
              <a:t> achtereenvolgens zijn favoriete dochter, de </a:t>
            </a:r>
            <a:r>
              <a:rPr lang="nl-NL" sz="1000" dirty="0" err="1" smtClean="0"/>
              <a:t>Walküre</a:t>
            </a:r>
            <a:r>
              <a:rPr lang="nl-NL" sz="1000" dirty="0" smtClean="0"/>
              <a:t> </a:t>
            </a:r>
            <a:r>
              <a:rPr lang="nl-NL" sz="1000" dirty="0" err="1" smtClean="0"/>
              <a:t>Brünhilde</a:t>
            </a:r>
            <a:r>
              <a:rPr lang="nl-NL" sz="1000" dirty="0" smtClean="0"/>
              <a:t>, zijn bastaardkinderen </a:t>
            </a:r>
            <a:r>
              <a:rPr lang="nl-NL" sz="1000" dirty="0" err="1" smtClean="0"/>
              <a:t>Siegmund</a:t>
            </a:r>
            <a:r>
              <a:rPr lang="nl-NL" sz="1000" dirty="0" smtClean="0"/>
              <a:t> en </a:t>
            </a:r>
            <a:r>
              <a:rPr lang="nl-NL" sz="1000" dirty="0" err="1" smtClean="0"/>
              <a:t>Sieglinde</a:t>
            </a:r>
            <a:r>
              <a:rPr lang="nl-NL" sz="1000" dirty="0" smtClean="0"/>
              <a:t> en tenslotte (indirect) het kind van die twee, </a:t>
            </a:r>
            <a:r>
              <a:rPr lang="nl-NL" sz="1000" dirty="0" err="1" smtClean="0"/>
              <a:t>Siegfried</a:t>
            </a:r>
            <a:r>
              <a:rPr lang="nl-NL" sz="1000" dirty="0" smtClean="0"/>
              <a:t>, in.</a:t>
            </a:r>
          </a:p>
          <a:p>
            <a:r>
              <a:rPr lang="nl-NL" sz="1000" dirty="0" smtClean="0"/>
              <a:t>Hun pogingen falen echter, en uiteindelijk verliest </a:t>
            </a:r>
            <a:r>
              <a:rPr lang="nl-NL" sz="1000" dirty="0" err="1" smtClean="0"/>
              <a:t>Wotan</a:t>
            </a:r>
            <a:r>
              <a:rPr lang="nl-NL" sz="1000" dirty="0" smtClean="0"/>
              <a:t> alles wat hij heeft ingezet, alsmede zijn eigen eeuwige bestaan en dat van de andere goden. Als </a:t>
            </a:r>
            <a:r>
              <a:rPr lang="nl-NL" sz="1000" dirty="0" err="1" smtClean="0"/>
              <a:t>Brünnhilde</a:t>
            </a:r>
            <a:r>
              <a:rPr lang="nl-NL" sz="1000" dirty="0" smtClean="0"/>
              <a:t> in de finale van de  Götterdämmerung de ring en zichzelf in het vuur werpt, berust </a:t>
            </a:r>
            <a:r>
              <a:rPr lang="nl-NL" sz="1000" dirty="0" err="1" smtClean="0"/>
              <a:t>Wotan</a:t>
            </a:r>
            <a:r>
              <a:rPr lang="nl-NL" sz="1000" dirty="0" smtClean="0"/>
              <a:t> in zijn ondergang, en wordt ook Walhalla vernietigd.</a:t>
            </a:r>
            <a:endParaRPr lang="nl-NL" sz="1000" dirty="0"/>
          </a:p>
        </p:txBody>
      </p:sp>
      <p:pic>
        <p:nvPicPr>
          <p:cNvPr id="11266" name="Picture 2" descr="Bestand:The Awakening of Brunhild by Howard Pyle.jpg"/>
          <p:cNvPicPr>
            <a:picLocks noChangeAspect="1" noChangeArrowheads="1"/>
          </p:cNvPicPr>
          <p:nvPr/>
        </p:nvPicPr>
        <p:blipFill>
          <a:blip r:embed="rId3" cstate="print"/>
          <a:srcRect/>
          <a:stretch>
            <a:fillRect/>
          </a:stretch>
        </p:blipFill>
        <p:spPr bwMode="auto">
          <a:xfrm>
            <a:off x="5292079" y="4005064"/>
            <a:ext cx="3819209" cy="2592288"/>
          </a:xfrm>
          <a:prstGeom prst="rect">
            <a:avLst/>
          </a:prstGeom>
          <a:noFill/>
        </p:spPr>
      </p:pic>
      <p:pic>
        <p:nvPicPr>
          <p:cNvPr id="25" name="Picture 2" descr="http://qag.qld.gov.au/__data/assets/image/0007/59470/3._SIEGFRIED.jpg"/>
          <p:cNvPicPr>
            <a:picLocks noChangeAspect="1" noChangeArrowheads="1"/>
          </p:cNvPicPr>
          <p:nvPr/>
        </p:nvPicPr>
        <p:blipFill>
          <a:blip r:embed="rId4" cstate="print"/>
          <a:srcRect/>
          <a:stretch>
            <a:fillRect/>
          </a:stretch>
        </p:blipFill>
        <p:spPr bwMode="auto">
          <a:xfrm>
            <a:off x="0" y="4005064"/>
            <a:ext cx="3238038" cy="2448272"/>
          </a:xfrm>
          <a:prstGeom prst="rect">
            <a:avLst/>
          </a:prstGeom>
          <a:noFill/>
        </p:spPr>
      </p:pic>
      <p:sp>
        <p:nvSpPr>
          <p:cNvPr id="26" name="Tekstvak 25"/>
          <p:cNvSpPr txBox="1"/>
          <p:nvPr/>
        </p:nvSpPr>
        <p:spPr>
          <a:xfrm>
            <a:off x="539552" y="6453336"/>
            <a:ext cx="1944216" cy="246221"/>
          </a:xfrm>
          <a:prstGeom prst="rect">
            <a:avLst/>
          </a:prstGeom>
          <a:noFill/>
        </p:spPr>
        <p:txBody>
          <a:bodyPr wrap="square" rtlCol="0">
            <a:spAutoFit/>
          </a:bodyPr>
          <a:lstStyle/>
          <a:p>
            <a:r>
              <a:rPr lang="nl-NL" sz="1000" dirty="0" err="1" smtClean="0"/>
              <a:t>Siegfried</a:t>
            </a:r>
            <a:r>
              <a:rPr lang="nl-NL" sz="1000" dirty="0" smtClean="0"/>
              <a:t> (film Fritz Lang)</a:t>
            </a:r>
            <a:endParaRPr lang="nl-NL" sz="1000" dirty="0"/>
          </a:p>
        </p:txBody>
      </p:sp>
      <p:sp>
        <p:nvSpPr>
          <p:cNvPr id="27" name="Tekstvak 26"/>
          <p:cNvSpPr txBox="1"/>
          <p:nvPr/>
        </p:nvSpPr>
        <p:spPr>
          <a:xfrm>
            <a:off x="6372200" y="6611779"/>
            <a:ext cx="1778051" cy="246221"/>
          </a:xfrm>
          <a:prstGeom prst="rect">
            <a:avLst/>
          </a:prstGeom>
          <a:noFill/>
        </p:spPr>
        <p:txBody>
          <a:bodyPr wrap="none" rtlCol="0">
            <a:spAutoFit/>
          </a:bodyPr>
          <a:lstStyle/>
          <a:p>
            <a:r>
              <a:rPr lang="nl-NL" sz="1000" dirty="0" smtClean="0"/>
              <a:t>Het ontwaken van </a:t>
            </a:r>
            <a:r>
              <a:rPr lang="nl-NL" sz="1000" dirty="0" err="1" smtClean="0"/>
              <a:t>Brünhilde</a:t>
            </a:r>
            <a:endParaRPr lang="nl-NL" sz="1000" dirty="0"/>
          </a:p>
        </p:txBody>
      </p:sp>
      <p:sp>
        <p:nvSpPr>
          <p:cNvPr id="28" name="Text Box 14"/>
          <p:cNvSpPr txBox="1">
            <a:spLocks noChangeArrowheads="1"/>
          </p:cNvSpPr>
          <p:nvPr/>
        </p:nvSpPr>
        <p:spPr bwMode="auto">
          <a:xfrm>
            <a:off x="4499992" y="4005064"/>
            <a:ext cx="742511" cy="246221"/>
          </a:xfrm>
          <a:prstGeom prst="rect">
            <a:avLst/>
          </a:prstGeom>
          <a:noFill/>
          <a:ln w="9525">
            <a:noFill/>
            <a:miter lim="800000"/>
            <a:headEnd/>
            <a:tailEnd/>
          </a:ln>
          <a:effectLst/>
        </p:spPr>
        <p:txBody>
          <a:bodyPr wrap="none">
            <a:spAutoFit/>
          </a:bodyPr>
          <a:lstStyle/>
          <a:p>
            <a:r>
              <a:rPr lang="nl-NL" sz="1000" dirty="0" smtClean="0">
                <a:hlinkClick r:id="rId5"/>
              </a:rPr>
              <a:t>CD2</a:t>
            </a:r>
            <a:r>
              <a:rPr lang="nl-NL" sz="1000" dirty="0" smtClean="0">
                <a:sym typeface="Wingdings" pitchFamily="2" charset="2"/>
              </a:rPr>
              <a:t></a:t>
            </a:r>
            <a:r>
              <a:rPr lang="nl-NL" sz="1000" dirty="0" smtClean="0"/>
              <a:t>03 </a:t>
            </a:r>
            <a:endParaRPr lang="nl-NL" sz="10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hoek 13"/>
          <p:cNvSpPr/>
          <p:nvPr/>
        </p:nvSpPr>
        <p:spPr>
          <a:xfrm>
            <a:off x="0" y="3933056"/>
            <a:ext cx="9144000" cy="2924944"/>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202" name="Rectangle 2"/>
          <p:cNvSpPr>
            <a:spLocks noGrp="1" noChangeArrowheads="1"/>
          </p:cNvSpPr>
          <p:nvPr>
            <p:ph type="title"/>
          </p:nvPr>
        </p:nvSpPr>
        <p:spPr>
          <a:xfrm>
            <a:off x="0" y="0"/>
            <a:ext cx="9144000" cy="533400"/>
          </a:xfrm>
          <a:solidFill>
            <a:schemeClr val="bg1"/>
          </a:solidFill>
        </p:spPr>
        <p:txBody>
          <a:bodyPr/>
          <a:lstStyle/>
          <a:p>
            <a:pPr algn="l"/>
            <a:r>
              <a:rPr lang="nl-NL" sz="2800" b="1" dirty="0" smtClean="0">
                <a:solidFill>
                  <a:srgbClr val="FF0000"/>
                </a:solidFill>
                <a:latin typeface="Verdana" pitchFamily="34" charset="0"/>
              </a:rPr>
              <a:t> </a:t>
            </a:r>
            <a:r>
              <a:rPr lang="nl-NL" sz="2800" b="1" dirty="0" smtClean="0">
                <a:solidFill>
                  <a:schemeClr val="tx2"/>
                </a:solidFill>
                <a:latin typeface="Verdana" pitchFamily="34" charset="0"/>
              </a:rPr>
              <a:t>Operagiganten</a:t>
            </a:r>
            <a:endParaRPr lang="nl-NL" sz="2800" b="1" dirty="0">
              <a:solidFill>
                <a:schemeClr val="tx2"/>
              </a:solidFill>
              <a:latin typeface="Verdana" pitchFamily="34" charset="0"/>
            </a:endParaRPr>
          </a:p>
        </p:txBody>
      </p:sp>
      <p:sp>
        <p:nvSpPr>
          <p:cNvPr id="51203" name="Text Box 3"/>
          <p:cNvSpPr txBox="1">
            <a:spLocks noChangeArrowheads="1"/>
          </p:cNvSpPr>
          <p:nvPr/>
        </p:nvSpPr>
        <p:spPr bwMode="auto">
          <a:xfrm>
            <a:off x="669925" y="23272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51204" name="Text Box 4"/>
          <p:cNvSpPr txBox="1">
            <a:spLocks noChangeArrowheads="1"/>
          </p:cNvSpPr>
          <p:nvPr/>
        </p:nvSpPr>
        <p:spPr bwMode="auto">
          <a:xfrm>
            <a:off x="593725" y="11080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51205" name="Text Box 5"/>
          <p:cNvSpPr txBox="1">
            <a:spLocks noChangeArrowheads="1"/>
          </p:cNvSpPr>
          <p:nvPr/>
        </p:nvSpPr>
        <p:spPr bwMode="auto">
          <a:xfrm>
            <a:off x="179512" y="548680"/>
            <a:ext cx="7848872" cy="1261884"/>
          </a:xfrm>
          <a:prstGeom prst="rect">
            <a:avLst/>
          </a:prstGeom>
          <a:noFill/>
          <a:ln w="9525">
            <a:noFill/>
            <a:miter lim="800000"/>
            <a:headEnd/>
            <a:tailEnd/>
          </a:ln>
          <a:effectLst/>
        </p:spPr>
        <p:txBody>
          <a:bodyPr wrap="square">
            <a:spAutoFit/>
          </a:bodyPr>
          <a:lstStyle/>
          <a:p>
            <a:r>
              <a:rPr lang="nl-NL" sz="1600" b="1" dirty="0">
                <a:solidFill>
                  <a:schemeClr val="tx2"/>
                </a:solidFill>
              </a:rPr>
              <a:t>De tempel van </a:t>
            </a:r>
            <a:r>
              <a:rPr lang="nl-NL" sz="1600" b="1" dirty="0" smtClean="0">
                <a:solidFill>
                  <a:schemeClr val="tx2"/>
                </a:solidFill>
              </a:rPr>
              <a:t>Bayreuth: </a:t>
            </a:r>
          </a:p>
          <a:p>
            <a:r>
              <a:rPr lang="nl-NL" sz="1200" b="1" dirty="0" smtClean="0">
                <a:solidFill>
                  <a:schemeClr val="tx2"/>
                </a:solidFill>
              </a:rPr>
              <a:t>Wagner </a:t>
            </a:r>
            <a:r>
              <a:rPr lang="nl-NL" sz="1200" dirty="0" smtClean="0"/>
              <a:t>(</a:t>
            </a:r>
            <a:r>
              <a:rPr lang="nl-NL" sz="1200" dirty="0"/>
              <a:t>architect, </a:t>
            </a:r>
            <a:r>
              <a:rPr lang="nl-NL" sz="1200" dirty="0" smtClean="0"/>
              <a:t>toneelmeester, decorateur</a:t>
            </a:r>
            <a:r>
              <a:rPr lang="nl-NL" sz="1200" dirty="0"/>
              <a:t>,</a:t>
            </a:r>
            <a:r>
              <a:rPr lang="nl-NL" sz="1200" dirty="0" smtClean="0"/>
              <a:t> </a:t>
            </a:r>
            <a:r>
              <a:rPr lang="nl-NL" sz="1200" dirty="0"/>
              <a:t>impresario, zangleraar en regisseur</a:t>
            </a:r>
            <a:r>
              <a:rPr lang="nl-NL" sz="1200" dirty="0" smtClean="0"/>
              <a:t>.)</a:t>
            </a:r>
            <a:r>
              <a:rPr lang="nl-NL" sz="1200" dirty="0" smtClean="0">
                <a:solidFill>
                  <a:schemeClr val="tx2"/>
                </a:solidFill>
              </a:rPr>
              <a:t> </a:t>
            </a:r>
            <a:r>
              <a:rPr lang="nl-NL" sz="1200" dirty="0" smtClean="0"/>
              <a:t> </a:t>
            </a:r>
          </a:p>
          <a:p>
            <a:r>
              <a:rPr lang="nl-NL" sz="1200" dirty="0" smtClean="0">
                <a:latin typeface="Times New Roman"/>
              </a:rPr>
              <a:t>‘</a:t>
            </a:r>
            <a:r>
              <a:rPr lang="nl-NL" sz="1200" dirty="0"/>
              <a:t>kunstwerk van de toekomst</a:t>
            </a:r>
            <a:r>
              <a:rPr lang="nl-NL" sz="1200" dirty="0">
                <a:latin typeface="Times New Roman"/>
              </a:rPr>
              <a:t>’</a:t>
            </a:r>
            <a:r>
              <a:rPr lang="nl-NL" sz="1200" dirty="0"/>
              <a:t> een speciaal theater</a:t>
            </a:r>
            <a:r>
              <a:rPr lang="nl-NL" sz="1200" dirty="0" smtClean="0"/>
              <a:t>. </a:t>
            </a:r>
          </a:p>
          <a:p>
            <a:r>
              <a:rPr lang="nl-NL" sz="1200" dirty="0"/>
              <a:t>H</a:t>
            </a:r>
            <a:r>
              <a:rPr lang="nl-NL" sz="1200" dirty="0" smtClean="0"/>
              <a:t>et </a:t>
            </a:r>
            <a:r>
              <a:rPr lang="nl-NL" sz="1200" dirty="0" err="1" smtClean="0"/>
              <a:t>Festspielhaus</a:t>
            </a:r>
            <a:r>
              <a:rPr lang="nl-NL" sz="1200" dirty="0" smtClean="0"/>
              <a:t> 1872.</a:t>
            </a:r>
          </a:p>
          <a:p>
            <a:r>
              <a:rPr lang="nl-NL" sz="1200" dirty="0" smtClean="0"/>
              <a:t>de </a:t>
            </a:r>
            <a:r>
              <a:rPr lang="nl-NL" sz="1200" dirty="0"/>
              <a:t>aparte orkestbak ( geluiddemping </a:t>
            </a:r>
            <a:r>
              <a:rPr lang="nl-NL" sz="1200" dirty="0" smtClean="0"/>
              <a:t>en ook </a:t>
            </a:r>
            <a:r>
              <a:rPr lang="nl-NL" sz="1200" dirty="0"/>
              <a:t>meer lichteffecten mogelijk), en het publiek in het </a:t>
            </a:r>
            <a:r>
              <a:rPr lang="nl-NL" sz="1200" dirty="0" smtClean="0"/>
              <a:t>donker. Wagner </a:t>
            </a:r>
            <a:r>
              <a:rPr lang="nl-NL" sz="1200" dirty="0"/>
              <a:t>speelt </a:t>
            </a:r>
            <a:r>
              <a:rPr lang="nl-NL" sz="1200" dirty="0" smtClean="0"/>
              <a:t>voor</a:t>
            </a:r>
            <a:endParaRPr lang="nl-NL" sz="1200" dirty="0"/>
          </a:p>
        </p:txBody>
      </p:sp>
      <p:sp>
        <p:nvSpPr>
          <p:cNvPr id="51206" name="Text Box 6"/>
          <p:cNvSpPr txBox="1">
            <a:spLocks noChangeArrowheads="1"/>
          </p:cNvSpPr>
          <p:nvPr/>
        </p:nvSpPr>
        <p:spPr bwMode="auto">
          <a:xfrm>
            <a:off x="5638800" y="152400"/>
            <a:ext cx="2884488" cy="336550"/>
          </a:xfrm>
          <a:prstGeom prst="rect">
            <a:avLst/>
          </a:prstGeom>
          <a:noFill/>
          <a:ln w="9525">
            <a:noFill/>
            <a:miter lim="800000"/>
            <a:headEnd/>
            <a:tailEnd/>
          </a:ln>
          <a:effectLst/>
        </p:spPr>
        <p:txBody>
          <a:bodyPr wrap="none">
            <a:spAutoFit/>
          </a:bodyPr>
          <a:lstStyle/>
          <a:p>
            <a:r>
              <a:rPr lang="nl-NL" sz="1600"/>
              <a:t>Vlucht uit het treurige bestaan</a:t>
            </a:r>
          </a:p>
        </p:txBody>
      </p:sp>
      <p:pic>
        <p:nvPicPr>
          <p:cNvPr id="51217" name="Picture 17" descr="C:\Users\John\Pictures\Bespiegeling\H9Romantiek\Ring3.jpg"/>
          <p:cNvPicPr>
            <a:picLocks noChangeAspect="1" noChangeArrowheads="1"/>
          </p:cNvPicPr>
          <p:nvPr/>
        </p:nvPicPr>
        <p:blipFill>
          <a:blip r:embed="rId3" cstate="print"/>
          <a:srcRect/>
          <a:stretch>
            <a:fillRect/>
          </a:stretch>
        </p:blipFill>
        <p:spPr bwMode="auto">
          <a:xfrm>
            <a:off x="3491880" y="2577696"/>
            <a:ext cx="5652120" cy="4280303"/>
          </a:xfrm>
          <a:prstGeom prst="rect">
            <a:avLst/>
          </a:prstGeom>
          <a:noFill/>
        </p:spPr>
      </p:pic>
      <p:pic>
        <p:nvPicPr>
          <p:cNvPr id="51218" name="Picture 18" descr="C:\Users\John\Pictures\Bespiegeling\H9Romantiek\wagner.jpg"/>
          <p:cNvPicPr>
            <a:picLocks noChangeAspect="1" noChangeArrowheads="1"/>
          </p:cNvPicPr>
          <p:nvPr/>
        </p:nvPicPr>
        <p:blipFill>
          <a:blip r:embed="rId4" cstate="print"/>
          <a:srcRect/>
          <a:stretch>
            <a:fillRect/>
          </a:stretch>
        </p:blipFill>
        <p:spPr bwMode="auto">
          <a:xfrm>
            <a:off x="7956376" y="548680"/>
            <a:ext cx="1187624" cy="1658757"/>
          </a:xfrm>
          <a:prstGeom prst="rect">
            <a:avLst/>
          </a:prstGeom>
          <a:noFill/>
        </p:spPr>
      </p:pic>
      <p:pic>
        <p:nvPicPr>
          <p:cNvPr id="51219" name="Picture 19" descr="C:\Users\John\Pictures\Bespiegeling\H9Romantiek\Bayreuth-Festspielhaus545.jpg"/>
          <p:cNvPicPr>
            <a:picLocks noChangeAspect="1" noChangeArrowheads="1"/>
          </p:cNvPicPr>
          <p:nvPr/>
        </p:nvPicPr>
        <p:blipFill>
          <a:blip r:embed="rId5" cstate="print"/>
          <a:srcRect/>
          <a:stretch>
            <a:fillRect/>
          </a:stretch>
        </p:blipFill>
        <p:spPr bwMode="auto">
          <a:xfrm>
            <a:off x="0" y="2276872"/>
            <a:ext cx="3419872" cy="1925460"/>
          </a:xfrm>
          <a:prstGeom prst="rect">
            <a:avLst/>
          </a:prstGeom>
          <a:noFill/>
        </p:spPr>
      </p:pic>
      <p:sp>
        <p:nvSpPr>
          <p:cNvPr id="51220" name="Text Box 20"/>
          <p:cNvSpPr txBox="1">
            <a:spLocks noChangeArrowheads="1"/>
          </p:cNvSpPr>
          <p:nvPr/>
        </p:nvSpPr>
        <p:spPr bwMode="auto">
          <a:xfrm>
            <a:off x="179512" y="2276872"/>
            <a:ext cx="971741" cy="246221"/>
          </a:xfrm>
          <a:prstGeom prst="rect">
            <a:avLst/>
          </a:prstGeom>
          <a:noFill/>
          <a:ln w="9525">
            <a:noFill/>
            <a:miter lim="800000"/>
            <a:headEnd/>
            <a:tailEnd/>
          </a:ln>
          <a:effectLst/>
        </p:spPr>
        <p:txBody>
          <a:bodyPr wrap="none">
            <a:spAutoFit/>
          </a:bodyPr>
          <a:lstStyle/>
          <a:p>
            <a:r>
              <a:rPr lang="nl-NL" sz="1000" dirty="0" err="1"/>
              <a:t>Festspielhaus</a:t>
            </a:r>
            <a:endParaRPr lang="nl-NL" sz="1000" dirty="0"/>
          </a:p>
        </p:txBody>
      </p:sp>
      <p:sp>
        <p:nvSpPr>
          <p:cNvPr id="13" name="Tekstvak 12"/>
          <p:cNvSpPr txBox="1"/>
          <p:nvPr/>
        </p:nvSpPr>
        <p:spPr>
          <a:xfrm>
            <a:off x="3491880" y="2276872"/>
            <a:ext cx="5206875" cy="246221"/>
          </a:xfrm>
          <a:prstGeom prst="rect">
            <a:avLst/>
          </a:prstGeom>
          <a:solidFill>
            <a:srgbClr val="92D050"/>
          </a:solidFill>
        </p:spPr>
        <p:txBody>
          <a:bodyPr wrap="none" rtlCol="0">
            <a:spAutoFit/>
          </a:bodyPr>
          <a:lstStyle/>
          <a:p>
            <a:r>
              <a:rPr lang="nl-NL" sz="1000" dirty="0" smtClean="0"/>
              <a:t>‘Net als papegaaien zwijgt ook het publiek als men het in het donker zet.’ </a:t>
            </a:r>
            <a:r>
              <a:rPr lang="nl-NL" sz="1000" i="1" dirty="0" err="1" smtClean="0"/>
              <a:t>Ricard</a:t>
            </a:r>
            <a:r>
              <a:rPr lang="nl-NL" sz="1000" i="1" dirty="0" smtClean="0"/>
              <a:t> Wagner</a:t>
            </a:r>
            <a:endParaRPr lang="nl-NL" sz="1000" i="1" dirty="0"/>
          </a:p>
        </p:txBody>
      </p:sp>
      <p:pic>
        <p:nvPicPr>
          <p:cNvPr id="16" name="Picture 16" descr="C:\Users\John\Pictures\Bespiegeling\H9Romantiek\Ring des Nib2.jpg"/>
          <p:cNvPicPr>
            <a:picLocks noChangeAspect="1" noChangeArrowheads="1"/>
          </p:cNvPicPr>
          <p:nvPr/>
        </p:nvPicPr>
        <p:blipFill>
          <a:blip r:embed="rId6" cstate="print"/>
          <a:srcRect/>
          <a:stretch>
            <a:fillRect/>
          </a:stretch>
        </p:blipFill>
        <p:spPr bwMode="auto">
          <a:xfrm>
            <a:off x="0" y="4293096"/>
            <a:ext cx="3419872" cy="2400057"/>
          </a:xfrm>
          <a:prstGeom prst="rect">
            <a:avLst/>
          </a:prstGeom>
          <a:noFill/>
        </p:spPr>
      </p:pic>
      <p:sp>
        <p:nvSpPr>
          <p:cNvPr id="17" name="Tekstvak 16"/>
          <p:cNvSpPr txBox="1"/>
          <p:nvPr/>
        </p:nvSpPr>
        <p:spPr>
          <a:xfrm>
            <a:off x="3491880" y="2780928"/>
            <a:ext cx="2191626" cy="246221"/>
          </a:xfrm>
          <a:prstGeom prst="rect">
            <a:avLst/>
          </a:prstGeom>
          <a:solidFill>
            <a:srgbClr val="CC00FF"/>
          </a:solidFill>
        </p:spPr>
        <p:txBody>
          <a:bodyPr wrap="none" rtlCol="0">
            <a:spAutoFit/>
          </a:bodyPr>
          <a:lstStyle/>
          <a:p>
            <a:r>
              <a:rPr lang="nl-NL" sz="1000" dirty="0" smtClean="0">
                <a:hlinkClick r:id="rId7"/>
              </a:rPr>
              <a:t>Fragment Der Ring des </a:t>
            </a:r>
            <a:r>
              <a:rPr lang="nl-NL" sz="1000" dirty="0" err="1" smtClean="0">
                <a:hlinkClick r:id="rId7"/>
              </a:rPr>
              <a:t>Nibelungen</a:t>
            </a:r>
            <a:endParaRPr lang="nl-NL" sz="10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hthoek 19"/>
          <p:cNvSpPr/>
          <p:nvPr/>
        </p:nvSpPr>
        <p:spPr>
          <a:xfrm>
            <a:off x="0" y="5805264"/>
            <a:ext cx="9144000" cy="1052736"/>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058" name="Rectangle 2"/>
          <p:cNvSpPr>
            <a:spLocks noGrp="1" noChangeArrowheads="1"/>
          </p:cNvSpPr>
          <p:nvPr>
            <p:ph type="title"/>
          </p:nvPr>
        </p:nvSpPr>
        <p:spPr>
          <a:xfrm>
            <a:off x="0" y="0"/>
            <a:ext cx="9144000" cy="533400"/>
          </a:xfrm>
          <a:solidFill>
            <a:schemeClr val="bg1"/>
          </a:solidFill>
        </p:spPr>
        <p:txBody>
          <a:bodyPr/>
          <a:lstStyle/>
          <a:p>
            <a:pPr algn="l"/>
            <a:r>
              <a:rPr lang="nl-NL" sz="2800" b="1" dirty="0" smtClean="0">
                <a:solidFill>
                  <a:srgbClr val="FF0000"/>
                </a:solidFill>
                <a:latin typeface="Verdana" pitchFamily="34" charset="0"/>
              </a:rPr>
              <a:t> </a:t>
            </a:r>
            <a:r>
              <a:rPr lang="nl-NL" sz="2800" b="1" dirty="0" smtClean="0">
                <a:solidFill>
                  <a:schemeClr val="tx2"/>
                </a:solidFill>
                <a:latin typeface="Verdana" pitchFamily="34" charset="0"/>
              </a:rPr>
              <a:t>Drijven </a:t>
            </a:r>
            <a:r>
              <a:rPr lang="nl-NL" sz="2800" b="1" dirty="0">
                <a:solidFill>
                  <a:schemeClr val="tx2"/>
                </a:solidFill>
                <a:latin typeface="Verdana" pitchFamily="34" charset="0"/>
              </a:rPr>
              <a:t>op gevoel</a:t>
            </a:r>
          </a:p>
        </p:txBody>
      </p:sp>
      <p:sp>
        <p:nvSpPr>
          <p:cNvPr id="45059" name="Text Box 3"/>
          <p:cNvSpPr txBox="1">
            <a:spLocks noChangeArrowheads="1"/>
          </p:cNvSpPr>
          <p:nvPr/>
        </p:nvSpPr>
        <p:spPr bwMode="auto">
          <a:xfrm>
            <a:off x="669925" y="23272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45060" name="Text Box 4"/>
          <p:cNvSpPr txBox="1">
            <a:spLocks noChangeArrowheads="1"/>
          </p:cNvSpPr>
          <p:nvPr/>
        </p:nvSpPr>
        <p:spPr bwMode="auto">
          <a:xfrm>
            <a:off x="593725" y="11080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45061" name="Text Box 5"/>
          <p:cNvSpPr txBox="1">
            <a:spLocks noChangeArrowheads="1"/>
          </p:cNvSpPr>
          <p:nvPr/>
        </p:nvSpPr>
        <p:spPr bwMode="auto">
          <a:xfrm>
            <a:off x="152400" y="609600"/>
            <a:ext cx="6096000" cy="2431435"/>
          </a:xfrm>
          <a:prstGeom prst="rect">
            <a:avLst/>
          </a:prstGeom>
          <a:noFill/>
          <a:ln w="9525">
            <a:noFill/>
            <a:miter lim="800000"/>
            <a:headEnd/>
            <a:tailEnd/>
          </a:ln>
          <a:effectLst/>
        </p:spPr>
        <p:txBody>
          <a:bodyPr>
            <a:spAutoFit/>
          </a:bodyPr>
          <a:lstStyle/>
          <a:p>
            <a:r>
              <a:rPr lang="nl-NL" sz="2000" b="1" dirty="0">
                <a:solidFill>
                  <a:schemeClr val="tx2"/>
                </a:solidFill>
              </a:rPr>
              <a:t>Fantasie of werkelijkheid: </a:t>
            </a:r>
            <a:r>
              <a:rPr lang="nl-NL" b="1" dirty="0">
                <a:solidFill>
                  <a:schemeClr val="tx2"/>
                </a:solidFill>
              </a:rPr>
              <a:t/>
            </a:r>
            <a:br>
              <a:rPr lang="nl-NL" b="1" dirty="0">
                <a:solidFill>
                  <a:schemeClr val="tx2"/>
                </a:solidFill>
              </a:rPr>
            </a:br>
            <a:r>
              <a:rPr lang="nl-NL" sz="1200" dirty="0" smtClean="0"/>
              <a:t>De  19</a:t>
            </a:r>
            <a:r>
              <a:rPr lang="nl-NL" sz="1200" baseline="30000" dirty="0" smtClean="0"/>
              <a:t>e</a:t>
            </a:r>
            <a:r>
              <a:rPr lang="nl-NL" sz="1200" dirty="0" smtClean="0"/>
              <a:t> </a:t>
            </a:r>
            <a:r>
              <a:rPr lang="nl-NL" sz="1200" dirty="0" err="1" smtClean="0"/>
              <a:t>eeuwse</a:t>
            </a:r>
            <a:r>
              <a:rPr lang="nl-NL" sz="1200" dirty="0" smtClean="0"/>
              <a:t> symfonische muziek laat twee ontwikkelingen zien: </a:t>
            </a:r>
            <a:r>
              <a:rPr lang="nl-NL" sz="1200" b="1" dirty="0"/>
              <a:t/>
            </a:r>
            <a:br>
              <a:rPr lang="nl-NL" sz="1200" b="1" dirty="0"/>
            </a:br>
            <a:r>
              <a:rPr lang="nl-NL" sz="1200" dirty="0"/>
              <a:t>1) vasthouden aan gangbare klassieke muzikale </a:t>
            </a:r>
            <a:r>
              <a:rPr lang="nl-NL" sz="1200" dirty="0" smtClean="0"/>
              <a:t>vormen, </a:t>
            </a:r>
            <a:r>
              <a:rPr lang="nl-NL" sz="1200" dirty="0"/>
              <a:t>de </a:t>
            </a:r>
            <a:r>
              <a:rPr lang="nl-NL" sz="1200" b="1" dirty="0">
                <a:solidFill>
                  <a:srgbClr val="009900"/>
                </a:solidFill>
              </a:rPr>
              <a:t>absolute muziek</a:t>
            </a:r>
            <a:r>
              <a:rPr lang="nl-NL" sz="1200" dirty="0"/>
              <a:t>. </a:t>
            </a:r>
            <a:r>
              <a:rPr lang="nl-NL" sz="1200" b="1" dirty="0">
                <a:solidFill>
                  <a:schemeClr val="tx2"/>
                </a:solidFill>
              </a:rPr>
              <a:t>Johannes </a:t>
            </a:r>
            <a:r>
              <a:rPr lang="nl-NL" sz="1200" b="1" dirty="0" err="1">
                <a:solidFill>
                  <a:schemeClr val="tx2"/>
                </a:solidFill>
              </a:rPr>
              <a:t>Brahms</a:t>
            </a:r>
            <a:r>
              <a:rPr lang="nl-NL" sz="1200" dirty="0"/>
              <a:t>: symfonie opgebouwd uit vier delen net als de klassieke symfonieën. Toch romantisch door de harmonische samenklank en hun volle, afwisselende orkestklank.</a:t>
            </a:r>
            <a:br>
              <a:rPr lang="nl-NL" sz="1200" dirty="0"/>
            </a:br>
            <a:r>
              <a:rPr lang="nl-NL" sz="1200" dirty="0"/>
              <a:t>2) Muziek die iets buitenmuzikaals wil uitdrukken: </a:t>
            </a:r>
            <a:r>
              <a:rPr lang="nl-NL" sz="1200" dirty="0">
                <a:latin typeface="Times New Roman"/>
              </a:rPr>
              <a:t>‘</a:t>
            </a:r>
            <a:r>
              <a:rPr lang="nl-NL" sz="1200" b="1" dirty="0">
                <a:solidFill>
                  <a:srgbClr val="009900"/>
                </a:solidFill>
              </a:rPr>
              <a:t>programmamuziek</a:t>
            </a:r>
            <a:r>
              <a:rPr lang="nl-NL" sz="1200" dirty="0">
                <a:latin typeface="Times New Roman"/>
              </a:rPr>
              <a:t>’</a:t>
            </a:r>
            <a:r>
              <a:rPr lang="nl-NL" sz="1200" dirty="0"/>
              <a:t>. De componist </a:t>
            </a:r>
            <a:r>
              <a:rPr lang="nl-NL" sz="1200" b="1" dirty="0" err="1">
                <a:solidFill>
                  <a:schemeClr val="tx2"/>
                </a:solidFill>
              </a:rPr>
              <a:t>Franz</a:t>
            </a:r>
            <a:r>
              <a:rPr lang="nl-NL" sz="1200" b="1" dirty="0">
                <a:solidFill>
                  <a:schemeClr val="tx2"/>
                </a:solidFill>
              </a:rPr>
              <a:t> </a:t>
            </a:r>
            <a:r>
              <a:rPr lang="nl-NL" sz="1200" b="1" dirty="0" err="1">
                <a:solidFill>
                  <a:schemeClr val="tx2"/>
                </a:solidFill>
              </a:rPr>
              <a:t>Liszt</a:t>
            </a:r>
            <a:r>
              <a:rPr lang="nl-NL" sz="1200" b="1" dirty="0">
                <a:solidFill>
                  <a:schemeClr val="tx2"/>
                </a:solidFill>
              </a:rPr>
              <a:t> </a:t>
            </a:r>
            <a:r>
              <a:rPr lang="nl-NL" sz="1200" dirty="0"/>
              <a:t>benadrukt:</a:t>
            </a:r>
            <a:r>
              <a:rPr lang="nl-NL" sz="1200" i="1" dirty="0">
                <a:latin typeface="Times New Roman"/>
              </a:rPr>
              <a:t>’</a:t>
            </a:r>
            <a:r>
              <a:rPr lang="nl-NL" sz="1200" i="1" dirty="0"/>
              <a:t>Kunst beoefenen betekent een vorm scheppen en gebruiken, tot uitdrukking van een gevoel, een idee</a:t>
            </a:r>
            <a:r>
              <a:rPr lang="nl-NL" sz="1200" i="1" dirty="0">
                <a:latin typeface="Times New Roman"/>
              </a:rPr>
              <a:t>’</a:t>
            </a:r>
            <a:r>
              <a:rPr lang="nl-NL" sz="1200" i="1" dirty="0"/>
              <a:t>.</a:t>
            </a:r>
            <a:r>
              <a:rPr lang="nl-NL" sz="1200" dirty="0"/>
              <a:t> </a:t>
            </a:r>
            <a:br>
              <a:rPr lang="nl-NL" sz="1200" dirty="0"/>
            </a:br>
            <a:r>
              <a:rPr lang="nl-NL" sz="1200" dirty="0"/>
              <a:t>Hier wint de fantasie het van de werkelijkheid, </a:t>
            </a:r>
            <a:r>
              <a:rPr lang="nl-NL" sz="1200" dirty="0" smtClean="0"/>
              <a:t>De </a:t>
            </a:r>
            <a:r>
              <a:rPr lang="nl-NL" sz="1200" dirty="0"/>
              <a:t>klankkleur wordt belangrijker: met hun associatieve betekenis dragen zij bij aan de vormgeving van een programma. Orkesten groter dan ooit. Er is een grote behoefte aan kolossale effecten </a:t>
            </a:r>
          </a:p>
        </p:txBody>
      </p:sp>
      <p:sp>
        <p:nvSpPr>
          <p:cNvPr id="45062" name="Text Box 6"/>
          <p:cNvSpPr txBox="1">
            <a:spLocks noChangeArrowheads="1"/>
          </p:cNvSpPr>
          <p:nvPr/>
        </p:nvSpPr>
        <p:spPr bwMode="auto">
          <a:xfrm>
            <a:off x="6019800" y="152400"/>
            <a:ext cx="2884488" cy="336550"/>
          </a:xfrm>
          <a:prstGeom prst="rect">
            <a:avLst/>
          </a:prstGeom>
          <a:noFill/>
          <a:ln w="9525">
            <a:noFill/>
            <a:miter lim="800000"/>
            <a:headEnd/>
            <a:tailEnd/>
          </a:ln>
          <a:effectLst/>
        </p:spPr>
        <p:txBody>
          <a:bodyPr wrap="none">
            <a:spAutoFit/>
          </a:bodyPr>
          <a:lstStyle/>
          <a:p>
            <a:r>
              <a:rPr lang="nl-NL" sz="1600"/>
              <a:t>Vlucht uit het treurige bestaan</a:t>
            </a:r>
          </a:p>
        </p:txBody>
      </p:sp>
      <p:sp>
        <p:nvSpPr>
          <p:cNvPr id="45063" name="Text Box 7"/>
          <p:cNvSpPr txBox="1">
            <a:spLocks noChangeArrowheads="1"/>
          </p:cNvSpPr>
          <p:nvPr/>
        </p:nvSpPr>
        <p:spPr bwMode="auto">
          <a:xfrm>
            <a:off x="179512" y="3429000"/>
            <a:ext cx="6147792" cy="2616101"/>
          </a:xfrm>
          <a:prstGeom prst="rect">
            <a:avLst/>
          </a:prstGeom>
          <a:noFill/>
          <a:ln w="9525">
            <a:noFill/>
            <a:miter lim="800000"/>
            <a:headEnd/>
            <a:tailEnd/>
          </a:ln>
          <a:effectLst/>
        </p:spPr>
        <p:txBody>
          <a:bodyPr wrap="square">
            <a:spAutoFit/>
          </a:bodyPr>
          <a:lstStyle/>
          <a:p>
            <a:r>
              <a:rPr lang="nl-NL" sz="2000" b="1" dirty="0" err="1">
                <a:solidFill>
                  <a:schemeClr val="tx2"/>
                </a:solidFill>
              </a:rPr>
              <a:t>Also</a:t>
            </a:r>
            <a:r>
              <a:rPr lang="nl-NL" sz="2000" b="1" dirty="0">
                <a:solidFill>
                  <a:schemeClr val="tx2"/>
                </a:solidFill>
              </a:rPr>
              <a:t> </a:t>
            </a:r>
            <a:r>
              <a:rPr lang="nl-NL" sz="2000" b="1" dirty="0" err="1">
                <a:solidFill>
                  <a:schemeClr val="tx2"/>
                </a:solidFill>
              </a:rPr>
              <a:t>sprach</a:t>
            </a:r>
            <a:r>
              <a:rPr lang="nl-NL" sz="2000" b="1" dirty="0">
                <a:solidFill>
                  <a:schemeClr val="tx2"/>
                </a:solidFill>
              </a:rPr>
              <a:t> Zarathustra:</a:t>
            </a:r>
            <a:r>
              <a:rPr lang="nl-NL" b="1" dirty="0">
                <a:solidFill>
                  <a:srgbClr val="CC00FF"/>
                </a:solidFill>
              </a:rPr>
              <a:t/>
            </a:r>
            <a:br>
              <a:rPr lang="nl-NL" b="1" dirty="0">
                <a:solidFill>
                  <a:srgbClr val="CC00FF"/>
                </a:solidFill>
              </a:rPr>
            </a:br>
            <a:r>
              <a:rPr lang="nl-NL" sz="1200" dirty="0" smtClean="0"/>
              <a:t>(1896) van </a:t>
            </a:r>
            <a:r>
              <a:rPr lang="nl-NL" sz="1200" b="1" dirty="0" smtClean="0">
                <a:solidFill>
                  <a:schemeClr val="tx2"/>
                </a:solidFill>
              </a:rPr>
              <a:t>Richard </a:t>
            </a:r>
            <a:r>
              <a:rPr lang="nl-NL" sz="1200" b="1" dirty="0">
                <a:solidFill>
                  <a:schemeClr val="tx2"/>
                </a:solidFill>
              </a:rPr>
              <a:t>Strauss </a:t>
            </a:r>
            <a:r>
              <a:rPr lang="nl-NL" sz="1200" dirty="0"/>
              <a:t>(1864-1949</a:t>
            </a:r>
            <a:r>
              <a:rPr lang="nl-NL" sz="1200" dirty="0" smtClean="0"/>
              <a:t>). </a:t>
            </a:r>
          </a:p>
          <a:p>
            <a:r>
              <a:rPr lang="nl-NL" sz="1200" dirty="0" smtClean="0"/>
              <a:t>De opkomst van de zon vertaald in een spetterende openingsfanfare met spectaculaire effecten van het orkest</a:t>
            </a:r>
            <a:r>
              <a:rPr lang="nl-NL" sz="1200" dirty="0"/>
              <a:t>,</a:t>
            </a:r>
            <a:r>
              <a:rPr lang="nl-NL" sz="1200" dirty="0" smtClean="0"/>
              <a:t> een </a:t>
            </a:r>
            <a:r>
              <a:rPr lang="nl-NL" sz="1200" b="1" dirty="0">
                <a:solidFill>
                  <a:srgbClr val="009900"/>
                </a:solidFill>
              </a:rPr>
              <a:t>symfonisch </a:t>
            </a:r>
            <a:r>
              <a:rPr lang="nl-NL" sz="1200" b="1" dirty="0" smtClean="0">
                <a:solidFill>
                  <a:srgbClr val="009900"/>
                </a:solidFill>
              </a:rPr>
              <a:t>gedicht</a:t>
            </a:r>
          </a:p>
          <a:p>
            <a:endParaRPr lang="nl-NL" sz="1200" dirty="0" smtClean="0"/>
          </a:p>
          <a:p>
            <a:r>
              <a:rPr lang="nl-NL" sz="1200" dirty="0" smtClean="0"/>
              <a:t>Het </a:t>
            </a:r>
            <a:r>
              <a:rPr lang="nl-NL" sz="1200" dirty="0"/>
              <a:t>geeft een muzikaal commentaar op het prozagedicht van </a:t>
            </a:r>
            <a:r>
              <a:rPr lang="nl-NL" sz="1200" dirty="0" err="1"/>
              <a:t>Nietsche</a:t>
            </a:r>
            <a:r>
              <a:rPr lang="nl-NL" sz="1200" dirty="0"/>
              <a:t>. (</a:t>
            </a:r>
            <a:r>
              <a:rPr lang="nl-NL" sz="1200" dirty="0" err="1"/>
              <a:t>ideën</a:t>
            </a:r>
            <a:r>
              <a:rPr lang="nl-NL" sz="1200" dirty="0"/>
              <a:t> over de </a:t>
            </a:r>
            <a:r>
              <a:rPr lang="nl-NL" sz="1200" dirty="0" err="1"/>
              <a:t>Uebermensch</a:t>
            </a:r>
            <a:r>
              <a:rPr lang="nl-NL" sz="1200" dirty="0"/>
              <a:t>) Strauss geeft niet die ideeën weer maar gebruikt ze als inspiratiebron.</a:t>
            </a:r>
            <a:br>
              <a:rPr lang="nl-NL" sz="1200" dirty="0"/>
            </a:br>
            <a:endParaRPr lang="nl-NL" sz="1200" dirty="0" smtClean="0"/>
          </a:p>
          <a:p>
            <a:r>
              <a:rPr lang="nl-NL" sz="1200" dirty="0" smtClean="0"/>
              <a:t>Alleen </a:t>
            </a:r>
            <a:r>
              <a:rPr lang="nl-NL" sz="1200" dirty="0"/>
              <a:t>het deel met als ondertitel </a:t>
            </a:r>
            <a:r>
              <a:rPr lang="nl-NL" sz="1200" dirty="0">
                <a:latin typeface="Times New Roman"/>
              </a:rPr>
              <a:t>‘</a:t>
            </a:r>
            <a:r>
              <a:rPr lang="nl-NL" sz="1200" dirty="0"/>
              <a:t>over de wetenschap</a:t>
            </a:r>
            <a:r>
              <a:rPr lang="nl-NL" sz="1200" dirty="0">
                <a:latin typeface="Times New Roman"/>
              </a:rPr>
              <a:t>’</a:t>
            </a:r>
            <a:r>
              <a:rPr lang="nl-NL" sz="1200" dirty="0"/>
              <a:t> heeft een beredeneerd element nl. een </a:t>
            </a:r>
            <a:r>
              <a:rPr lang="nl-NL" sz="1200" b="1" dirty="0">
                <a:solidFill>
                  <a:srgbClr val="009900"/>
                </a:solidFill>
              </a:rPr>
              <a:t>fugathema</a:t>
            </a:r>
            <a:r>
              <a:rPr lang="nl-NL" sz="1200" dirty="0"/>
              <a:t> waarin alle twaalf tonen van de chromatische toonladder voorkomen. Deze opbouw staat symbool voor het alomvattende, maar in duistere nevelen gehulde domein van de wetenschap.</a:t>
            </a:r>
            <a:br>
              <a:rPr lang="nl-NL" sz="1200" dirty="0"/>
            </a:br>
            <a:endParaRPr lang="nl-NL" sz="1200" dirty="0"/>
          </a:p>
        </p:txBody>
      </p:sp>
      <p:pic>
        <p:nvPicPr>
          <p:cNvPr id="45068" name="Picture 12" descr="C:\Users\John\Pictures\Bespiegeling\H9Romantiek\Brahms.jpg"/>
          <p:cNvPicPr>
            <a:picLocks noChangeAspect="1" noChangeArrowheads="1"/>
          </p:cNvPicPr>
          <p:nvPr/>
        </p:nvPicPr>
        <p:blipFill>
          <a:blip r:embed="rId2" cstate="print"/>
          <a:srcRect/>
          <a:stretch>
            <a:fillRect/>
          </a:stretch>
        </p:blipFill>
        <p:spPr bwMode="auto">
          <a:xfrm>
            <a:off x="6288088" y="533400"/>
            <a:ext cx="1498234" cy="2031504"/>
          </a:xfrm>
          <a:prstGeom prst="rect">
            <a:avLst/>
          </a:prstGeom>
          <a:noFill/>
        </p:spPr>
      </p:pic>
      <p:pic>
        <p:nvPicPr>
          <p:cNvPr id="45069" name="Picture 13" descr="C:\Users\John\Pictures\Bespiegeling\H9Romantiek\Liszt.jpg"/>
          <p:cNvPicPr>
            <a:picLocks noChangeAspect="1" noChangeArrowheads="1"/>
          </p:cNvPicPr>
          <p:nvPr/>
        </p:nvPicPr>
        <p:blipFill>
          <a:blip r:embed="rId3" cstate="print"/>
          <a:srcRect/>
          <a:stretch>
            <a:fillRect/>
          </a:stretch>
        </p:blipFill>
        <p:spPr bwMode="auto">
          <a:xfrm>
            <a:off x="6300192" y="2636911"/>
            <a:ext cx="1512168" cy="1752853"/>
          </a:xfrm>
          <a:prstGeom prst="rect">
            <a:avLst/>
          </a:prstGeom>
          <a:noFill/>
        </p:spPr>
      </p:pic>
      <p:pic>
        <p:nvPicPr>
          <p:cNvPr id="45070" name="Picture 14" descr="C:\Users\John\Pictures\Bespiegeling\H9Romantiek\Strauss.jpg"/>
          <p:cNvPicPr>
            <a:picLocks noChangeAspect="1" noChangeArrowheads="1"/>
          </p:cNvPicPr>
          <p:nvPr/>
        </p:nvPicPr>
        <p:blipFill>
          <a:blip r:embed="rId4" cstate="print"/>
          <a:srcRect/>
          <a:stretch>
            <a:fillRect/>
          </a:stretch>
        </p:blipFill>
        <p:spPr bwMode="auto">
          <a:xfrm>
            <a:off x="6300192" y="4509120"/>
            <a:ext cx="1512168" cy="1983172"/>
          </a:xfrm>
          <a:prstGeom prst="rect">
            <a:avLst/>
          </a:prstGeom>
          <a:noFill/>
        </p:spPr>
      </p:pic>
      <p:sp>
        <p:nvSpPr>
          <p:cNvPr id="45072" name="Text Box 16">
            <a:hlinkClick r:id="rId5"/>
          </p:cNvPr>
          <p:cNvSpPr txBox="1">
            <a:spLocks noChangeArrowheads="1"/>
          </p:cNvSpPr>
          <p:nvPr/>
        </p:nvSpPr>
        <p:spPr bwMode="auto">
          <a:xfrm>
            <a:off x="7812360" y="1340768"/>
            <a:ext cx="1099981" cy="553998"/>
          </a:xfrm>
          <a:prstGeom prst="rect">
            <a:avLst/>
          </a:prstGeom>
          <a:noFill/>
          <a:ln w="9525">
            <a:noFill/>
            <a:miter lim="800000"/>
            <a:headEnd/>
            <a:tailEnd/>
          </a:ln>
          <a:effectLst/>
        </p:spPr>
        <p:txBody>
          <a:bodyPr wrap="none">
            <a:spAutoFit/>
          </a:bodyPr>
          <a:lstStyle/>
          <a:p>
            <a:r>
              <a:rPr lang="nl-NL" sz="1000" dirty="0" smtClean="0"/>
              <a:t>CD2</a:t>
            </a:r>
            <a:r>
              <a:rPr lang="nl-NL" sz="1000" dirty="0" smtClean="0">
                <a:sym typeface="Wingdings" pitchFamily="2" charset="2"/>
              </a:rPr>
              <a:t>04</a:t>
            </a:r>
            <a:br>
              <a:rPr lang="nl-NL" sz="1000" dirty="0" smtClean="0">
                <a:sym typeface="Wingdings" pitchFamily="2" charset="2"/>
              </a:rPr>
            </a:br>
            <a:r>
              <a:rPr lang="nl-NL" sz="1000" dirty="0" err="1" smtClean="0"/>
              <a:t>Brahms</a:t>
            </a:r>
            <a:r>
              <a:rPr lang="nl-NL" sz="1000" dirty="0"/>
              <a:t>:</a:t>
            </a:r>
            <a:br>
              <a:rPr lang="nl-NL" sz="1000" dirty="0"/>
            </a:br>
            <a:r>
              <a:rPr lang="nl-NL" sz="1000" dirty="0"/>
              <a:t>Eerste symfonie</a:t>
            </a:r>
          </a:p>
        </p:txBody>
      </p:sp>
      <p:sp>
        <p:nvSpPr>
          <p:cNvPr id="45074" name="Text Box 18">
            <a:hlinkClick r:id="rId5"/>
          </p:cNvPr>
          <p:cNvSpPr txBox="1">
            <a:spLocks noChangeArrowheads="1"/>
          </p:cNvSpPr>
          <p:nvPr/>
        </p:nvSpPr>
        <p:spPr bwMode="auto">
          <a:xfrm>
            <a:off x="7884368" y="5013176"/>
            <a:ext cx="1421383" cy="707886"/>
          </a:xfrm>
          <a:prstGeom prst="rect">
            <a:avLst/>
          </a:prstGeom>
          <a:noFill/>
          <a:ln w="9525">
            <a:noFill/>
            <a:miter lim="800000"/>
            <a:headEnd/>
            <a:tailEnd/>
          </a:ln>
          <a:effectLst/>
        </p:spPr>
        <p:txBody>
          <a:bodyPr wrap="square">
            <a:spAutoFit/>
          </a:bodyPr>
          <a:lstStyle/>
          <a:p>
            <a:r>
              <a:rPr lang="nl-NL" sz="1000" dirty="0" smtClean="0"/>
              <a:t>CD2</a:t>
            </a:r>
            <a:r>
              <a:rPr lang="nl-NL" sz="1000" dirty="0" smtClean="0">
                <a:sym typeface="Wingdings" pitchFamily="2" charset="2"/>
              </a:rPr>
              <a:t>05</a:t>
            </a:r>
            <a:br>
              <a:rPr lang="nl-NL" sz="1000" dirty="0" smtClean="0">
                <a:sym typeface="Wingdings" pitchFamily="2" charset="2"/>
              </a:rPr>
            </a:br>
            <a:r>
              <a:rPr lang="nl-NL" sz="1000" dirty="0" err="1" smtClean="0"/>
              <a:t>Strauss</a:t>
            </a:r>
            <a:r>
              <a:rPr lang="nl-NL" sz="1000" dirty="0"/>
              <a:t>:</a:t>
            </a:r>
            <a:br>
              <a:rPr lang="nl-NL" sz="1000" dirty="0"/>
            </a:br>
            <a:r>
              <a:rPr lang="nl-NL" sz="1000" dirty="0"/>
              <a:t>Openingsfanfare </a:t>
            </a:r>
            <a:br>
              <a:rPr lang="nl-NL" sz="1000" dirty="0"/>
            </a:br>
            <a:endParaRPr lang="nl-NL" sz="1000" dirty="0"/>
          </a:p>
        </p:txBody>
      </p:sp>
      <p:sp>
        <p:nvSpPr>
          <p:cNvPr id="45075" name="Text Box 19"/>
          <p:cNvSpPr txBox="1">
            <a:spLocks noChangeArrowheads="1"/>
          </p:cNvSpPr>
          <p:nvPr/>
        </p:nvSpPr>
        <p:spPr bwMode="auto">
          <a:xfrm>
            <a:off x="7884368" y="3429000"/>
            <a:ext cx="808235" cy="553998"/>
          </a:xfrm>
          <a:prstGeom prst="rect">
            <a:avLst/>
          </a:prstGeom>
          <a:noFill/>
          <a:ln w="9525">
            <a:noFill/>
            <a:miter lim="800000"/>
            <a:headEnd/>
            <a:tailEnd/>
          </a:ln>
          <a:effectLst/>
        </p:spPr>
        <p:txBody>
          <a:bodyPr wrap="none">
            <a:spAutoFit/>
          </a:bodyPr>
          <a:lstStyle/>
          <a:p>
            <a:r>
              <a:rPr lang="nl-NL" sz="1000" dirty="0" err="1"/>
              <a:t>Liszt</a:t>
            </a:r>
            <a:r>
              <a:rPr lang="nl-NL" sz="1000" dirty="0"/>
              <a:t/>
            </a:r>
            <a:br>
              <a:rPr lang="nl-NL" sz="1000" dirty="0"/>
            </a:br>
            <a:r>
              <a:rPr lang="nl-NL" sz="1000" dirty="0" err="1"/>
              <a:t>Hungarian</a:t>
            </a:r>
            <a:r>
              <a:rPr lang="nl-NL" sz="1000" dirty="0"/>
              <a:t> </a:t>
            </a:r>
            <a:br>
              <a:rPr lang="nl-NL" sz="1000" dirty="0"/>
            </a:br>
            <a:r>
              <a:rPr lang="nl-NL" sz="1000" dirty="0" err="1"/>
              <a:t>Rhapsody</a:t>
            </a:r>
            <a:r>
              <a:rPr lang="nl-NL" sz="1000" dirty="0"/>
              <a:t>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hoek 17"/>
          <p:cNvSpPr/>
          <p:nvPr/>
        </p:nvSpPr>
        <p:spPr>
          <a:xfrm>
            <a:off x="0" y="4221088"/>
            <a:ext cx="9144000" cy="2636912"/>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250" name="Rectangle 2"/>
          <p:cNvSpPr>
            <a:spLocks noGrp="1" noChangeArrowheads="1"/>
          </p:cNvSpPr>
          <p:nvPr>
            <p:ph type="title"/>
          </p:nvPr>
        </p:nvSpPr>
        <p:spPr>
          <a:xfrm>
            <a:off x="0" y="0"/>
            <a:ext cx="9144000" cy="533400"/>
          </a:xfrm>
          <a:solidFill>
            <a:schemeClr val="bg1"/>
          </a:solidFill>
        </p:spPr>
        <p:txBody>
          <a:bodyPr/>
          <a:lstStyle/>
          <a:p>
            <a:pPr algn="l"/>
            <a:r>
              <a:rPr lang="nl-NL" sz="2800" b="1" dirty="0" smtClean="0">
                <a:solidFill>
                  <a:srgbClr val="FF0000"/>
                </a:solidFill>
                <a:latin typeface="Verdana" pitchFamily="34" charset="0"/>
              </a:rPr>
              <a:t> </a:t>
            </a:r>
            <a:r>
              <a:rPr lang="nl-NL" sz="2800" b="1" dirty="0" smtClean="0">
                <a:solidFill>
                  <a:schemeClr val="tx2"/>
                </a:solidFill>
                <a:latin typeface="Verdana" pitchFamily="34" charset="0"/>
              </a:rPr>
              <a:t>Drijven </a:t>
            </a:r>
            <a:r>
              <a:rPr lang="nl-NL" sz="2800" b="1" dirty="0">
                <a:solidFill>
                  <a:schemeClr val="tx2"/>
                </a:solidFill>
                <a:latin typeface="Verdana" pitchFamily="34" charset="0"/>
              </a:rPr>
              <a:t>op gevoel</a:t>
            </a:r>
          </a:p>
        </p:txBody>
      </p:sp>
      <p:sp>
        <p:nvSpPr>
          <p:cNvPr id="53251" name="Text Box 3"/>
          <p:cNvSpPr txBox="1">
            <a:spLocks noChangeArrowheads="1"/>
          </p:cNvSpPr>
          <p:nvPr/>
        </p:nvSpPr>
        <p:spPr bwMode="auto">
          <a:xfrm>
            <a:off x="669925" y="23272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53252" name="Text Box 4"/>
          <p:cNvSpPr txBox="1">
            <a:spLocks noChangeArrowheads="1"/>
          </p:cNvSpPr>
          <p:nvPr/>
        </p:nvSpPr>
        <p:spPr bwMode="auto">
          <a:xfrm>
            <a:off x="593725" y="11080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53254" name="Text Box 6"/>
          <p:cNvSpPr txBox="1">
            <a:spLocks noChangeArrowheads="1"/>
          </p:cNvSpPr>
          <p:nvPr/>
        </p:nvSpPr>
        <p:spPr bwMode="auto">
          <a:xfrm>
            <a:off x="6019800" y="152400"/>
            <a:ext cx="2884488" cy="336550"/>
          </a:xfrm>
          <a:prstGeom prst="rect">
            <a:avLst/>
          </a:prstGeom>
          <a:noFill/>
          <a:ln w="9525">
            <a:noFill/>
            <a:miter lim="800000"/>
            <a:headEnd/>
            <a:tailEnd/>
          </a:ln>
          <a:effectLst/>
        </p:spPr>
        <p:txBody>
          <a:bodyPr wrap="none">
            <a:spAutoFit/>
          </a:bodyPr>
          <a:lstStyle/>
          <a:p>
            <a:r>
              <a:rPr lang="nl-NL" sz="1600"/>
              <a:t>Vlucht uit het treurige bestaan</a:t>
            </a:r>
          </a:p>
        </p:txBody>
      </p:sp>
      <p:sp>
        <p:nvSpPr>
          <p:cNvPr id="53256" name="Text Box 8"/>
          <p:cNvSpPr txBox="1">
            <a:spLocks noChangeArrowheads="1"/>
          </p:cNvSpPr>
          <p:nvPr/>
        </p:nvSpPr>
        <p:spPr bwMode="auto">
          <a:xfrm>
            <a:off x="179512" y="548680"/>
            <a:ext cx="7128792" cy="2062103"/>
          </a:xfrm>
          <a:prstGeom prst="rect">
            <a:avLst/>
          </a:prstGeom>
          <a:noFill/>
          <a:ln w="9525">
            <a:noFill/>
            <a:miter lim="800000"/>
            <a:headEnd/>
            <a:tailEnd/>
          </a:ln>
          <a:effectLst/>
        </p:spPr>
        <p:txBody>
          <a:bodyPr wrap="square">
            <a:spAutoFit/>
          </a:bodyPr>
          <a:lstStyle/>
          <a:p>
            <a:r>
              <a:rPr lang="nl-NL" sz="2000" b="1" dirty="0">
                <a:solidFill>
                  <a:schemeClr val="tx2"/>
                </a:solidFill>
              </a:rPr>
              <a:t>Het Russische sprookjesballet:</a:t>
            </a:r>
            <a:r>
              <a:rPr lang="nl-NL" sz="1400" dirty="0">
                <a:solidFill>
                  <a:schemeClr val="tx2"/>
                </a:solidFill>
              </a:rPr>
              <a:t/>
            </a:r>
            <a:br>
              <a:rPr lang="nl-NL" sz="1400" dirty="0">
                <a:solidFill>
                  <a:schemeClr val="tx2"/>
                </a:solidFill>
              </a:rPr>
            </a:br>
            <a:r>
              <a:rPr lang="nl-NL" sz="1200" dirty="0" smtClean="0"/>
              <a:t>Topchoreograaf </a:t>
            </a:r>
            <a:r>
              <a:rPr lang="nl-NL" sz="1200" b="1" dirty="0">
                <a:solidFill>
                  <a:schemeClr val="tx2"/>
                </a:solidFill>
              </a:rPr>
              <a:t>Marius </a:t>
            </a:r>
            <a:r>
              <a:rPr lang="nl-NL" sz="1200" b="1" dirty="0" err="1">
                <a:solidFill>
                  <a:schemeClr val="tx2"/>
                </a:solidFill>
              </a:rPr>
              <a:t>Petipa</a:t>
            </a:r>
            <a:r>
              <a:rPr lang="nl-NL" sz="1200" dirty="0">
                <a:solidFill>
                  <a:schemeClr val="tx2"/>
                </a:solidFill>
              </a:rPr>
              <a:t> </a:t>
            </a:r>
            <a:br>
              <a:rPr lang="nl-NL" sz="1200" dirty="0">
                <a:solidFill>
                  <a:schemeClr val="tx2"/>
                </a:solidFill>
              </a:rPr>
            </a:br>
            <a:r>
              <a:rPr lang="nl-NL" sz="1200" dirty="0" smtClean="0">
                <a:solidFill>
                  <a:schemeClr val="tx2"/>
                </a:solidFill>
              </a:rPr>
              <a:t>C</a:t>
            </a:r>
            <a:r>
              <a:rPr lang="nl-NL" sz="1200" dirty="0" smtClean="0"/>
              <a:t>omponist </a:t>
            </a:r>
            <a:r>
              <a:rPr lang="nl-NL" sz="1200" b="1" dirty="0">
                <a:solidFill>
                  <a:schemeClr val="tx2"/>
                </a:solidFill>
              </a:rPr>
              <a:t>Pjotr </a:t>
            </a:r>
            <a:r>
              <a:rPr lang="nl-NL" sz="1200" b="1" dirty="0" err="1">
                <a:solidFill>
                  <a:schemeClr val="tx2"/>
                </a:solidFill>
              </a:rPr>
              <a:t>Iljitsj</a:t>
            </a:r>
            <a:r>
              <a:rPr lang="nl-NL" sz="1200" b="1" dirty="0">
                <a:solidFill>
                  <a:schemeClr val="tx2"/>
                </a:solidFill>
              </a:rPr>
              <a:t> </a:t>
            </a:r>
            <a:r>
              <a:rPr lang="nl-NL" sz="1200" b="1" dirty="0" err="1">
                <a:solidFill>
                  <a:schemeClr val="tx2"/>
                </a:solidFill>
              </a:rPr>
              <a:t>Tsjaikovsky</a:t>
            </a:r>
            <a:r>
              <a:rPr lang="nl-NL" sz="1200" dirty="0">
                <a:solidFill>
                  <a:schemeClr val="tx2"/>
                </a:solidFill>
              </a:rPr>
              <a:t> </a:t>
            </a:r>
            <a:r>
              <a:rPr lang="nl-NL" sz="1200" dirty="0" smtClean="0"/>
              <a:t> </a:t>
            </a:r>
            <a:r>
              <a:rPr lang="nl-NL" sz="1200" dirty="0"/>
              <a:t/>
            </a:r>
            <a:br>
              <a:rPr lang="nl-NL" sz="1200" dirty="0"/>
            </a:br>
            <a:endParaRPr lang="nl-NL" sz="1200" dirty="0" smtClean="0"/>
          </a:p>
          <a:p>
            <a:r>
              <a:rPr lang="nl-NL" sz="1200" dirty="0" smtClean="0">
                <a:latin typeface="Times New Roman"/>
              </a:rPr>
              <a:t>‘</a:t>
            </a:r>
            <a:r>
              <a:rPr lang="nl-NL" sz="1200" i="1" dirty="0" smtClean="0"/>
              <a:t>De schone slaapster</a:t>
            </a:r>
            <a:r>
              <a:rPr lang="nl-NL" sz="1200" i="1" dirty="0" smtClean="0">
                <a:latin typeface="Times New Roman"/>
              </a:rPr>
              <a:t>’ </a:t>
            </a:r>
          </a:p>
          <a:p>
            <a:r>
              <a:rPr lang="nl-NL" sz="1200" dirty="0" smtClean="0"/>
              <a:t>Het eerste bedrijf is een </a:t>
            </a:r>
            <a:r>
              <a:rPr lang="nl-NL" sz="1200" b="1" dirty="0" smtClean="0">
                <a:solidFill>
                  <a:srgbClr val="009900"/>
                </a:solidFill>
              </a:rPr>
              <a:t>divertissement,</a:t>
            </a:r>
            <a:r>
              <a:rPr lang="nl-NL" sz="1200" dirty="0" smtClean="0"/>
              <a:t> de verjaardag van Doornroosje met als hoogtepunt de grote klassieke </a:t>
            </a:r>
            <a:r>
              <a:rPr lang="nl-NL" sz="1200" b="1" dirty="0" smtClean="0">
                <a:solidFill>
                  <a:srgbClr val="009900"/>
                </a:solidFill>
              </a:rPr>
              <a:t>pas-de-deux.</a:t>
            </a:r>
            <a:r>
              <a:rPr lang="nl-NL" sz="1200" dirty="0" smtClean="0"/>
              <a:t> . </a:t>
            </a:r>
          </a:p>
          <a:p>
            <a:r>
              <a:rPr lang="nl-NL" sz="1200" dirty="0"/>
              <a:t>B</a:t>
            </a:r>
            <a:r>
              <a:rPr lang="nl-NL" sz="1200" dirty="0" smtClean="0"/>
              <a:t>allet </a:t>
            </a:r>
            <a:r>
              <a:rPr lang="nl-NL" sz="1200" dirty="0"/>
              <a:t>als een opera waarin </a:t>
            </a:r>
            <a:r>
              <a:rPr lang="nl-NL" sz="1200" dirty="0" smtClean="0"/>
              <a:t>muziek </a:t>
            </a:r>
            <a:r>
              <a:rPr lang="nl-NL" sz="1200" dirty="0"/>
              <a:t>en handeling een eenheid vormen</a:t>
            </a:r>
            <a:r>
              <a:rPr lang="nl-NL" sz="1200" dirty="0" smtClean="0"/>
              <a:t>.</a:t>
            </a:r>
          </a:p>
          <a:p>
            <a:r>
              <a:rPr lang="nl-NL" sz="1200" dirty="0" smtClean="0"/>
              <a:t>Gebruik van leidmotieven</a:t>
            </a:r>
            <a:r>
              <a:rPr lang="nl-NL" sz="1200" dirty="0"/>
              <a:t>. </a:t>
            </a:r>
            <a:r>
              <a:rPr lang="nl-NL" sz="1200" dirty="0" smtClean="0"/>
              <a:t/>
            </a:r>
            <a:br>
              <a:rPr lang="nl-NL" sz="1200" dirty="0" smtClean="0"/>
            </a:br>
            <a:r>
              <a:rPr lang="nl-NL" sz="1200" dirty="0" smtClean="0"/>
              <a:t>Wat op toneel gebeurt wordt versterkt in de muziek en andersom. </a:t>
            </a:r>
            <a:endParaRPr lang="nl-NL" sz="1200" dirty="0"/>
          </a:p>
        </p:txBody>
      </p:sp>
      <p:pic>
        <p:nvPicPr>
          <p:cNvPr id="53269" name="Picture 21" descr="C:\Users\John\Pictures\Bespiegeling\H9Romantiek\doornroosje4.jpg"/>
          <p:cNvPicPr>
            <a:picLocks noChangeAspect="1" noChangeArrowheads="1"/>
          </p:cNvPicPr>
          <p:nvPr/>
        </p:nvPicPr>
        <p:blipFill>
          <a:blip r:embed="rId2" cstate="print"/>
          <a:srcRect/>
          <a:stretch>
            <a:fillRect/>
          </a:stretch>
        </p:blipFill>
        <p:spPr bwMode="auto">
          <a:xfrm>
            <a:off x="323528" y="3356992"/>
            <a:ext cx="2905125" cy="3352800"/>
          </a:xfrm>
          <a:prstGeom prst="rect">
            <a:avLst/>
          </a:prstGeom>
          <a:noFill/>
        </p:spPr>
      </p:pic>
      <p:pic>
        <p:nvPicPr>
          <p:cNvPr id="53261" name="Picture 13" descr="C:\Users\John\Pictures\Bespiegeling\H9Romantiek\Tsjaikovsky.jpg"/>
          <p:cNvPicPr>
            <a:picLocks noChangeAspect="1" noChangeArrowheads="1"/>
          </p:cNvPicPr>
          <p:nvPr/>
        </p:nvPicPr>
        <p:blipFill>
          <a:blip r:embed="rId3" cstate="print"/>
          <a:srcRect/>
          <a:stretch>
            <a:fillRect/>
          </a:stretch>
        </p:blipFill>
        <p:spPr bwMode="auto">
          <a:xfrm>
            <a:off x="7344445" y="548681"/>
            <a:ext cx="1799553" cy="1440159"/>
          </a:xfrm>
          <a:prstGeom prst="rect">
            <a:avLst/>
          </a:prstGeom>
          <a:noFill/>
        </p:spPr>
      </p:pic>
      <p:sp>
        <p:nvSpPr>
          <p:cNvPr id="53263" name="Text Box 15">
            <a:hlinkClick r:id="rId4"/>
          </p:cNvPr>
          <p:cNvSpPr txBox="1">
            <a:spLocks noChangeArrowheads="1"/>
          </p:cNvSpPr>
          <p:nvPr/>
        </p:nvSpPr>
        <p:spPr bwMode="auto">
          <a:xfrm>
            <a:off x="3726161" y="2782669"/>
            <a:ext cx="881973" cy="553998"/>
          </a:xfrm>
          <a:prstGeom prst="rect">
            <a:avLst/>
          </a:prstGeom>
          <a:noFill/>
          <a:ln w="9525">
            <a:noFill/>
            <a:miter lim="800000"/>
            <a:headEnd/>
            <a:tailEnd/>
          </a:ln>
          <a:effectLst/>
        </p:spPr>
        <p:txBody>
          <a:bodyPr wrap="none">
            <a:spAutoFit/>
          </a:bodyPr>
          <a:lstStyle/>
          <a:p>
            <a:r>
              <a:rPr lang="nl-NL" sz="1000" dirty="0" smtClean="0"/>
              <a:t>CD2</a:t>
            </a:r>
            <a:r>
              <a:rPr lang="nl-NL" sz="1000" dirty="0" smtClean="0">
                <a:sym typeface="Wingdings" pitchFamily="2" charset="2"/>
              </a:rPr>
              <a:t>06</a:t>
            </a:r>
            <a:br>
              <a:rPr lang="nl-NL" sz="1000" dirty="0" smtClean="0">
                <a:sym typeface="Wingdings" pitchFamily="2" charset="2"/>
              </a:rPr>
            </a:br>
            <a:r>
              <a:rPr lang="nl-NL" sz="1000" dirty="0" err="1" smtClean="0"/>
              <a:t>Tsjaikovsky</a:t>
            </a:r>
            <a:r>
              <a:rPr lang="nl-NL" sz="1000" dirty="0"/>
              <a:t>:</a:t>
            </a:r>
            <a:br>
              <a:rPr lang="nl-NL" sz="1000" dirty="0"/>
            </a:br>
            <a:r>
              <a:rPr lang="nl-NL" sz="1000" dirty="0" err="1"/>
              <a:t>Doornroosje</a:t>
            </a:r>
            <a:endParaRPr lang="nl-NL" sz="1000" dirty="0"/>
          </a:p>
        </p:txBody>
      </p:sp>
      <p:pic>
        <p:nvPicPr>
          <p:cNvPr id="53268" name="Picture 20" descr="C:\Users\John\Pictures\Bespiegeling\H9Romantiek\Doornroosje5.jpg"/>
          <p:cNvPicPr>
            <a:picLocks noChangeAspect="1" noChangeArrowheads="1"/>
          </p:cNvPicPr>
          <p:nvPr/>
        </p:nvPicPr>
        <p:blipFill>
          <a:blip r:embed="rId5" cstate="print"/>
          <a:srcRect/>
          <a:stretch>
            <a:fillRect/>
          </a:stretch>
        </p:blipFill>
        <p:spPr bwMode="auto">
          <a:xfrm>
            <a:off x="3419872" y="3573016"/>
            <a:ext cx="4660404" cy="3284984"/>
          </a:xfrm>
          <a:prstGeom prst="rect">
            <a:avLst/>
          </a:prstGeom>
          <a:noFill/>
        </p:spPr>
      </p:pic>
      <p:pic>
        <p:nvPicPr>
          <p:cNvPr id="53270" name="Picture 22" descr="C:\Users\John\Pictures\Bespiegeling\H9Romantiek\sleeping.jpg"/>
          <p:cNvPicPr>
            <a:picLocks noChangeAspect="1" noChangeArrowheads="1"/>
          </p:cNvPicPr>
          <p:nvPr/>
        </p:nvPicPr>
        <p:blipFill>
          <a:blip r:embed="rId6" cstate="print"/>
          <a:srcRect/>
          <a:stretch>
            <a:fillRect/>
          </a:stretch>
        </p:blipFill>
        <p:spPr bwMode="auto">
          <a:xfrm>
            <a:off x="4860032" y="2190768"/>
            <a:ext cx="3888431" cy="2332448"/>
          </a:xfrm>
          <a:prstGeom prst="rect">
            <a:avLst/>
          </a:prstGeom>
          <a:noFill/>
        </p:spPr>
      </p:pic>
      <p:sp>
        <p:nvSpPr>
          <p:cNvPr id="53271" name="Text Box 23"/>
          <p:cNvSpPr txBox="1">
            <a:spLocks noChangeArrowheads="1"/>
          </p:cNvSpPr>
          <p:nvPr/>
        </p:nvSpPr>
        <p:spPr bwMode="auto">
          <a:xfrm>
            <a:off x="8172400" y="4437112"/>
            <a:ext cx="801823" cy="246221"/>
          </a:xfrm>
          <a:prstGeom prst="rect">
            <a:avLst/>
          </a:prstGeom>
          <a:solidFill>
            <a:srgbClr val="CC00FF"/>
          </a:solidFill>
          <a:ln w="9525">
            <a:noFill/>
            <a:miter lim="800000"/>
            <a:headEnd/>
            <a:tailEnd/>
          </a:ln>
          <a:effectLst/>
        </p:spPr>
        <p:txBody>
          <a:bodyPr wrap="none">
            <a:spAutoFit/>
          </a:bodyPr>
          <a:lstStyle/>
          <a:p>
            <a:r>
              <a:rPr lang="nl-NL" sz="1000" dirty="0" smtClean="0">
                <a:hlinkClick r:id="rId7"/>
              </a:rPr>
              <a:t>Fragment1</a:t>
            </a:r>
            <a:endParaRPr lang="nl-NL" sz="1000" dirty="0"/>
          </a:p>
        </p:txBody>
      </p:sp>
      <p:sp>
        <p:nvSpPr>
          <p:cNvPr id="19" name="Tekstvak 18"/>
          <p:cNvSpPr txBox="1"/>
          <p:nvPr/>
        </p:nvSpPr>
        <p:spPr>
          <a:xfrm>
            <a:off x="323528" y="2782669"/>
            <a:ext cx="2699792" cy="646331"/>
          </a:xfrm>
          <a:prstGeom prst="rect">
            <a:avLst/>
          </a:prstGeom>
          <a:solidFill>
            <a:srgbClr val="92D050"/>
          </a:solidFill>
        </p:spPr>
        <p:txBody>
          <a:bodyPr wrap="square" rtlCol="0">
            <a:spAutoFit/>
          </a:bodyPr>
          <a:lstStyle/>
          <a:p>
            <a:r>
              <a:rPr lang="nl-NL" sz="1200" dirty="0" smtClean="0"/>
              <a:t>Alles lijkt te kloppen: de betovering, de decors, de dure prachtige, overdadige kostuums en de muziek.</a:t>
            </a:r>
            <a:endParaRPr lang="nl-NL" sz="1200" dirty="0"/>
          </a:p>
        </p:txBody>
      </p:sp>
      <p:sp>
        <p:nvSpPr>
          <p:cNvPr id="53257" name="Text Box 9"/>
          <p:cNvSpPr txBox="1">
            <a:spLocks noChangeArrowheads="1"/>
          </p:cNvSpPr>
          <p:nvPr/>
        </p:nvSpPr>
        <p:spPr bwMode="auto">
          <a:xfrm>
            <a:off x="323528" y="3356992"/>
            <a:ext cx="881973" cy="307777"/>
          </a:xfrm>
          <a:prstGeom prst="rect">
            <a:avLst/>
          </a:prstGeom>
          <a:noFill/>
          <a:ln w="9525">
            <a:noFill/>
            <a:miter lim="800000"/>
            <a:headEnd/>
            <a:tailEnd/>
          </a:ln>
          <a:effectLst/>
        </p:spPr>
        <p:txBody>
          <a:bodyPr wrap="none">
            <a:spAutoFit/>
          </a:bodyPr>
          <a:lstStyle/>
          <a:p>
            <a:r>
              <a:rPr lang="nl-NL" sz="1400" b="1" dirty="0" smtClean="0">
                <a:solidFill>
                  <a:srgbClr val="009900"/>
                </a:solidFill>
              </a:rPr>
              <a:t>Ballerina</a:t>
            </a:r>
            <a:endParaRPr lang="nl-NL" sz="1400" b="1" dirty="0">
              <a:solidFill>
                <a:srgbClr val="009900"/>
              </a:solidFill>
            </a:endParaRPr>
          </a:p>
        </p:txBody>
      </p:sp>
      <p:sp>
        <p:nvSpPr>
          <p:cNvPr id="21" name="Tekstvak 20"/>
          <p:cNvSpPr txBox="1"/>
          <p:nvPr/>
        </p:nvSpPr>
        <p:spPr>
          <a:xfrm>
            <a:off x="8135888" y="1988840"/>
            <a:ext cx="1008112" cy="246221"/>
          </a:xfrm>
          <a:prstGeom prst="rect">
            <a:avLst/>
          </a:prstGeom>
          <a:noFill/>
        </p:spPr>
        <p:txBody>
          <a:bodyPr wrap="square" rtlCol="0">
            <a:spAutoFit/>
          </a:bodyPr>
          <a:lstStyle/>
          <a:p>
            <a:r>
              <a:rPr lang="nl-NL" sz="1000" dirty="0" err="1" smtClean="0"/>
              <a:t>Tsjaikovsky</a:t>
            </a:r>
            <a:endParaRPr lang="nl-NL" sz="1000" dirty="0"/>
          </a:p>
        </p:txBody>
      </p:sp>
      <p:sp>
        <p:nvSpPr>
          <p:cNvPr id="22" name="Tekstvak 21"/>
          <p:cNvSpPr txBox="1"/>
          <p:nvPr/>
        </p:nvSpPr>
        <p:spPr>
          <a:xfrm>
            <a:off x="8172400" y="4797152"/>
            <a:ext cx="837089" cy="246221"/>
          </a:xfrm>
          <a:prstGeom prst="rect">
            <a:avLst/>
          </a:prstGeom>
          <a:solidFill>
            <a:srgbClr val="CC00FF"/>
          </a:solidFill>
        </p:spPr>
        <p:txBody>
          <a:bodyPr wrap="none" rtlCol="0">
            <a:spAutoFit/>
          </a:bodyPr>
          <a:lstStyle/>
          <a:p>
            <a:r>
              <a:rPr lang="nl-NL" sz="1000" dirty="0" smtClean="0">
                <a:hlinkClick r:id="rId8"/>
              </a:rPr>
              <a:t>Fragment 2</a:t>
            </a:r>
            <a:endParaRPr lang="nl-NL" sz="10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hthoek 20"/>
          <p:cNvSpPr/>
          <p:nvPr/>
        </p:nvSpPr>
        <p:spPr>
          <a:xfrm>
            <a:off x="0" y="4581128"/>
            <a:ext cx="9144000" cy="2276872"/>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082" name="Rectangle 2"/>
          <p:cNvSpPr>
            <a:spLocks noGrp="1" noChangeArrowheads="1"/>
          </p:cNvSpPr>
          <p:nvPr>
            <p:ph type="title"/>
          </p:nvPr>
        </p:nvSpPr>
        <p:spPr>
          <a:xfrm>
            <a:off x="0" y="0"/>
            <a:ext cx="9144000" cy="533400"/>
          </a:xfrm>
          <a:solidFill>
            <a:schemeClr val="bg1"/>
          </a:solidFill>
        </p:spPr>
        <p:txBody>
          <a:bodyPr/>
          <a:lstStyle/>
          <a:p>
            <a:pPr algn="l"/>
            <a:r>
              <a:rPr lang="nl-NL" sz="2800" b="1" dirty="0" smtClean="0">
                <a:solidFill>
                  <a:srgbClr val="FF0000"/>
                </a:solidFill>
                <a:latin typeface="Verdana" pitchFamily="34" charset="0"/>
              </a:rPr>
              <a:t> </a:t>
            </a:r>
            <a:r>
              <a:rPr lang="nl-NL" sz="2800" b="1" dirty="0" smtClean="0">
                <a:solidFill>
                  <a:schemeClr val="tx2"/>
                </a:solidFill>
                <a:latin typeface="Verdana" pitchFamily="34" charset="0"/>
              </a:rPr>
              <a:t>Volksvermaak</a:t>
            </a:r>
            <a:endParaRPr lang="nl-NL" sz="2800" b="1" dirty="0">
              <a:solidFill>
                <a:schemeClr val="tx2"/>
              </a:solidFill>
              <a:latin typeface="Verdana" pitchFamily="34" charset="0"/>
            </a:endParaRPr>
          </a:p>
        </p:txBody>
      </p:sp>
      <p:sp>
        <p:nvSpPr>
          <p:cNvPr id="46083" name="Text Box 3"/>
          <p:cNvSpPr txBox="1">
            <a:spLocks noChangeArrowheads="1"/>
          </p:cNvSpPr>
          <p:nvPr/>
        </p:nvSpPr>
        <p:spPr bwMode="auto">
          <a:xfrm>
            <a:off x="669925" y="23272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46084" name="Text Box 4"/>
          <p:cNvSpPr txBox="1">
            <a:spLocks noChangeArrowheads="1"/>
          </p:cNvSpPr>
          <p:nvPr/>
        </p:nvSpPr>
        <p:spPr bwMode="auto">
          <a:xfrm>
            <a:off x="593725" y="11080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46085" name="Text Box 5"/>
          <p:cNvSpPr txBox="1">
            <a:spLocks noChangeArrowheads="1"/>
          </p:cNvSpPr>
          <p:nvPr/>
        </p:nvSpPr>
        <p:spPr bwMode="auto">
          <a:xfrm>
            <a:off x="179512" y="476672"/>
            <a:ext cx="5112568" cy="1323439"/>
          </a:xfrm>
          <a:prstGeom prst="rect">
            <a:avLst/>
          </a:prstGeom>
          <a:noFill/>
          <a:ln w="9525">
            <a:noFill/>
            <a:miter lim="800000"/>
            <a:headEnd/>
            <a:tailEnd/>
          </a:ln>
          <a:effectLst/>
        </p:spPr>
        <p:txBody>
          <a:bodyPr wrap="square">
            <a:spAutoFit/>
          </a:bodyPr>
          <a:lstStyle/>
          <a:p>
            <a:r>
              <a:rPr lang="nl-NL" sz="2000" b="1" dirty="0">
                <a:solidFill>
                  <a:schemeClr val="tx2"/>
                </a:solidFill>
              </a:rPr>
              <a:t>Genie:</a:t>
            </a:r>
            <a:r>
              <a:rPr lang="nl-NL" sz="2000" dirty="0"/>
              <a:t> </a:t>
            </a:r>
            <a:endParaRPr lang="nl-NL" sz="2000" dirty="0" smtClean="0"/>
          </a:p>
          <a:p>
            <a:r>
              <a:rPr lang="nl-NL" sz="1200" dirty="0" smtClean="0"/>
              <a:t>Accent </a:t>
            </a:r>
            <a:r>
              <a:rPr lang="nl-NL" sz="1200" dirty="0"/>
              <a:t>op het </a:t>
            </a:r>
            <a:r>
              <a:rPr lang="nl-NL" sz="1200" dirty="0" smtClean="0"/>
              <a:t>individu is overal in de 19</a:t>
            </a:r>
            <a:r>
              <a:rPr lang="nl-NL" sz="1200" baseline="30000" dirty="0" smtClean="0"/>
              <a:t>e</a:t>
            </a:r>
            <a:r>
              <a:rPr lang="nl-NL" sz="1200" dirty="0" smtClean="0"/>
              <a:t> eeuw aanwezig.</a:t>
            </a:r>
          </a:p>
          <a:p>
            <a:r>
              <a:rPr lang="nl-NL" sz="1200" dirty="0" smtClean="0">
                <a:solidFill>
                  <a:schemeClr val="tx2"/>
                </a:solidFill>
              </a:rPr>
              <a:t> </a:t>
            </a:r>
            <a:r>
              <a:rPr lang="nl-NL" sz="1200" b="1" dirty="0" err="1" smtClean="0">
                <a:solidFill>
                  <a:schemeClr val="tx2"/>
                </a:solidFill>
              </a:rPr>
              <a:t>Niccolò</a:t>
            </a:r>
            <a:r>
              <a:rPr lang="nl-NL" sz="1200" b="1" dirty="0" smtClean="0">
                <a:solidFill>
                  <a:schemeClr val="tx2"/>
                </a:solidFill>
              </a:rPr>
              <a:t> </a:t>
            </a:r>
            <a:r>
              <a:rPr lang="nl-NL" sz="1200" b="1" dirty="0" err="1">
                <a:solidFill>
                  <a:schemeClr val="tx2"/>
                </a:solidFill>
              </a:rPr>
              <a:t>Paganini</a:t>
            </a:r>
            <a:r>
              <a:rPr lang="nl-NL" sz="1200" dirty="0"/>
              <a:t> trekt volle zalen. </a:t>
            </a:r>
            <a:endParaRPr lang="nl-NL" sz="1200" dirty="0" smtClean="0"/>
          </a:p>
          <a:p>
            <a:r>
              <a:rPr lang="nl-NL" sz="1200" dirty="0" smtClean="0"/>
              <a:t>Men </a:t>
            </a:r>
            <a:r>
              <a:rPr lang="nl-NL" sz="1200" dirty="0"/>
              <a:t>zegt dat hij bezeten is van de duivel,een typering die hij niet probeert te weerleggen. </a:t>
            </a:r>
            <a:r>
              <a:rPr lang="nl-NL" sz="1200" dirty="0" smtClean="0"/>
              <a:t>Met zijn lange zwarte cape komt hij angstaanjagend over. </a:t>
            </a:r>
            <a:endParaRPr lang="nl-NL" sz="1200" b="1" dirty="0">
              <a:solidFill>
                <a:srgbClr val="CC00FF"/>
              </a:solidFill>
            </a:endParaRPr>
          </a:p>
        </p:txBody>
      </p:sp>
      <p:sp>
        <p:nvSpPr>
          <p:cNvPr id="46086" name="Text Box 6"/>
          <p:cNvSpPr txBox="1">
            <a:spLocks noChangeArrowheads="1"/>
          </p:cNvSpPr>
          <p:nvPr/>
        </p:nvSpPr>
        <p:spPr bwMode="auto">
          <a:xfrm>
            <a:off x="6019800" y="152400"/>
            <a:ext cx="2884488" cy="336550"/>
          </a:xfrm>
          <a:prstGeom prst="rect">
            <a:avLst/>
          </a:prstGeom>
          <a:noFill/>
          <a:ln w="9525">
            <a:noFill/>
            <a:miter lim="800000"/>
            <a:headEnd/>
            <a:tailEnd/>
          </a:ln>
          <a:effectLst/>
        </p:spPr>
        <p:txBody>
          <a:bodyPr wrap="none">
            <a:spAutoFit/>
          </a:bodyPr>
          <a:lstStyle/>
          <a:p>
            <a:r>
              <a:rPr lang="nl-NL" sz="1600"/>
              <a:t>Vlucht uit het treurige bestaan</a:t>
            </a:r>
          </a:p>
        </p:txBody>
      </p:sp>
      <p:sp>
        <p:nvSpPr>
          <p:cNvPr id="46087" name="Text Box 7"/>
          <p:cNvSpPr txBox="1">
            <a:spLocks noChangeArrowheads="1"/>
          </p:cNvSpPr>
          <p:nvPr/>
        </p:nvSpPr>
        <p:spPr bwMode="auto">
          <a:xfrm>
            <a:off x="179512" y="2780928"/>
            <a:ext cx="8812088" cy="1138773"/>
          </a:xfrm>
          <a:prstGeom prst="rect">
            <a:avLst/>
          </a:prstGeom>
          <a:noFill/>
          <a:ln w="9525">
            <a:noFill/>
            <a:miter lim="800000"/>
            <a:headEnd/>
            <a:tailEnd/>
          </a:ln>
          <a:effectLst/>
        </p:spPr>
        <p:txBody>
          <a:bodyPr wrap="square">
            <a:spAutoFit/>
          </a:bodyPr>
          <a:lstStyle/>
          <a:p>
            <a:r>
              <a:rPr lang="nl-NL" sz="2000" b="1" dirty="0">
                <a:solidFill>
                  <a:schemeClr val="tx2"/>
                </a:solidFill>
              </a:rPr>
              <a:t>Melodrama:</a:t>
            </a:r>
            <a:r>
              <a:rPr lang="nl-NL" sz="2000" dirty="0">
                <a:solidFill>
                  <a:schemeClr val="tx2"/>
                </a:solidFill>
              </a:rPr>
              <a:t> </a:t>
            </a:r>
            <a:r>
              <a:rPr lang="nl-NL" sz="1200" dirty="0"/>
              <a:t>Het lichte vermaak bloeit. De nieuwe rijken komen in grote drommen naar de theaters </a:t>
            </a:r>
            <a:r>
              <a:rPr lang="nl-NL" sz="1200" dirty="0" smtClean="0"/>
              <a:t>om </a:t>
            </a:r>
            <a:r>
              <a:rPr lang="nl-NL" sz="1200" dirty="0"/>
              <a:t>te genieten van het melodrama: een verhaal met spanning waarin na veel spanning uiteindelijk de </a:t>
            </a:r>
            <a:r>
              <a:rPr lang="nl-NL" sz="1200" dirty="0" smtClean="0"/>
              <a:t>deugd het </a:t>
            </a:r>
            <a:r>
              <a:rPr lang="nl-NL" sz="1200" dirty="0"/>
              <a:t>kwaad  overwint. Het is de voorloper van de avonturenfilm. Overdadige decors en theatereffecten</a:t>
            </a:r>
            <a:r>
              <a:rPr lang="nl-NL" sz="1200" dirty="0" smtClean="0"/>
              <a:t>. </a:t>
            </a:r>
          </a:p>
          <a:p>
            <a:r>
              <a:rPr lang="nl-NL" sz="1200" dirty="0" smtClean="0"/>
              <a:t>Ook </a:t>
            </a:r>
            <a:r>
              <a:rPr lang="nl-NL" sz="1200" dirty="0"/>
              <a:t>de </a:t>
            </a:r>
            <a:r>
              <a:rPr lang="nl-NL" sz="1200" b="1" dirty="0">
                <a:solidFill>
                  <a:srgbClr val="008000"/>
                </a:solidFill>
              </a:rPr>
              <a:t>vaudeville </a:t>
            </a:r>
            <a:r>
              <a:rPr lang="nl-NL" sz="1200" dirty="0"/>
              <a:t>is erg </a:t>
            </a:r>
            <a:r>
              <a:rPr lang="nl-NL" sz="1200" dirty="0" smtClean="0"/>
              <a:t>populair: </a:t>
            </a:r>
          </a:p>
          <a:p>
            <a:r>
              <a:rPr lang="nl-NL" sz="1200" dirty="0" smtClean="0"/>
              <a:t>Door </a:t>
            </a:r>
            <a:r>
              <a:rPr lang="nl-NL" sz="1200" dirty="0"/>
              <a:t>de uitvinding van elektrisch licht </a:t>
            </a:r>
            <a:r>
              <a:rPr lang="nl-NL" sz="1200" dirty="0" smtClean="0"/>
              <a:t>zijn veel </a:t>
            </a:r>
            <a:r>
              <a:rPr lang="nl-NL" sz="1200" dirty="0"/>
              <a:t>meer effecten mogelijk. Licht is zo een deel van de voorstelling.</a:t>
            </a:r>
          </a:p>
        </p:txBody>
      </p:sp>
      <p:sp>
        <p:nvSpPr>
          <p:cNvPr id="46092" name="Text Box 12">
            <a:hlinkClick r:id="rId2"/>
          </p:cNvPr>
          <p:cNvSpPr txBox="1">
            <a:spLocks noChangeArrowheads="1"/>
          </p:cNvSpPr>
          <p:nvPr/>
        </p:nvSpPr>
        <p:spPr bwMode="auto">
          <a:xfrm>
            <a:off x="7956376" y="2348880"/>
            <a:ext cx="707245" cy="246221"/>
          </a:xfrm>
          <a:prstGeom prst="rect">
            <a:avLst/>
          </a:prstGeom>
          <a:noFill/>
          <a:ln w="9525">
            <a:noFill/>
            <a:miter lim="800000"/>
            <a:headEnd/>
            <a:tailEnd/>
          </a:ln>
          <a:effectLst/>
        </p:spPr>
        <p:txBody>
          <a:bodyPr wrap="none">
            <a:spAutoFit/>
          </a:bodyPr>
          <a:lstStyle/>
          <a:p>
            <a:r>
              <a:rPr lang="nl-NL" sz="1000" dirty="0" smtClean="0"/>
              <a:t>CD2</a:t>
            </a:r>
            <a:r>
              <a:rPr lang="nl-NL" sz="1000" dirty="0" smtClean="0">
                <a:sym typeface="Wingdings" pitchFamily="2" charset="2"/>
              </a:rPr>
              <a:t>07</a:t>
            </a:r>
            <a:endParaRPr lang="nl-NL" sz="1000" dirty="0"/>
          </a:p>
        </p:txBody>
      </p:sp>
      <p:sp>
        <p:nvSpPr>
          <p:cNvPr id="20" name="Tekstvak 19"/>
          <p:cNvSpPr txBox="1"/>
          <p:nvPr/>
        </p:nvSpPr>
        <p:spPr>
          <a:xfrm>
            <a:off x="899592" y="2564904"/>
            <a:ext cx="6126998" cy="276999"/>
          </a:xfrm>
          <a:prstGeom prst="rect">
            <a:avLst/>
          </a:prstGeom>
          <a:solidFill>
            <a:srgbClr val="92D050"/>
          </a:solidFill>
        </p:spPr>
        <p:txBody>
          <a:bodyPr wrap="none" rtlCol="0">
            <a:spAutoFit/>
          </a:bodyPr>
          <a:lstStyle/>
          <a:p>
            <a:r>
              <a:rPr lang="nl-NL" sz="1200" dirty="0" smtClean="0"/>
              <a:t>‘Hoe er over me gepraat wordt kan me niet schelen, als er maar over me gepraat wordt’.</a:t>
            </a:r>
            <a:endParaRPr lang="nl-NL" sz="1200" dirty="0"/>
          </a:p>
        </p:txBody>
      </p:sp>
      <p:pic>
        <p:nvPicPr>
          <p:cNvPr id="79874" name="Picture 2" descr="http://www.digischool.nl/ckv2/romantiek/romantiek/theater/melodrama.jpg"/>
          <p:cNvPicPr>
            <a:picLocks noChangeAspect="1" noChangeArrowheads="1"/>
          </p:cNvPicPr>
          <p:nvPr/>
        </p:nvPicPr>
        <p:blipFill>
          <a:blip r:embed="rId3" cstate="print"/>
          <a:srcRect/>
          <a:stretch>
            <a:fillRect/>
          </a:stretch>
        </p:blipFill>
        <p:spPr bwMode="auto">
          <a:xfrm>
            <a:off x="0" y="4199644"/>
            <a:ext cx="3563888" cy="2502542"/>
          </a:xfrm>
          <a:prstGeom prst="rect">
            <a:avLst/>
          </a:prstGeom>
          <a:noFill/>
        </p:spPr>
      </p:pic>
      <p:pic>
        <p:nvPicPr>
          <p:cNvPr id="79876" name="Picture 4" descr="http://upload.wikimedia.org/wikipedia/commons/thumb/6/65/Honor%C3%A9_Daumier_026.jpg/220px-Honor%C3%A9_Daumier_026.jpg"/>
          <p:cNvPicPr>
            <a:picLocks noChangeAspect="1" noChangeArrowheads="1"/>
          </p:cNvPicPr>
          <p:nvPr/>
        </p:nvPicPr>
        <p:blipFill>
          <a:blip r:embed="rId4" cstate="print"/>
          <a:srcRect/>
          <a:stretch>
            <a:fillRect/>
          </a:stretch>
        </p:blipFill>
        <p:spPr bwMode="auto">
          <a:xfrm>
            <a:off x="3779913" y="4196212"/>
            <a:ext cx="2304256" cy="2545156"/>
          </a:xfrm>
          <a:prstGeom prst="rect">
            <a:avLst/>
          </a:prstGeom>
          <a:noFill/>
        </p:spPr>
      </p:pic>
      <p:pic>
        <p:nvPicPr>
          <p:cNvPr id="79878" name="Picture 6" descr="http://www.digischool.nl/ckv2/romantiek/romantiek/theater/vaudeville/theatre.jpg"/>
          <p:cNvPicPr>
            <a:picLocks noChangeAspect="1" noChangeArrowheads="1"/>
          </p:cNvPicPr>
          <p:nvPr/>
        </p:nvPicPr>
        <p:blipFill>
          <a:blip r:embed="rId5" cstate="print"/>
          <a:srcRect/>
          <a:stretch>
            <a:fillRect/>
          </a:stretch>
        </p:blipFill>
        <p:spPr bwMode="auto">
          <a:xfrm>
            <a:off x="6372200" y="4221088"/>
            <a:ext cx="2771800" cy="1995697"/>
          </a:xfrm>
          <a:prstGeom prst="rect">
            <a:avLst/>
          </a:prstGeom>
          <a:noFill/>
        </p:spPr>
      </p:pic>
      <p:sp>
        <p:nvSpPr>
          <p:cNvPr id="23" name="Tekstvak 22"/>
          <p:cNvSpPr txBox="1"/>
          <p:nvPr/>
        </p:nvSpPr>
        <p:spPr>
          <a:xfrm>
            <a:off x="6516216" y="6165304"/>
            <a:ext cx="1354858" cy="246221"/>
          </a:xfrm>
          <a:prstGeom prst="rect">
            <a:avLst/>
          </a:prstGeom>
          <a:solidFill>
            <a:srgbClr val="CC66FF"/>
          </a:solidFill>
        </p:spPr>
        <p:txBody>
          <a:bodyPr wrap="none" rtlCol="0">
            <a:spAutoFit/>
          </a:bodyPr>
          <a:lstStyle/>
          <a:p>
            <a:r>
              <a:rPr lang="nl-NL" sz="1000" dirty="0" smtClean="0">
                <a:hlinkClick r:id="rId6"/>
              </a:rPr>
              <a:t>Fragment Vaudeville</a:t>
            </a:r>
            <a:endParaRPr lang="nl-NL" sz="1000" dirty="0"/>
          </a:p>
        </p:txBody>
      </p:sp>
      <p:sp>
        <p:nvSpPr>
          <p:cNvPr id="25" name="Tekstvak 24"/>
          <p:cNvSpPr txBox="1"/>
          <p:nvPr/>
        </p:nvSpPr>
        <p:spPr>
          <a:xfrm>
            <a:off x="6516216" y="6453336"/>
            <a:ext cx="1354858" cy="246221"/>
          </a:xfrm>
          <a:prstGeom prst="rect">
            <a:avLst/>
          </a:prstGeom>
          <a:solidFill>
            <a:srgbClr val="CC66FF"/>
          </a:solidFill>
        </p:spPr>
        <p:txBody>
          <a:bodyPr wrap="none" rtlCol="0">
            <a:spAutoFit/>
          </a:bodyPr>
          <a:lstStyle/>
          <a:p>
            <a:r>
              <a:rPr lang="nl-NL" sz="1000" dirty="0" smtClean="0">
                <a:hlinkClick r:id="rId7"/>
              </a:rPr>
              <a:t>Fragment Vaudeville</a:t>
            </a:r>
            <a:endParaRPr lang="nl-NL" sz="1000" dirty="0"/>
          </a:p>
        </p:txBody>
      </p:sp>
      <p:pic>
        <p:nvPicPr>
          <p:cNvPr id="6146" name="Picture 2" descr="http://glareanverlag.files.wordpress.com/2008/08/niccolo-paganini.jpg"/>
          <p:cNvPicPr>
            <a:picLocks noChangeAspect="1" noChangeArrowheads="1"/>
          </p:cNvPicPr>
          <p:nvPr/>
        </p:nvPicPr>
        <p:blipFill>
          <a:blip r:embed="rId8" cstate="print"/>
          <a:srcRect/>
          <a:stretch>
            <a:fillRect/>
          </a:stretch>
        </p:blipFill>
        <p:spPr bwMode="auto">
          <a:xfrm>
            <a:off x="6804757" y="548680"/>
            <a:ext cx="2339243" cy="1800200"/>
          </a:xfrm>
          <a:prstGeom prst="rect">
            <a:avLst/>
          </a:prstGeom>
          <a:noFill/>
        </p:spPr>
      </p:pic>
      <p:pic>
        <p:nvPicPr>
          <p:cNvPr id="46091" name="Picture 11" descr="C:\Users\John\Pictures\Bespiegeling\H9Romantiek\Paganini.jpg"/>
          <p:cNvPicPr>
            <a:picLocks noChangeAspect="1" noChangeArrowheads="1"/>
          </p:cNvPicPr>
          <p:nvPr/>
        </p:nvPicPr>
        <p:blipFill>
          <a:blip r:embed="rId9" cstate="print"/>
          <a:srcRect/>
          <a:stretch>
            <a:fillRect/>
          </a:stretch>
        </p:blipFill>
        <p:spPr bwMode="auto">
          <a:xfrm>
            <a:off x="5292080" y="548680"/>
            <a:ext cx="1552346" cy="18002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hoek 21"/>
          <p:cNvSpPr/>
          <p:nvPr/>
        </p:nvSpPr>
        <p:spPr>
          <a:xfrm>
            <a:off x="0" y="4941168"/>
            <a:ext cx="9144000" cy="1916832"/>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082" name="Rectangle 2"/>
          <p:cNvSpPr>
            <a:spLocks noGrp="1" noChangeArrowheads="1"/>
          </p:cNvSpPr>
          <p:nvPr>
            <p:ph type="title"/>
          </p:nvPr>
        </p:nvSpPr>
        <p:spPr>
          <a:xfrm>
            <a:off x="0" y="0"/>
            <a:ext cx="9144000" cy="533400"/>
          </a:xfrm>
          <a:solidFill>
            <a:schemeClr val="bg1"/>
          </a:solidFill>
        </p:spPr>
        <p:txBody>
          <a:bodyPr/>
          <a:lstStyle/>
          <a:p>
            <a:pPr algn="l"/>
            <a:r>
              <a:rPr lang="nl-NL" sz="2800" b="1" dirty="0" smtClean="0">
                <a:solidFill>
                  <a:srgbClr val="FF0000"/>
                </a:solidFill>
                <a:latin typeface="Verdana" pitchFamily="34" charset="0"/>
              </a:rPr>
              <a:t> </a:t>
            </a:r>
            <a:r>
              <a:rPr lang="nl-NL" sz="2800" b="1" dirty="0" smtClean="0">
                <a:solidFill>
                  <a:schemeClr val="tx2"/>
                </a:solidFill>
                <a:latin typeface="Verdana" pitchFamily="34" charset="0"/>
              </a:rPr>
              <a:t>Volksvermaak</a:t>
            </a:r>
            <a:endParaRPr lang="nl-NL" sz="2800" b="1" dirty="0">
              <a:solidFill>
                <a:schemeClr val="tx2"/>
              </a:solidFill>
              <a:latin typeface="Verdana" pitchFamily="34" charset="0"/>
            </a:endParaRPr>
          </a:p>
        </p:txBody>
      </p:sp>
      <p:sp>
        <p:nvSpPr>
          <p:cNvPr id="46083" name="Text Box 3"/>
          <p:cNvSpPr txBox="1">
            <a:spLocks noChangeArrowheads="1"/>
          </p:cNvSpPr>
          <p:nvPr/>
        </p:nvSpPr>
        <p:spPr bwMode="auto">
          <a:xfrm>
            <a:off x="669925" y="23272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46084" name="Text Box 4"/>
          <p:cNvSpPr txBox="1">
            <a:spLocks noChangeArrowheads="1"/>
          </p:cNvSpPr>
          <p:nvPr/>
        </p:nvSpPr>
        <p:spPr bwMode="auto">
          <a:xfrm>
            <a:off x="593725" y="11080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46086" name="Text Box 6"/>
          <p:cNvSpPr txBox="1">
            <a:spLocks noChangeArrowheads="1"/>
          </p:cNvSpPr>
          <p:nvPr/>
        </p:nvSpPr>
        <p:spPr bwMode="auto">
          <a:xfrm>
            <a:off x="6019800" y="152400"/>
            <a:ext cx="2884488" cy="336550"/>
          </a:xfrm>
          <a:prstGeom prst="rect">
            <a:avLst/>
          </a:prstGeom>
          <a:noFill/>
          <a:ln w="9525">
            <a:noFill/>
            <a:miter lim="800000"/>
            <a:headEnd/>
            <a:tailEnd/>
          </a:ln>
          <a:effectLst/>
        </p:spPr>
        <p:txBody>
          <a:bodyPr wrap="none">
            <a:spAutoFit/>
          </a:bodyPr>
          <a:lstStyle/>
          <a:p>
            <a:r>
              <a:rPr lang="nl-NL" sz="1600"/>
              <a:t>Vlucht uit het treurige bestaan</a:t>
            </a:r>
          </a:p>
        </p:txBody>
      </p:sp>
      <p:sp>
        <p:nvSpPr>
          <p:cNvPr id="46088" name="Text Box 8"/>
          <p:cNvSpPr txBox="1">
            <a:spLocks noChangeArrowheads="1"/>
          </p:cNvSpPr>
          <p:nvPr/>
        </p:nvSpPr>
        <p:spPr bwMode="auto">
          <a:xfrm>
            <a:off x="1403648" y="548680"/>
            <a:ext cx="7740352" cy="2062103"/>
          </a:xfrm>
          <a:prstGeom prst="rect">
            <a:avLst/>
          </a:prstGeom>
          <a:noFill/>
          <a:ln w="9525">
            <a:noFill/>
            <a:miter lim="800000"/>
            <a:headEnd/>
            <a:tailEnd/>
          </a:ln>
          <a:effectLst/>
        </p:spPr>
        <p:txBody>
          <a:bodyPr wrap="square">
            <a:spAutoFit/>
          </a:bodyPr>
          <a:lstStyle/>
          <a:p>
            <a:r>
              <a:rPr lang="nl-NL" sz="2000" b="1" dirty="0">
                <a:solidFill>
                  <a:schemeClr val="tx2"/>
                </a:solidFill>
              </a:rPr>
              <a:t>De dans van het volk:</a:t>
            </a:r>
            <a:r>
              <a:rPr lang="nl-NL" b="1" dirty="0">
                <a:solidFill>
                  <a:schemeClr val="tx2"/>
                </a:solidFill>
              </a:rPr>
              <a:t/>
            </a:r>
            <a:br>
              <a:rPr lang="nl-NL" b="1" dirty="0">
                <a:solidFill>
                  <a:schemeClr val="tx2"/>
                </a:solidFill>
              </a:rPr>
            </a:br>
            <a:r>
              <a:rPr lang="nl-NL" sz="1200" dirty="0"/>
              <a:t>De wals is in de 19e eeuw de dans van het volk. </a:t>
            </a:r>
            <a:endParaRPr lang="nl-NL" sz="1200" dirty="0" smtClean="0"/>
          </a:p>
          <a:p>
            <a:r>
              <a:rPr lang="nl-NL" sz="1200" dirty="0" smtClean="0"/>
              <a:t>Onzedelijk!  </a:t>
            </a:r>
          </a:p>
          <a:p>
            <a:r>
              <a:rPr lang="nl-NL" sz="1200" dirty="0" smtClean="0"/>
              <a:t>Joseph </a:t>
            </a:r>
            <a:r>
              <a:rPr lang="nl-NL" sz="1200" dirty="0" err="1"/>
              <a:t>Lanner</a:t>
            </a:r>
            <a:r>
              <a:rPr lang="nl-NL" sz="1200" dirty="0"/>
              <a:t> en </a:t>
            </a:r>
            <a:r>
              <a:rPr lang="nl-NL" sz="1200" b="1" dirty="0">
                <a:solidFill>
                  <a:schemeClr val="tx2"/>
                </a:solidFill>
              </a:rPr>
              <a:t>Johann Strauss Jr</a:t>
            </a:r>
            <a:r>
              <a:rPr lang="nl-NL" sz="1200" dirty="0">
                <a:solidFill>
                  <a:schemeClr val="tx2"/>
                </a:solidFill>
              </a:rPr>
              <a:t>. </a:t>
            </a:r>
            <a:r>
              <a:rPr lang="nl-NL" sz="1200" dirty="0"/>
              <a:t>zijn veelgevraagd om speciale walsen te componeren, </a:t>
            </a:r>
            <a:r>
              <a:rPr lang="nl-NL" sz="1200" dirty="0" smtClean="0"/>
              <a:t>voor hun eigen feesten zoals </a:t>
            </a:r>
            <a:r>
              <a:rPr lang="nl-NL" sz="1200" dirty="0"/>
              <a:t>voor het </a:t>
            </a:r>
            <a:r>
              <a:rPr lang="nl-NL" sz="1200" dirty="0" err="1"/>
              <a:t>Weense</a:t>
            </a:r>
            <a:r>
              <a:rPr lang="nl-NL" sz="1200" dirty="0"/>
              <a:t> Mannenzangvereniging: </a:t>
            </a:r>
            <a:r>
              <a:rPr lang="nl-NL" sz="1200" dirty="0">
                <a:latin typeface="Times New Roman"/>
              </a:rPr>
              <a:t>‘</a:t>
            </a:r>
            <a:r>
              <a:rPr lang="nl-NL" sz="1200" i="1" dirty="0"/>
              <a:t>aan de mooie blauwe Donau</a:t>
            </a:r>
            <a:r>
              <a:rPr lang="nl-NL" sz="1200" i="1" dirty="0">
                <a:latin typeface="Times New Roman"/>
              </a:rPr>
              <a:t>’</a:t>
            </a:r>
            <a:r>
              <a:rPr lang="nl-NL" sz="1200" i="1" dirty="0"/>
              <a:t> . </a:t>
            </a:r>
            <a:r>
              <a:rPr lang="nl-NL" sz="1200" dirty="0" smtClean="0"/>
              <a:t>De première hiervan verloopt niet </a:t>
            </a:r>
            <a:r>
              <a:rPr lang="nl-NL" sz="1200" dirty="0"/>
              <a:t>zo succesvol  </a:t>
            </a:r>
            <a:r>
              <a:rPr lang="nl-NL" sz="1200" dirty="0" smtClean="0"/>
              <a:t/>
            </a:r>
            <a:br>
              <a:rPr lang="nl-NL" sz="1200" dirty="0" smtClean="0"/>
            </a:br>
            <a:r>
              <a:rPr lang="nl-NL" sz="1200" dirty="0" smtClean="0"/>
              <a:t>vanwege </a:t>
            </a:r>
            <a:r>
              <a:rPr lang="nl-NL" sz="1200" dirty="0"/>
              <a:t>de nietszeggende tekst, maar </a:t>
            </a:r>
            <a:r>
              <a:rPr lang="nl-NL" sz="1200" dirty="0" smtClean="0"/>
              <a:t/>
            </a:r>
            <a:br>
              <a:rPr lang="nl-NL" sz="1200" dirty="0" smtClean="0"/>
            </a:br>
            <a:r>
              <a:rPr lang="nl-NL" sz="1200" dirty="0" smtClean="0"/>
              <a:t>als zuiver instrumentale danscompositie </a:t>
            </a:r>
            <a:r>
              <a:rPr lang="nl-NL" sz="1200" dirty="0"/>
              <a:t>erg </a:t>
            </a:r>
            <a:r>
              <a:rPr lang="nl-NL" sz="1200" dirty="0" smtClean="0"/>
              <a:t/>
            </a:r>
            <a:br>
              <a:rPr lang="nl-NL" sz="1200" dirty="0" smtClean="0"/>
            </a:br>
            <a:r>
              <a:rPr lang="nl-NL" sz="1200" dirty="0" smtClean="0"/>
              <a:t>populair</a:t>
            </a:r>
            <a:r>
              <a:rPr lang="nl-NL" sz="1200" dirty="0"/>
              <a:t>.( eerste oplage </a:t>
            </a:r>
            <a:r>
              <a:rPr lang="nl-NL" sz="1200" dirty="0" smtClean="0"/>
              <a:t>een miljoen </a:t>
            </a:r>
            <a:r>
              <a:rPr lang="nl-NL" sz="1200" dirty="0"/>
              <a:t>stuks </a:t>
            </a:r>
            <a:r>
              <a:rPr lang="nl-NL" sz="1200" dirty="0" smtClean="0"/>
              <a:t/>
            </a:r>
            <a:br>
              <a:rPr lang="nl-NL" sz="1200" dirty="0" smtClean="0"/>
            </a:br>
            <a:r>
              <a:rPr lang="nl-NL" sz="1200" dirty="0" smtClean="0"/>
              <a:t>gedrukte </a:t>
            </a:r>
            <a:r>
              <a:rPr lang="nl-NL" sz="1200" dirty="0"/>
              <a:t>bladmuziek.)</a:t>
            </a:r>
          </a:p>
        </p:txBody>
      </p:sp>
      <p:pic>
        <p:nvPicPr>
          <p:cNvPr id="46096" name="Picture 16" descr="C:\Users\John\Pictures\Bespiegeling\H9Romantiek\weensewals.jpg"/>
          <p:cNvPicPr>
            <a:picLocks noChangeAspect="1" noChangeArrowheads="1"/>
          </p:cNvPicPr>
          <p:nvPr/>
        </p:nvPicPr>
        <p:blipFill>
          <a:blip r:embed="rId2" cstate="print"/>
          <a:srcRect/>
          <a:stretch>
            <a:fillRect/>
          </a:stretch>
        </p:blipFill>
        <p:spPr bwMode="auto">
          <a:xfrm>
            <a:off x="7046852" y="3212976"/>
            <a:ext cx="2097148" cy="3168352"/>
          </a:xfrm>
          <a:prstGeom prst="rect">
            <a:avLst/>
          </a:prstGeom>
          <a:noFill/>
        </p:spPr>
      </p:pic>
      <p:pic>
        <p:nvPicPr>
          <p:cNvPr id="46097" name="Picture 17" descr="C:\Users\John\Pictures\Bespiegeling\H9Romantiek\wals_karikature.jpg"/>
          <p:cNvPicPr>
            <a:picLocks noChangeAspect="1" noChangeArrowheads="1"/>
          </p:cNvPicPr>
          <p:nvPr/>
        </p:nvPicPr>
        <p:blipFill>
          <a:blip r:embed="rId3" cstate="print"/>
          <a:srcRect/>
          <a:stretch>
            <a:fillRect/>
          </a:stretch>
        </p:blipFill>
        <p:spPr bwMode="auto">
          <a:xfrm>
            <a:off x="0" y="3356992"/>
            <a:ext cx="4932040" cy="3295367"/>
          </a:xfrm>
          <a:prstGeom prst="rect">
            <a:avLst/>
          </a:prstGeom>
          <a:noFill/>
        </p:spPr>
      </p:pic>
      <p:sp>
        <p:nvSpPr>
          <p:cNvPr id="46098" name="Text Box 18"/>
          <p:cNvSpPr txBox="1">
            <a:spLocks noChangeArrowheads="1"/>
          </p:cNvSpPr>
          <p:nvPr/>
        </p:nvSpPr>
        <p:spPr bwMode="auto">
          <a:xfrm>
            <a:off x="0" y="3429000"/>
            <a:ext cx="1066318" cy="246221"/>
          </a:xfrm>
          <a:prstGeom prst="rect">
            <a:avLst/>
          </a:prstGeom>
          <a:noFill/>
          <a:ln w="9525">
            <a:noFill/>
            <a:miter lim="800000"/>
            <a:headEnd/>
            <a:tailEnd/>
          </a:ln>
          <a:effectLst/>
        </p:spPr>
        <p:txBody>
          <a:bodyPr wrap="none">
            <a:spAutoFit/>
          </a:bodyPr>
          <a:lstStyle/>
          <a:p>
            <a:r>
              <a:rPr lang="nl-NL" sz="1000" dirty="0"/>
              <a:t>Wals karikatuur</a:t>
            </a:r>
          </a:p>
        </p:txBody>
      </p:sp>
      <p:sp>
        <p:nvSpPr>
          <p:cNvPr id="18" name="Tekstvak 17"/>
          <p:cNvSpPr txBox="1"/>
          <p:nvPr/>
        </p:nvSpPr>
        <p:spPr>
          <a:xfrm>
            <a:off x="4932040" y="5373216"/>
            <a:ext cx="2016224" cy="246221"/>
          </a:xfrm>
          <a:prstGeom prst="rect">
            <a:avLst/>
          </a:prstGeom>
          <a:solidFill>
            <a:srgbClr val="CC00FF"/>
          </a:solidFill>
        </p:spPr>
        <p:txBody>
          <a:bodyPr wrap="square" rtlCol="0">
            <a:spAutoFit/>
          </a:bodyPr>
          <a:lstStyle/>
          <a:p>
            <a:r>
              <a:rPr lang="nl-NL" sz="1000" dirty="0" smtClean="0">
                <a:hlinkClick r:id="rId4"/>
              </a:rPr>
              <a:t>Fragment </a:t>
            </a:r>
            <a:r>
              <a:rPr lang="nl-NL" sz="1000" dirty="0" err="1" smtClean="0">
                <a:hlinkClick r:id="rId4"/>
              </a:rPr>
              <a:t>Weense</a:t>
            </a:r>
            <a:r>
              <a:rPr lang="nl-NL" sz="1000" dirty="0" smtClean="0">
                <a:hlinkClick r:id="rId4"/>
              </a:rPr>
              <a:t> Wals Demo</a:t>
            </a:r>
            <a:endParaRPr lang="nl-NL" sz="1000" dirty="0"/>
          </a:p>
        </p:txBody>
      </p:sp>
      <p:sp>
        <p:nvSpPr>
          <p:cNvPr id="19" name="Tekstvak 18"/>
          <p:cNvSpPr txBox="1"/>
          <p:nvPr/>
        </p:nvSpPr>
        <p:spPr>
          <a:xfrm>
            <a:off x="251520" y="3068960"/>
            <a:ext cx="2484976" cy="246221"/>
          </a:xfrm>
          <a:prstGeom prst="rect">
            <a:avLst/>
          </a:prstGeom>
          <a:solidFill>
            <a:srgbClr val="CC00FF"/>
          </a:solidFill>
        </p:spPr>
        <p:txBody>
          <a:bodyPr wrap="none" rtlCol="0">
            <a:spAutoFit/>
          </a:bodyPr>
          <a:lstStyle/>
          <a:p>
            <a:r>
              <a:rPr lang="nl-NL" sz="1000" dirty="0" smtClean="0">
                <a:hlinkClick r:id="rId5"/>
              </a:rPr>
              <a:t>Fragment </a:t>
            </a:r>
            <a:r>
              <a:rPr lang="nl-NL" sz="1000" dirty="0" err="1" smtClean="0">
                <a:hlinkClick r:id="rId5"/>
              </a:rPr>
              <a:t>An</a:t>
            </a:r>
            <a:r>
              <a:rPr lang="nl-NL" sz="1000" dirty="0" smtClean="0">
                <a:hlinkClick r:id="rId5"/>
              </a:rPr>
              <a:t> der schonen </a:t>
            </a:r>
            <a:r>
              <a:rPr lang="nl-NL" sz="1000" dirty="0" err="1" smtClean="0">
                <a:hlinkClick r:id="rId5"/>
              </a:rPr>
              <a:t>blauen</a:t>
            </a:r>
            <a:r>
              <a:rPr lang="nl-NL" sz="1000" dirty="0" smtClean="0">
                <a:hlinkClick r:id="rId5"/>
              </a:rPr>
              <a:t> Donau</a:t>
            </a:r>
            <a:endParaRPr lang="nl-NL" sz="1000" dirty="0"/>
          </a:p>
        </p:txBody>
      </p:sp>
      <p:pic>
        <p:nvPicPr>
          <p:cNvPr id="46100" name="Picture 20" descr="http://www.muziekstromen.nl/afbeeldingen/j_strauss.jpg"/>
          <p:cNvPicPr>
            <a:picLocks noChangeAspect="1" noChangeArrowheads="1"/>
          </p:cNvPicPr>
          <p:nvPr/>
        </p:nvPicPr>
        <p:blipFill>
          <a:blip r:embed="rId6" cstate="print"/>
          <a:srcRect/>
          <a:stretch>
            <a:fillRect/>
          </a:stretch>
        </p:blipFill>
        <p:spPr bwMode="auto">
          <a:xfrm>
            <a:off x="0" y="548680"/>
            <a:ext cx="1403648" cy="2044305"/>
          </a:xfrm>
          <a:prstGeom prst="rect">
            <a:avLst/>
          </a:prstGeom>
          <a:noFill/>
        </p:spPr>
      </p:pic>
      <p:pic>
        <p:nvPicPr>
          <p:cNvPr id="46104" name="Picture 24" descr="http://images5.images-speurders.nl/images/74/7447/74471175_1.jpg"/>
          <p:cNvPicPr>
            <a:picLocks noChangeAspect="1" noChangeArrowheads="1"/>
          </p:cNvPicPr>
          <p:nvPr/>
        </p:nvPicPr>
        <p:blipFill>
          <a:blip r:embed="rId7" cstate="print"/>
          <a:srcRect/>
          <a:stretch>
            <a:fillRect/>
          </a:stretch>
        </p:blipFill>
        <p:spPr bwMode="auto">
          <a:xfrm>
            <a:off x="4883697" y="3212977"/>
            <a:ext cx="2088230" cy="2088231"/>
          </a:xfrm>
          <a:prstGeom prst="rect">
            <a:avLst/>
          </a:prstGeom>
          <a:noFill/>
        </p:spPr>
      </p:pic>
      <p:sp>
        <p:nvSpPr>
          <p:cNvPr id="17" name="Text Box 12">
            <a:hlinkClick r:id="rId8"/>
          </p:cNvPr>
          <p:cNvSpPr txBox="1">
            <a:spLocks noChangeArrowheads="1"/>
          </p:cNvSpPr>
          <p:nvPr/>
        </p:nvSpPr>
        <p:spPr bwMode="auto">
          <a:xfrm>
            <a:off x="2843808" y="2564904"/>
            <a:ext cx="998991" cy="553998"/>
          </a:xfrm>
          <a:prstGeom prst="rect">
            <a:avLst/>
          </a:prstGeom>
          <a:noFill/>
          <a:ln w="9525">
            <a:noFill/>
            <a:miter lim="800000"/>
            <a:headEnd/>
            <a:tailEnd/>
          </a:ln>
          <a:effectLst/>
        </p:spPr>
        <p:txBody>
          <a:bodyPr wrap="none">
            <a:spAutoFit/>
          </a:bodyPr>
          <a:lstStyle/>
          <a:p>
            <a:r>
              <a:rPr lang="nl-NL" sz="1000" dirty="0" smtClean="0"/>
              <a:t>CD2</a:t>
            </a:r>
            <a:r>
              <a:rPr lang="nl-NL" sz="1000" dirty="0" smtClean="0">
                <a:sym typeface="Wingdings" pitchFamily="2" charset="2"/>
              </a:rPr>
              <a:t>08</a:t>
            </a:r>
            <a:br>
              <a:rPr lang="nl-NL" sz="1000" dirty="0" smtClean="0">
                <a:sym typeface="Wingdings" pitchFamily="2" charset="2"/>
              </a:rPr>
            </a:br>
            <a:r>
              <a:rPr lang="nl-NL" sz="1000" dirty="0" smtClean="0">
                <a:sym typeface="Wingdings" pitchFamily="2" charset="2"/>
              </a:rPr>
              <a:t>blauwe Donau</a:t>
            </a:r>
            <a:r>
              <a:rPr lang="nl-NL" sz="1000" dirty="0"/>
              <a:t/>
            </a:r>
            <a:br>
              <a:rPr lang="nl-NL" sz="1000" dirty="0"/>
            </a:br>
            <a:endParaRPr lang="nl-NL" sz="1000" dirty="0"/>
          </a:p>
        </p:txBody>
      </p:sp>
      <p:pic>
        <p:nvPicPr>
          <p:cNvPr id="46102" name="Picture 22" descr="http://img.fotocommunity.com/Niederoesterreich/Wachau/AN-DER-SCHOeNEN-BLAUEN-DONAU-a17955436.jpg"/>
          <p:cNvPicPr>
            <a:picLocks noChangeAspect="1" noChangeArrowheads="1"/>
          </p:cNvPicPr>
          <p:nvPr/>
        </p:nvPicPr>
        <p:blipFill>
          <a:blip r:embed="rId9" cstate="print"/>
          <a:srcRect/>
          <a:stretch>
            <a:fillRect/>
          </a:stretch>
        </p:blipFill>
        <p:spPr bwMode="auto">
          <a:xfrm>
            <a:off x="4886459" y="1700808"/>
            <a:ext cx="4257541" cy="1656184"/>
          </a:xfrm>
          <a:prstGeom prst="rect">
            <a:avLst/>
          </a:prstGeom>
          <a:noFill/>
        </p:spPr>
      </p:pic>
      <p:sp>
        <p:nvSpPr>
          <p:cNvPr id="21" name="Tekstvak 20"/>
          <p:cNvSpPr txBox="1"/>
          <p:nvPr/>
        </p:nvSpPr>
        <p:spPr>
          <a:xfrm>
            <a:off x="179512" y="2564904"/>
            <a:ext cx="1247457" cy="246221"/>
          </a:xfrm>
          <a:prstGeom prst="rect">
            <a:avLst/>
          </a:prstGeom>
          <a:noFill/>
        </p:spPr>
        <p:txBody>
          <a:bodyPr wrap="none" rtlCol="0">
            <a:spAutoFit/>
          </a:bodyPr>
          <a:lstStyle/>
          <a:p>
            <a:r>
              <a:rPr lang="nl-NL" sz="1000" dirty="0" smtClean="0"/>
              <a:t>Johann </a:t>
            </a:r>
            <a:r>
              <a:rPr lang="nl-NL" sz="1000" dirty="0" err="1" smtClean="0"/>
              <a:t>Strauss</a:t>
            </a:r>
            <a:r>
              <a:rPr lang="nl-NL" sz="1000" dirty="0" smtClean="0"/>
              <a:t> Jr.</a:t>
            </a:r>
            <a:endParaRPr lang="nl-NL" sz="10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hoek 18"/>
          <p:cNvSpPr/>
          <p:nvPr/>
        </p:nvSpPr>
        <p:spPr>
          <a:xfrm>
            <a:off x="0" y="4725144"/>
            <a:ext cx="9144000" cy="2132856"/>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1995" name="Picture 11" descr="C:\Users\John\Pictures\Bespiegeling\H9Romantiek\Ruskinstones_2.jpg"/>
          <p:cNvPicPr>
            <a:picLocks noChangeAspect="1" noChangeArrowheads="1"/>
          </p:cNvPicPr>
          <p:nvPr/>
        </p:nvPicPr>
        <p:blipFill>
          <a:blip r:embed="rId2" cstate="print"/>
          <a:srcRect/>
          <a:stretch>
            <a:fillRect/>
          </a:stretch>
        </p:blipFill>
        <p:spPr bwMode="auto">
          <a:xfrm>
            <a:off x="2195736" y="3356992"/>
            <a:ext cx="4904167" cy="3189412"/>
          </a:xfrm>
          <a:prstGeom prst="rect">
            <a:avLst/>
          </a:prstGeom>
          <a:noFill/>
        </p:spPr>
      </p:pic>
      <p:sp>
        <p:nvSpPr>
          <p:cNvPr id="41986" name="Rectangle 2"/>
          <p:cNvSpPr>
            <a:spLocks noGrp="1" noChangeArrowheads="1"/>
          </p:cNvSpPr>
          <p:nvPr>
            <p:ph type="title"/>
          </p:nvPr>
        </p:nvSpPr>
        <p:spPr>
          <a:xfrm>
            <a:off x="0" y="0"/>
            <a:ext cx="9144000" cy="533400"/>
          </a:xfrm>
          <a:solidFill>
            <a:schemeClr val="bg1"/>
          </a:solidFill>
        </p:spPr>
        <p:txBody>
          <a:bodyPr/>
          <a:lstStyle/>
          <a:p>
            <a:pPr algn="l"/>
            <a:r>
              <a:rPr lang="nl-NL" sz="2800" b="1" dirty="0" smtClean="0">
                <a:solidFill>
                  <a:schemeClr val="tx2"/>
                </a:solidFill>
                <a:latin typeface="Verdana" pitchFamily="34" charset="0"/>
              </a:rPr>
              <a:t> </a:t>
            </a:r>
            <a:r>
              <a:rPr lang="nl-NL" sz="2800" b="1" dirty="0" err="1" smtClean="0">
                <a:solidFill>
                  <a:schemeClr val="tx2"/>
                </a:solidFill>
                <a:latin typeface="Verdana" pitchFamily="34" charset="0"/>
              </a:rPr>
              <a:t>Gothic</a:t>
            </a:r>
            <a:r>
              <a:rPr lang="nl-NL" sz="2800" b="1" dirty="0" smtClean="0">
                <a:solidFill>
                  <a:schemeClr val="tx2"/>
                </a:solidFill>
                <a:latin typeface="Verdana" pitchFamily="34" charset="0"/>
              </a:rPr>
              <a:t> </a:t>
            </a:r>
            <a:r>
              <a:rPr lang="nl-NL" sz="2800" b="1" dirty="0">
                <a:solidFill>
                  <a:schemeClr val="tx2"/>
                </a:solidFill>
                <a:latin typeface="Verdana" pitchFamily="34" charset="0"/>
              </a:rPr>
              <a:t>Revival</a:t>
            </a:r>
          </a:p>
        </p:txBody>
      </p:sp>
      <p:sp>
        <p:nvSpPr>
          <p:cNvPr id="41987" name="Text Box 3"/>
          <p:cNvSpPr txBox="1">
            <a:spLocks noChangeArrowheads="1"/>
          </p:cNvSpPr>
          <p:nvPr/>
        </p:nvSpPr>
        <p:spPr bwMode="auto">
          <a:xfrm>
            <a:off x="669925" y="23272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41988" name="Text Box 4"/>
          <p:cNvSpPr txBox="1">
            <a:spLocks noChangeArrowheads="1"/>
          </p:cNvSpPr>
          <p:nvPr/>
        </p:nvSpPr>
        <p:spPr bwMode="auto">
          <a:xfrm>
            <a:off x="593725" y="11080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41989" name="Text Box 5"/>
          <p:cNvSpPr txBox="1">
            <a:spLocks noChangeArrowheads="1"/>
          </p:cNvSpPr>
          <p:nvPr/>
        </p:nvSpPr>
        <p:spPr bwMode="auto">
          <a:xfrm>
            <a:off x="179512" y="1196752"/>
            <a:ext cx="6751984" cy="1323439"/>
          </a:xfrm>
          <a:prstGeom prst="rect">
            <a:avLst/>
          </a:prstGeom>
          <a:noFill/>
          <a:ln w="9525">
            <a:noFill/>
            <a:miter lim="800000"/>
            <a:headEnd/>
            <a:tailEnd/>
          </a:ln>
          <a:effectLst/>
        </p:spPr>
        <p:txBody>
          <a:bodyPr wrap="square">
            <a:spAutoFit/>
          </a:bodyPr>
          <a:lstStyle/>
          <a:p>
            <a:r>
              <a:rPr lang="nl-NL" sz="2000" b="1" dirty="0" smtClean="0">
                <a:solidFill>
                  <a:schemeClr val="tx2"/>
                </a:solidFill>
              </a:rPr>
              <a:t>The </a:t>
            </a:r>
            <a:r>
              <a:rPr lang="nl-NL" sz="2000" b="1" dirty="0" err="1" smtClean="0">
                <a:solidFill>
                  <a:schemeClr val="tx2"/>
                </a:solidFill>
              </a:rPr>
              <a:t>Stones</a:t>
            </a:r>
            <a:r>
              <a:rPr lang="nl-NL" sz="2000" b="1" dirty="0" smtClean="0">
                <a:solidFill>
                  <a:schemeClr val="tx2"/>
                </a:solidFill>
              </a:rPr>
              <a:t> of </a:t>
            </a:r>
            <a:r>
              <a:rPr lang="nl-NL" sz="2000" b="1" dirty="0" err="1" smtClean="0">
                <a:solidFill>
                  <a:schemeClr val="tx2"/>
                </a:solidFill>
              </a:rPr>
              <a:t>Venice</a:t>
            </a:r>
            <a:r>
              <a:rPr lang="nl-NL" sz="2000" b="1" dirty="0" smtClean="0">
                <a:solidFill>
                  <a:schemeClr val="tx2"/>
                </a:solidFill>
              </a:rPr>
              <a:t>: </a:t>
            </a:r>
          </a:p>
          <a:p>
            <a:r>
              <a:rPr lang="nl-NL" sz="1200" dirty="0" smtClean="0"/>
              <a:t>De </a:t>
            </a:r>
            <a:r>
              <a:rPr lang="nl-NL" sz="1200" b="1" dirty="0" err="1" smtClean="0">
                <a:solidFill>
                  <a:srgbClr val="009900"/>
                </a:solidFill>
              </a:rPr>
              <a:t>Gothic</a:t>
            </a:r>
            <a:r>
              <a:rPr lang="nl-NL" sz="1200" b="1" dirty="0" smtClean="0">
                <a:solidFill>
                  <a:srgbClr val="009900"/>
                </a:solidFill>
              </a:rPr>
              <a:t>  Revival</a:t>
            </a:r>
            <a:r>
              <a:rPr lang="nl-NL" sz="1200" dirty="0" smtClean="0">
                <a:solidFill>
                  <a:srgbClr val="009900"/>
                </a:solidFill>
              </a:rPr>
              <a:t> </a:t>
            </a:r>
            <a:r>
              <a:rPr lang="nl-NL" sz="1200" dirty="0" smtClean="0"/>
              <a:t>in Engeland in onderdeel van de romantiek. </a:t>
            </a:r>
          </a:p>
          <a:p>
            <a:r>
              <a:rPr lang="nl-NL" sz="1200" b="1" dirty="0" smtClean="0"/>
              <a:t>John </a:t>
            </a:r>
            <a:r>
              <a:rPr lang="nl-NL" sz="1200" b="1" dirty="0" err="1" smtClean="0"/>
              <a:t>Ruskin</a:t>
            </a:r>
            <a:r>
              <a:rPr lang="nl-NL" sz="1200" b="1" dirty="0" smtClean="0"/>
              <a:t> </a:t>
            </a:r>
            <a:r>
              <a:rPr lang="nl-NL" sz="1200" b="1" dirty="0" smtClean="0">
                <a:sym typeface="Wingdings" pitchFamily="2" charset="2"/>
              </a:rPr>
              <a:t></a:t>
            </a:r>
            <a:r>
              <a:rPr lang="nl-NL" sz="1200" b="1" dirty="0" smtClean="0">
                <a:solidFill>
                  <a:srgbClr val="FF0000"/>
                </a:solidFill>
                <a:sym typeface="Wingdings" pitchFamily="2" charset="2"/>
              </a:rPr>
              <a:t> </a:t>
            </a:r>
            <a:r>
              <a:rPr lang="nl-NL" sz="1200" dirty="0" smtClean="0"/>
              <a:t>veel leren van de gotiek. </a:t>
            </a:r>
          </a:p>
          <a:p>
            <a:r>
              <a:rPr lang="nl-NL" sz="1200" dirty="0" smtClean="0"/>
              <a:t>In de </a:t>
            </a:r>
            <a:r>
              <a:rPr lang="nl-NL" sz="1200" dirty="0" smtClean="0">
                <a:latin typeface="Times New Roman"/>
              </a:rPr>
              <a:t>‘</a:t>
            </a:r>
            <a:r>
              <a:rPr lang="nl-NL" sz="1200" dirty="0" smtClean="0"/>
              <a:t>The </a:t>
            </a:r>
            <a:r>
              <a:rPr lang="nl-NL" sz="1200" dirty="0" err="1"/>
              <a:t>Stones</a:t>
            </a:r>
            <a:r>
              <a:rPr lang="nl-NL" sz="1200" dirty="0"/>
              <a:t> of </a:t>
            </a:r>
            <a:r>
              <a:rPr lang="nl-NL" sz="1200" dirty="0" err="1"/>
              <a:t>Venice</a:t>
            </a:r>
            <a:r>
              <a:rPr lang="nl-NL" sz="1200" dirty="0">
                <a:latin typeface="Times New Roman"/>
              </a:rPr>
              <a:t>’</a:t>
            </a:r>
            <a:r>
              <a:rPr lang="nl-NL" sz="1200" dirty="0"/>
              <a:t> ( 1853 ) </a:t>
            </a:r>
            <a:r>
              <a:rPr lang="nl-NL" sz="1200" dirty="0" smtClean="0"/>
              <a:t>doet hij </a:t>
            </a:r>
            <a:r>
              <a:rPr lang="nl-NL" sz="1200" dirty="0"/>
              <a:t>verslag van de Gotiek in Venetië. Hij stelt dat in de middeleeuwen door de betrokkenheid van iedereen ( nog geen scheiding tussen de alwetende architect en slaafse uitvoerders) een enorme variatie en vernieuwingsdrang ontstaat. </a:t>
            </a:r>
            <a:endParaRPr lang="nl-NL" sz="1200" b="1" dirty="0">
              <a:solidFill>
                <a:srgbClr val="CC00FF"/>
              </a:solidFill>
            </a:endParaRPr>
          </a:p>
        </p:txBody>
      </p:sp>
      <p:sp>
        <p:nvSpPr>
          <p:cNvPr id="41990" name="Text Box 6"/>
          <p:cNvSpPr txBox="1">
            <a:spLocks noChangeArrowheads="1"/>
          </p:cNvSpPr>
          <p:nvPr/>
        </p:nvSpPr>
        <p:spPr bwMode="auto">
          <a:xfrm>
            <a:off x="5562600" y="104775"/>
            <a:ext cx="2935288" cy="396875"/>
          </a:xfrm>
          <a:prstGeom prst="rect">
            <a:avLst/>
          </a:prstGeom>
          <a:noFill/>
          <a:ln w="9525">
            <a:noFill/>
            <a:miter lim="800000"/>
            <a:headEnd/>
            <a:tailEnd/>
          </a:ln>
          <a:effectLst/>
        </p:spPr>
        <p:txBody>
          <a:bodyPr wrap="none">
            <a:spAutoFit/>
          </a:bodyPr>
          <a:lstStyle/>
          <a:p>
            <a:r>
              <a:rPr lang="nl-NL" sz="2000"/>
              <a:t>Vlucht naar het verleden</a:t>
            </a:r>
          </a:p>
        </p:txBody>
      </p:sp>
      <p:sp>
        <p:nvSpPr>
          <p:cNvPr id="41994" name="Text Box 10"/>
          <p:cNvSpPr txBox="1">
            <a:spLocks noChangeArrowheads="1"/>
          </p:cNvSpPr>
          <p:nvPr/>
        </p:nvSpPr>
        <p:spPr bwMode="auto">
          <a:xfrm>
            <a:off x="4572000" y="6309320"/>
            <a:ext cx="2529860" cy="246221"/>
          </a:xfrm>
          <a:prstGeom prst="rect">
            <a:avLst/>
          </a:prstGeom>
          <a:noFill/>
          <a:ln w="9525">
            <a:noFill/>
            <a:miter lim="800000"/>
            <a:headEnd/>
            <a:tailEnd/>
          </a:ln>
          <a:effectLst/>
        </p:spPr>
        <p:txBody>
          <a:bodyPr wrap="none">
            <a:spAutoFit/>
          </a:bodyPr>
          <a:lstStyle/>
          <a:p>
            <a:r>
              <a:rPr lang="nl-NL" sz="1000" dirty="0"/>
              <a:t>Ruskin: Schetsblad uit </a:t>
            </a:r>
            <a:r>
              <a:rPr lang="nl-NL" sz="1000" dirty="0">
                <a:latin typeface="Times New Roman"/>
              </a:rPr>
              <a:t>‘</a:t>
            </a:r>
            <a:r>
              <a:rPr lang="nl-NL" sz="1000" dirty="0" err="1"/>
              <a:t>Stones</a:t>
            </a:r>
            <a:r>
              <a:rPr lang="nl-NL" sz="1000" dirty="0"/>
              <a:t> of </a:t>
            </a:r>
            <a:r>
              <a:rPr lang="nl-NL" sz="1000" dirty="0" err="1"/>
              <a:t>Venice</a:t>
            </a:r>
            <a:r>
              <a:rPr lang="nl-NL" sz="1000" dirty="0">
                <a:latin typeface="Times New Roman"/>
              </a:rPr>
              <a:t>’</a:t>
            </a:r>
            <a:endParaRPr lang="nl-NL" sz="1000" dirty="0"/>
          </a:p>
        </p:txBody>
      </p:sp>
      <p:sp>
        <p:nvSpPr>
          <p:cNvPr id="14" name="Tekstvak 13"/>
          <p:cNvSpPr txBox="1"/>
          <p:nvPr/>
        </p:nvSpPr>
        <p:spPr>
          <a:xfrm>
            <a:off x="179512" y="692696"/>
            <a:ext cx="6660232" cy="461665"/>
          </a:xfrm>
          <a:prstGeom prst="rect">
            <a:avLst/>
          </a:prstGeom>
          <a:solidFill>
            <a:srgbClr val="92D050"/>
          </a:solidFill>
        </p:spPr>
        <p:txBody>
          <a:bodyPr wrap="square" rtlCol="0">
            <a:spAutoFit/>
          </a:bodyPr>
          <a:lstStyle/>
          <a:p>
            <a:r>
              <a:rPr lang="nl-NL" sz="1200" dirty="0" smtClean="0"/>
              <a:t>‘Het verschil tussen de geest van de uitvindende mens en van de mens die aanwijzingen volgt,</a:t>
            </a:r>
            <a:br>
              <a:rPr lang="nl-NL" sz="1200" dirty="0" smtClean="0"/>
            </a:br>
            <a:r>
              <a:rPr lang="nl-NL" sz="1200" dirty="0" smtClean="0"/>
              <a:t>is dikwijls het hele verschil tussen een groot en een alledaags kunstwerk.’ </a:t>
            </a:r>
            <a:r>
              <a:rPr lang="nl-NL" sz="1200" i="1" dirty="0" smtClean="0"/>
              <a:t>John Ruskin</a:t>
            </a:r>
            <a:endParaRPr lang="nl-NL" sz="1200" i="1" dirty="0"/>
          </a:p>
        </p:txBody>
      </p:sp>
      <p:pic>
        <p:nvPicPr>
          <p:cNvPr id="75778" name="Picture 2" descr="http://www.thefamouspeople.com/profiles/images/john-ruskin-1.jpg"/>
          <p:cNvPicPr>
            <a:picLocks noChangeAspect="1" noChangeArrowheads="1"/>
          </p:cNvPicPr>
          <p:nvPr/>
        </p:nvPicPr>
        <p:blipFill>
          <a:blip r:embed="rId3" cstate="print"/>
          <a:srcRect/>
          <a:stretch>
            <a:fillRect/>
          </a:stretch>
        </p:blipFill>
        <p:spPr bwMode="auto">
          <a:xfrm>
            <a:off x="6983761" y="692696"/>
            <a:ext cx="2160239" cy="1800200"/>
          </a:xfrm>
          <a:prstGeom prst="rect">
            <a:avLst/>
          </a:prstGeom>
          <a:noFill/>
        </p:spPr>
      </p:pic>
      <p:pic>
        <p:nvPicPr>
          <p:cNvPr id="75780" name="Picture 4" descr="http://venice.umwblogs.org/files/2008/12/ruskin-41.jpg"/>
          <p:cNvPicPr>
            <a:picLocks noChangeAspect="1" noChangeArrowheads="1"/>
          </p:cNvPicPr>
          <p:nvPr/>
        </p:nvPicPr>
        <p:blipFill>
          <a:blip r:embed="rId4" cstate="print"/>
          <a:srcRect/>
          <a:stretch>
            <a:fillRect/>
          </a:stretch>
        </p:blipFill>
        <p:spPr bwMode="auto">
          <a:xfrm>
            <a:off x="7216829" y="3356992"/>
            <a:ext cx="1927171" cy="3228901"/>
          </a:xfrm>
          <a:prstGeom prst="rect">
            <a:avLst/>
          </a:prstGeom>
          <a:noFill/>
        </p:spPr>
      </p:pic>
      <p:pic>
        <p:nvPicPr>
          <p:cNvPr id="75782" name="Picture 6" descr="http://www.gerrybeckley.com/images/thestonesofvenice.jpg"/>
          <p:cNvPicPr>
            <a:picLocks noChangeAspect="1" noChangeArrowheads="1"/>
          </p:cNvPicPr>
          <p:nvPr/>
        </p:nvPicPr>
        <p:blipFill>
          <a:blip r:embed="rId5" cstate="print"/>
          <a:srcRect/>
          <a:stretch>
            <a:fillRect/>
          </a:stretch>
        </p:blipFill>
        <p:spPr bwMode="auto">
          <a:xfrm>
            <a:off x="0" y="3356992"/>
            <a:ext cx="2049363" cy="3135773"/>
          </a:xfrm>
          <a:prstGeom prst="rect">
            <a:avLst/>
          </a:prstGeom>
          <a:noFill/>
        </p:spPr>
      </p:pic>
      <p:sp>
        <p:nvSpPr>
          <p:cNvPr id="15" name="Tekstvak 14"/>
          <p:cNvSpPr txBox="1"/>
          <p:nvPr/>
        </p:nvSpPr>
        <p:spPr>
          <a:xfrm>
            <a:off x="7668344" y="2492896"/>
            <a:ext cx="886781" cy="246221"/>
          </a:xfrm>
          <a:prstGeom prst="rect">
            <a:avLst/>
          </a:prstGeom>
          <a:noFill/>
        </p:spPr>
        <p:txBody>
          <a:bodyPr wrap="none" rtlCol="0">
            <a:spAutoFit/>
          </a:bodyPr>
          <a:lstStyle/>
          <a:p>
            <a:r>
              <a:rPr lang="nl-NL" sz="1000" dirty="0" smtClean="0"/>
              <a:t>John Ruskin</a:t>
            </a:r>
            <a:endParaRPr lang="nl-NL" sz="10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hoek 14"/>
          <p:cNvSpPr/>
          <p:nvPr/>
        </p:nvSpPr>
        <p:spPr>
          <a:xfrm>
            <a:off x="0" y="3933056"/>
            <a:ext cx="9144000" cy="2924944"/>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8146" name="Picture 18" descr="C:\Users\John\Pictures\Bespiegeling\H9Romantiek\Morris-stoel.jpg"/>
          <p:cNvPicPr>
            <a:picLocks noChangeAspect="1" noChangeArrowheads="1"/>
          </p:cNvPicPr>
          <p:nvPr/>
        </p:nvPicPr>
        <p:blipFill>
          <a:blip r:embed="rId2" cstate="print"/>
          <a:srcRect/>
          <a:stretch>
            <a:fillRect/>
          </a:stretch>
        </p:blipFill>
        <p:spPr bwMode="auto">
          <a:xfrm>
            <a:off x="5548312" y="2057400"/>
            <a:ext cx="3595688" cy="4800600"/>
          </a:xfrm>
          <a:prstGeom prst="rect">
            <a:avLst/>
          </a:prstGeom>
          <a:noFill/>
        </p:spPr>
      </p:pic>
      <p:pic>
        <p:nvPicPr>
          <p:cNvPr id="48143" name="Picture 15" descr="C:\Users\John\Pictures\Bespiegeling\H9Romantiek\Morris wallpaper2.jpg"/>
          <p:cNvPicPr>
            <a:picLocks noChangeAspect="1" noChangeArrowheads="1"/>
          </p:cNvPicPr>
          <p:nvPr/>
        </p:nvPicPr>
        <p:blipFill>
          <a:blip r:embed="rId3" cstate="print"/>
          <a:srcRect/>
          <a:stretch>
            <a:fillRect/>
          </a:stretch>
        </p:blipFill>
        <p:spPr bwMode="auto">
          <a:xfrm>
            <a:off x="-1" y="2363092"/>
            <a:ext cx="4283969" cy="2794099"/>
          </a:xfrm>
          <a:prstGeom prst="rect">
            <a:avLst/>
          </a:prstGeom>
          <a:noFill/>
        </p:spPr>
      </p:pic>
      <p:sp>
        <p:nvSpPr>
          <p:cNvPr id="48131" name="Rectangle 3"/>
          <p:cNvSpPr>
            <a:spLocks noGrp="1" noChangeArrowheads="1"/>
          </p:cNvSpPr>
          <p:nvPr>
            <p:ph type="title"/>
          </p:nvPr>
        </p:nvSpPr>
        <p:spPr>
          <a:xfrm>
            <a:off x="0" y="0"/>
            <a:ext cx="9144000" cy="533400"/>
          </a:xfrm>
          <a:solidFill>
            <a:schemeClr val="bg1"/>
          </a:solidFill>
        </p:spPr>
        <p:txBody>
          <a:bodyPr/>
          <a:lstStyle/>
          <a:p>
            <a:pPr algn="l"/>
            <a:r>
              <a:rPr lang="nl-NL" sz="2800" b="1" dirty="0" smtClean="0">
                <a:solidFill>
                  <a:srgbClr val="FF0000"/>
                </a:solidFill>
                <a:latin typeface="Verdana" pitchFamily="34" charset="0"/>
              </a:rPr>
              <a:t> </a:t>
            </a:r>
            <a:r>
              <a:rPr lang="nl-NL" sz="2800" b="1" dirty="0" err="1" smtClean="0">
                <a:solidFill>
                  <a:schemeClr val="tx2"/>
                </a:solidFill>
                <a:latin typeface="Verdana" pitchFamily="34" charset="0"/>
              </a:rPr>
              <a:t>Gothic</a:t>
            </a:r>
            <a:r>
              <a:rPr lang="nl-NL" sz="2800" b="1" dirty="0" smtClean="0">
                <a:solidFill>
                  <a:schemeClr val="tx2"/>
                </a:solidFill>
                <a:latin typeface="Verdana" pitchFamily="34" charset="0"/>
              </a:rPr>
              <a:t> Revival</a:t>
            </a:r>
            <a:endParaRPr lang="nl-NL" sz="2400" b="1" dirty="0">
              <a:solidFill>
                <a:schemeClr val="tx2"/>
              </a:solidFill>
              <a:latin typeface="Verdana" pitchFamily="34" charset="0"/>
            </a:endParaRPr>
          </a:p>
        </p:txBody>
      </p:sp>
      <p:sp>
        <p:nvSpPr>
          <p:cNvPr id="48132" name="Text Box 4"/>
          <p:cNvSpPr txBox="1">
            <a:spLocks noChangeArrowheads="1"/>
          </p:cNvSpPr>
          <p:nvPr/>
        </p:nvSpPr>
        <p:spPr bwMode="auto">
          <a:xfrm>
            <a:off x="669925" y="23272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48133" name="Text Box 5"/>
          <p:cNvSpPr txBox="1">
            <a:spLocks noChangeArrowheads="1"/>
          </p:cNvSpPr>
          <p:nvPr/>
        </p:nvSpPr>
        <p:spPr bwMode="auto">
          <a:xfrm>
            <a:off x="593725" y="11080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48135" name="Text Box 7"/>
          <p:cNvSpPr txBox="1">
            <a:spLocks noChangeArrowheads="1"/>
          </p:cNvSpPr>
          <p:nvPr/>
        </p:nvSpPr>
        <p:spPr bwMode="auto">
          <a:xfrm>
            <a:off x="6084168" y="188640"/>
            <a:ext cx="2895600" cy="336550"/>
          </a:xfrm>
          <a:prstGeom prst="rect">
            <a:avLst/>
          </a:prstGeom>
          <a:noFill/>
          <a:ln w="9525">
            <a:noFill/>
            <a:miter lim="800000"/>
            <a:headEnd/>
            <a:tailEnd/>
          </a:ln>
          <a:effectLst/>
        </p:spPr>
        <p:txBody>
          <a:bodyPr wrap="none">
            <a:spAutoFit/>
          </a:bodyPr>
          <a:lstStyle/>
          <a:p>
            <a:r>
              <a:rPr lang="nl-NL" sz="1600" dirty="0"/>
              <a:t>Vlucht naar het oude ambacht</a:t>
            </a:r>
          </a:p>
        </p:txBody>
      </p:sp>
      <p:sp>
        <p:nvSpPr>
          <p:cNvPr id="48137" name="Text Box 9"/>
          <p:cNvSpPr txBox="1">
            <a:spLocks noChangeArrowheads="1"/>
          </p:cNvSpPr>
          <p:nvPr/>
        </p:nvSpPr>
        <p:spPr bwMode="auto">
          <a:xfrm>
            <a:off x="5724128" y="6309320"/>
            <a:ext cx="1661032" cy="246221"/>
          </a:xfrm>
          <a:prstGeom prst="rect">
            <a:avLst/>
          </a:prstGeom>
          <a:noFill/>
          <a:ln w="9525">
            <a:noFill/>
            <a:miter lim="800000"/>
            <a:headEnd/>
            <a:tailEnd/>
          </a:ln>
          <a:effectLst/>
        </p:spPr>
        <p:txBody>
          <a:bodyPr wrap="none">
            <a:spAutoFit/>
          </a:bodyPr>
          <a:lstStyle/>
          <a:p>
            <a:r>
              <a:rPr lang="nl-NL" sz="1000" dirty="0">
                <a:solidFill>
                  <a:schemeClr val="bg1"/>
                </a:solidFill>
              </a:rPr>
              <a:t>Morris: </a:t>
            </a:r>
            <a:r>
              <a:rPr lang="nl-NL" sz="1000" dirty="0" smtClean="0">
                <a:solidFill>
                  <a:schemeClr val="bg1"/>
                </a:solidFill>
              </a:rPr>
              <a:t>kussen,vaas</a:t>
            </a:r>
            <a:r>
              <a:rPr lang="nl-NL" sz="1000" dirty="0">
                <a:solidFill>
                  <a:schemeClr val="bg1"/>
                </a:solidFill>
              </a:rPr>
              <a:t>, stoel</a:t>
            </a:r>
          </a:p>
        </p:txBody>
      </p:sp>
      <p:sp>
        <p:nvSpPr>
          <p:cNvPr id="48139" name="Text Box 11"/>
          <p:cNvSpPr txBox="1">
            <a:spLocks noChangeArrowheads="1"/>
          </p:cNvSpPr>
          <p:nvPr/>
        </p:nvSpPr>
        <p:spPr bwMode="auto">
          <a:xfrm>
            <a:off x="1905000" y="5181600"/>
            <a:ext cx="1202573" cy="246221"/>
          </a:xfrm>
          <a:prstGeom prst="rect">
            <a:avLst/>
          </a:prstGeom>
          <a:noFill/>
          <a:ln w="9525">
            <a:noFill/>
            <a:miter lim="800000"/>
            <a:headEnd/>
            <a:tailEnd/>
          </a:ln>
          <a:effectLst/>
        </p:spPr>
        <p:txBody>
          <a:bodyPr wrap="none">
            <a:spAutoFit/>
          </a:bodyPr>
          <a:lstStyle/>
          <a:p>
            <a:r>
              <a:rPr lang="nl-NL" sz="1000" dirty="0"/>
              <a:t>behangontwerpen</a:t>
            </a:r>
          </a:p>
        </p:txBody>
      </p:sp>
      <p:sp>
        <p:nvSpPr>
          <p:cNvPr id="48142" name="Text Box 14"/>
          <p:cNvSpPr txBox="1">
            <a:spLocks noChangeArrowheads="1"/>
          </p:cNvSpPr>
          <p:nvPr/>
        </p:nvSpPr>
        <p:spPr bwMode="auto">
          <a:xfrm>
            <a:off x="179512" y="1844824"/>
            <a:ext cx="5472608" cy="461665"/>
          </a:xfrm>
          <a:prstGeom prst="rect">
            <a:avLst/>
          </a:prstGeom>
          <a:noFill/>
          <a:ln w="9525">
            <a:noFill/>
            <a:miter lim="800000"/>
            <a:headEnd/>
            <a:tailEnd/>
          </a:ln>
          <a:effectLst/>
        </p:spPr>
        <p:txBody>
          <a:bodyPr wrap="square">
            <a:spAutoFit/>
          </a:bodyPr>
          <a:lstStyle/>
          <a:p>
            <a:r>
              <a:rPr lang="nl-NL" sz="1200" dirty="0"/>
              <a:t>Bij de Arts &amp; </a:t>
            </a:r>
            <a:r>
              <a:rPr lang="nl-NL" sz="1200" dirty="0" err="1"/>
              <a:t>Craftsbeweging</a:t>
            </a:r>
            <a:r>
              <a:rPr lang="nl-NL" sz="1200" dirty="0"/>
              <a:t> is de arbeider geen slaaf van de machine, maar bepaalt de </a:t>
            </a:r>
            <a:r>
              <a:rPr lang="nl-NL" sz="1200" dirty="0" smtClean="0"/>
              <a:t>ambachtman </a:t>
            </a:r>
            <a:r>
              <a:rPr lang="nl-NL" sz="1200" dirty="0"/>
              <a:t>zelf wanneer en waarvoor hij de machine gebruikt.</a:t>
            </a:r>
          </a:p>
        </p:txBody>
      </p:sp>
      <p:pic>
        <p:nvPicPr>
          <p:cNvPr id="48144" name="Picture 16" descr="C:\Users\John\Pictures\Bespiegeling\H9Romantiek\Morris wallpaper.jpg"/>
          <p:cNvPicPr>
            <a:picLocks noChangeAspect="1" noChangeArrowheads="1"/>
          </p:cNvPicPr>
          <p:nvPr/>
        </p:nvPicPr>
        <p:blipFill>
          <a:blip r:embed="rId4" cstate="print"/>
          <a:srcRect/>
          <a:stretch>
            <a:fillRect/>
          </a:stretch>
        </p:blipFill>
        <p:spPr bwMode="auto">
          <a:xfrm>
            <a:off x="0" y="4419600"/>
            <a:ext cx="1885950" cy="2438400"/>
          </a:xfrm>
          <a:prstGeom prst="rect">
            <a:avLst/>
          </a:prstGeom>
          <a:noFill/>
        </p:spPr>
      </p:pic>
      <p:pic>
        <p:nvPicPr>
          <p:cNvPr id="48145" name="Picture 17" descr="C:\Users\John\Pictures\Bespiegeling\H9Romantiek\MorrisVaas.jpg"/>
          <p:cNvPicPr>
            <a:picLocks noChangeAspect="1" noChangeArrowheads="1"/>
          </p:cNvPicPr>
          <p:nvPr/>
        </p:nvPicPr>
        <p:blipFill>
          <a:blip r:embed="rId5" cstate="print"/>
          <a:srcRect/>
          <a:stretch>
            <a:fillRect/>
          </a:stretch>
        </p:blipFill>
        <p:spPr bwMode="auto">
          <a:xfrm>
            <a:off x="3923928" y="4227449"/>
            <a:ext cx="1800200" cy="2630551"/>
          </a:xfrm>
          <a:prstGeom prst="rect">
            <a:avLst/>
          </a:prstGeom>
          <a:noFill/>
        </p:spPr>
      </p:pic>
      <p:pic>
        <p:nvPicPr>
          <p:cNvPr id="16" name="Picture 12" descr="C:\Users\John\Pictures\Bespiegeling\H9Romantiek\William Morris.jpg"/>
          <p:cNvPicPr>
            <a:picLocks noChangeAspect="1" noChangeArrowheads="1"/>
          </p:cNvPicPr>
          <p:nvPr/>
        </p:nvPicPr>
        <p:blipFill>
          <a:blip r:embed="rId6" cstate="print"/>
          <a:srcRect/>
          <a:stretch>
            <a:fillRect/>
          </a:stretch>
        </p:blipFill>
        <p:spPr bwMode="auto">
          <a:xfrm>
            <a:off x="7524328" y="548680"/>
            <a:ext cx="1449162" cy="1728192"/>
          </a:xfrm>
          <a:prstGeom prst="rect">
            <a:avLst/>
          </a:prstGeom>
          <a:noFill/>
        </p:spPr>
      </p:pic>
      <p:sp>
        <p:nvSpPr>
          <p:cNvPr id="17" name="Text Box 13"/>
          <p:cNvSpPr txBox="1">
            <a:spLocks noChangeArrowheads="1"/>
          </p:cNvSpPr>
          <p:nvPr/>
        </p:nvSpPr>
        <p:spPr bwMode="auto">
          <a:xfrm>
            <a:off x="7596336" y="1916832"/>
            <a:ext cx="992579" cy="246221"/>
          </a:xfrm>
          <a:prstGeom prst="rect">
            <a:avLst/>
          </a:prstGeom>
          <a:noFill/>
          <a:ln w="9525">
            <a:noFill/>
            <a:miter lim="800000"/>
            <a:headEnd/>
            <a:tailEnd/>
          </a:ln>
          <a:effectLst/>
        </p:spPr>
        <p:txBody>
          <a:bodyPr wrap="none">
            <a:spAutoFit/>
          </a:bodyPr>
          <a:lstStyle/>
          <a:p>
            <a:r>
              <a:rPr lang="nl-NL" sz="1000" dirty="0">
                <a:solidFill>
                  <a:schemeClr val="bg1"/>
                </a:solidFill>
              </a:rPr>
              <a:t>William Morris</a:t>
            </a:r>
          </a:p>
        </p:txBody>
      </p:sp>
      <p:sp>
        <p:nvSpPr>
          <p:cNvPr id="18" name="Text Box 7"/>
          <p:cNvSpPr txBox="1">
            <a:spLocks noChangeArrowheads="1"/>
          </p:cNvSpPr>
          <p:nvPr/>
        </p:nvSpPr>
        <p:spPr bwMode="auto">
          <a:xfrm>
            <a:off x="179512" y="548680"/>
            <a:ext cx="7416824" cy="1323439"/>
          </a:xfrm>
          <a:prstGeom prst="rect">
            <a:avLst/>
          </a:prstGeom>
          <a:noFill/>
          <a:ln w="9525">
            <a:noFill/>
            <a:miter lim="800000"/>
            <a:headEnd/>
            <a:tailEnd/>
          </a:ln>
          <a:effectLst/>
        </p:spPr>
        <p:txBody>
          <a:bodyPr wrap="square">
            <a:spAutoFit/>
          </a:bodyPr>
          <a:lstStyle/>
          <a:p>
            <a:r>
              <a:rPr lang="nl-NL" sz="2000" b="1" dirty="0">
                <a:solidFill>
                  <a:schemeClr val="tx2"/>
                </a:solidFill>
              </a:rPr>
              <a:t>Arts &amp; </a:t>
            </a:r>
            <a:r>
              <a:rPr lang="nl-NL" sz="2000" b="1" dirty="0" err="1">
                <a:solidFill>
                  <a:schemeClr val="tx2"/>
                </a:solidFill>
              </a:rPr>
              <a:t>Crafts</a:t>
            </a:r>
            <a:r>
              <a:rPr lang="nl-NL" sz="2000" b="1" dirty="0">
                <a:solidFill>
                  <a:schemeClr val="tx2"/>
                </a:solidFill>
              </a:rPr>
              <a:t>:</a:t>
            </a:r>
            <a:r>
              <a:rPr lang="nl-NL" sz="2000" dirty="0">
                <a:solidFill>
                  <a:schemeClr val="tx2"/>
                </a:solidFill>
              </a:rPr>
              <a:t> </a:t>
            </a:r>
            <a:endParaRPr lang="nl-NL" sz="2000" dirty="0" smtClean="0">
              <a:solidFill>
                <a:schemeClr val="tx2"/>
              </a:solidFill>
            </a:endParaRPr>
          </a:p>
          <a:p>
            <a:r>
              <a:rPr lang="nl-NL" sz="1200" b="1" dirty="0" smtClean="0">
                <a:solidFill>
                  <a:srgbClr val="009900"/>
                </a:solidFill>
              </a:rPr>
              <a:t>Arts </a:t>
            </a:r>
            <a:r>
              <a:rPr lang="nl-NL" sz="1200" b="1" dirty="0">
                <a:solidFill>
                  <a:srgbClr val="009900"/>
                </a:solidFill>
              </a:rPr>
              <a:t>&amp; </a:t>
            </a:r>
            <a:r>
              <a:rPr lang="nl-NL" sz="1200" b="1" dirty="0" err="1">
                <a:solidFill>
                  <a:srgbClr val="009900"/>
                </a:solidFill>
              </a:rPr>
              <a:t>Craftsbeweging</a:t>
            </a:r>
            <a:r>
              <a:rPr lang="nl-NL" sz="1200" dirty="0"/>
              <a:t> opgericht door </a:t>
            </a:r>
            <a:r>
              <a:rPr lang="nl-NL" sz="1200" b="1" dirty="0"/>
              <a:t>William Morris </a:t>
            </a:r>
            <a:r>
              <a:rPr lang="nl-NL" sz="1200" dirty="0"/>
              <a:t>in 1861 </a:t>
            </a:r>
            <a:endParaRPr lang="nl-NL" sz="1200" dirty="0" smtClean="0"/>
          </a:p>
          <a:p>
            <a:r>
              <a:rPr lang="nl-NL" sz="1200" dirty="0" smtClean="0"/>
              <a:t>de socialistische </a:t>
            </a:r>
            <a:r>
              <a:rPr lang="nl-NL" sz="1200" dirty="0"/>
              <a:t>idealen een belangrijke </a:t>
            </a:r>
            <a:r>
              <a:rPr lang="nl-NL" sz="1200" dirty="0" smtClean="0"/>
              <a:t>rol</a:t>
            </a:r>
          </a:p>
          <a:p>
            <a:r>
              <a:rPr lang="nl-NL" sz="1200" dirty="0" smtClean="0"/>
              <a:t>Twee </a:t>
            </a:r>
            <a:r>
              <a:rPr lang="nl-NL" sz="1200" dirty="0"/>
              <a:t>doelen: a) een betere verdeling van de welvaart en alternatief voor geestdodend</a:t>
            </a:r>
            <a:br>
              <a:rPr lang="nl-NL" sz="1200" dirty="0"/>
            </a:br>
            <a:r>
              <a:rPr lang="nl-NL" sz="1200" dirty="0" smtClean="0"/>
              <a:t>fabriekswerk </a:t>
            </a:r>
            <a:r>
              <a:rPr lang="nl-NL" sz="1200" dirty="0"/>
              <a:t>en b) het leveren van kwaliteitsproducten. Helaas zijn de producten alleen door rijke burgers te betalen! </a:t>
            </a:r>
            <a:r>
              <a:rPr lang="nl-NL" sz="1200" dirty="0">
                <a:sym typeface="Wingdings" pitchFamily="2" charset="2"/>
              </a:rPr>
              <a:t> smaakverschil tussen rijken en massa blijft bestaan.</a:t>
            </a:r>
            <a:endParaRPr lang="nl-NL" sz="1200" dirty="0"/>
          </a:p>
        </p:txBody>
      </p:sp>
      <p:pic>
        <p:nvPicPr>
          <p:cNvPr id="74754" name="Picture 2" descr="http://www.sil.si.edu/press/images/W-Morris_Wood-Beyond-World.jpg"/>
          <p:cNvPicPr>
            <a:picLocks noChangeAspect="1" noChangeArrowheads="1"/>
          </p:cNvPicPr>
          <p:nvPr/>
        </p:nvPicPr>
        <p:blipFill>
          <a:blip r:embed="rId7" cstate="print"/>
          <a:srcRect/>
          <a:stretch>
            <a:fillRect/>
          </a:stretch>
        </p:blipFill>
        <p:spPr bwMode="auto">
          <a:xfrm>
            <a:off x="3908792" y="2504698"/>
            <a:ext cx="1794457" cy="1500366"/>
          </a:xfrm>
          <a:prstGeom prst="rect">
            <a:avLst/>
          </a:prstGeom>
          <a:noFill/>
        </p:spPr>
      </p:pic>
      <p:pic>
        <p:nvPicPr>
          <p:cNvPr id="74756" name="Picture 4" descr="http://www.kimberley-dawn-cushions.co.uk/images/Blacks/William-Morris-Compton-Large-Oblong-Cushion-1214047964-1.jpg"/>
          <p:cNvPicPr>
            <a:picLocks noChangeAspect="1" noChangeArrowheads="1"/>
          </p:cNvPicPr>
          <p:nvPr/>
        </p:nvPicPr>
        <p:blipFill>
          <a:blip r:embed="rId8" cstate="print"/>
          <a:srcRect/>
          <a:stretch>
            <a:fillRect/>
          </a:stretch>
        </p:blipFill>
        <p:spPr bwMode="auto">
          <a:xfrm>
            <a:off x="2051720" y="5445224"/>
            <a:ext cx="1728192" cy="1241650"/>
          </a:xfrm>
          <a:prstGeom prst="rect">
            <a:avLst/>
          </a:prstGeom>
          <a:noFill/>
        </p:spPr>
      </p:pic>
      <p:sp>
        <p:nvSpPr>
          <p:cNvPr id="21" name="Rechthoek 20"/>
          <p:cNvSpPr/>
          <p:nvPr/>
        </p:nvSpPr>
        <p:spPr>
          <a:xfrm>
            <a:off x="5724128" y="6597352"/>
            <a:ext cx="3419872" cy="26064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hoek 13"/>
          <p:cNvSpPr/>
          <p:nvPr/>
        </p:nvSpPr>
        <p:spPr>
          <a:xfrm>
            <a:off x="0" y="4365104"/>
            <a:ext cx="9144000" cy="2492896"/>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9165" name="Picture 13" descr="C:\Users\John\Pictures\Bespiegeling\H9Romantiek\tekening_cuypers_rijksmuseum_450.jpg"/>
          <p:cNvPicPr>
            <a:picLocks noChangeAspect="1" noChangeArrowheads="1"/>
          </p:cNvPicPr>
          <p:nvPr/>
        </p:nvPicPr>
        <p:blipFill>
          <a:blip r:embed="rId2" cstate="print"/>
          <a:srcRect/>
          <a:stretch>
            <a:fillRect/>
          </a:stretch>
        </p:blipFill>
        <p:spPr bwMode="auto">
          <a:xfrm>
            <a:off x="179512" y="3944493"/>
            <a:ext cx="4680520" cy="2913506"/>
          </a:xfrm>
          <a:prstGeom prst="rect">
            <a:avLst/>
          </a:prstGeom>
          <a:noFill/>
        </p:spPr>
      </p:pic>
      <p:sp>
        <p:nvSpPr>
          <p:cNvPr id="49155" name="Rectangle 3"/>
          <p:cNvSpPr>
            <a:spLocks noGrp="1" noChangeArrowheads="1"/>
          </p:cNvSpPr>
          <p:nvPr>
            <p:ph type="title"/>
          </p:nvPr>
        </p:nvSpPr>
        <p:spPr>
          <a:xfrm>
            <a:off x="0" y="0"/>
            <a:ext cx="9144000" cy="533400"/>
          </a:xfrm>
          <a:solidFill>
            <a:schemeClr val="bg1"/>
          </a:solidFill>
        </p:spPr>
        <p:txBody>
          <a:bodyPr/>
          <a:lstStyle/>
          <a:p>
            <a:pPr algn="l"/>
            <a:r>
              <a:rPr lang="nl-NL" sz="2800" b="1" dirty="0" smtClean="0">
                <a:solidFill>
                  <a:srgbClr val="FF0000"/>
                </a:solidFill>
                <a:latin typeface="Verdana" pitchFamily="34" charset="0"/>
              </a:rPr>
              <a:t> </a:t>
            </a:r>
            <a:r>
              <a:rPr lang="nl-NL" sz="2800" b="1" dirty="0" err="1" smtClean="0">
                <a:solidFill>
                  <a:schemeClr val="tx2"/>
                </a:solidFill>
                <a:latin typeface="Verdana" pitchFamily="34" charset="0"/>
              </a:rPr>
              <a:t>Gothic</a:t>
            </a:r>
            <a:r>
              <a:rPr lang="nl-NL" sz="2800" b="1" dirty="0" smtClean="0">
                <a:solidFill>
                  <a:schemeClr val="tx2"/>
                </a:solidFill>
                <a:latin typeface="Verdana" pitchFamily="34" charset="0"/>
              </a:rPr>
              <a:t> Revival</a:t>
            </a:r>
            <a:endParaRPr lang="nl-NL" sz="2400" b="1" dirty="0">
              <a:solidFill>
                <a:schemeClr val="tx2"/>
              </a:solidFill>
              <a:latin typeface="Verdana" pitchFamily="34" charset="0"/>
            </a:endParaRPr>
          </a:p>
        </p:txBody>
      </p:sp>
      <p:sp>
        <p:nvSpPr>
          <p:cNvPr id="49156" name="Text Box 4"/>
          <p:cNvSpPr txBox="1">
            <a:spLocks noChangeArrowheads="1"/>
          </p:cNvSpPr>
          <p:nvPr/>
        </p:nvSpPr>
        <p:spPr bwMode="auto">
          <a:xfrm>
            <a:off x="669925" y="23272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49157" name="Text Box 5"/>
          <p:cNvSpPr txBox="1">
            <a:spLocks noChangeArrowheads="1"/>
          </p:cNvSpPr>
          <p:nvPr/>
        </p:nvSpPr>
        <p:spPr bwMode="auto">
          <a:xfrm>
            <a:off x="593725" y="11080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49158" name="Text Box 6"/>
          <p:cNvSpPr txBox="1">
            <a:spLocks noChangeArrowheads="1"/>
          </p:cNvSpPr>
          <p:nvPr/>
        </p:nvSpPr>
        <p:spPr bwMode="auto">
          <a:xfrm>
            <a:off x="179512" y="620688"/>
            <a:ext cx="3384376" cy="2246769"/>
          </a:xfrm>
          <a:prstGeom prst="rect">
            <a:avLst/>
          </a:prstGeom>
          <a:noFill/>
          <a:ln w="9525">
            <a:noFill/>
            <a:miter lim="800000"/>
            <a:headEnd/>
            <a:tailEnd/>
          </a:ln>
          <a:effectLst/>
        </p:spPr>
        <p:txBody>
          <a:bodyPr wrap="square">
            <a:spAutoFit/>
          </a:bodyPr>
          <a:lstStyle/>
          <a:p>
            <a:r>
              <a:rPr lang="nl-NL" sz="2000" b="1" dirty="0" smtClean="0">
                <a:solidFill>
                  <a:schemeClr val="tx2"/>
                </a:solidFill>
              </a:rPr>
              <a:t>Het Rijksmuseum: </a:t>
            </a:r>
          </a:p>
          <a:p>
            <a:r>
              <a:rPr lang="nl-NL" sz="1200" b="1" dirty="0" err="1" smtClean="0"/>
              <a:t>P.J.H.Cuypers</a:t>
            </a:r>
            <a:r>
              <a:rPr lang="nl-NL" sz="1200" b="1" dirty="0" smtClean="0"/>
              <a:t> </a:t>
            </a:r>
            <a:r>
              <a:rPr lang="nl-NL" sz="1200" dirty="0"/>
              <a:t>(1827-1921) </a:t>
            </a:r>
            <a:endParaRPr lang="nl-NL" sz="1200" dirty="0" smtClean="0"/>
          </a:p>
          <a:p>
            <a:r>
              <a:rPr lang="nl-NL" sz="1200" dirty="0" smtClean="0"/>
              <a:t>richt daarom een </a:t>
            </a:r>
            <a:r>
              <a:rPr lang="nl-NL" sz="1200" dirty="0"/>
              <a:t>school op met een werkplaats naar middeleeuws </a:t>
            </a:r>
            <a:r>
              <a:rPr lang="nl-NL" sz="1200" dirty="0" smtClean="0"/>
              <a:t>model.</a:t>
            </a:r>
          </a:p>
          <a:p>
            <a:r>
              <a:rPr lang="nl-NL" sz="1200" dirty="0" err="1" smtClean="0"/>
              <a:t>Cuypers</a:t>
            </a:r>
            <a:r>
              <a:rPr lang="nl-NL" sz="1200" dirty="0" smtClean="0"/>
              <a:t> wint de ontwerp-prijsvraag. </a:t>
            </a:r>
          </a:p>
          <a:p>
            <a:r>
              <a:rPr lang="nl-NL" sz="1200" dirty="0" smtClean="0"/>
              <a:t>Het </a:t>
            </a:r>
            <a:r>
              <a:rPr lang="nl-NL" sz="1200" dirty="0"/>
              <a:t>definitieve ontwerp </a:t>
            </a:r>
            <a:r>
              <a:rPr lang="nl-NL" sz="1200" dirty="0" smtClean="0"/>
              <a:t>is in </a:t>
            </a:r>
            <a:r>
              <a:rPr lang="nl-NL" sz="1200" b="1" dirty="0">
                <a:solidFill>
                  <a:srgbClr val="009900"/>
                </a:solidFill>
              </a:rPr>
              <a:t>eclectische </a:t>
            </a:r>
            <a:r>
              <a:rPr lang="nl-NL" sz="1200" dirty="0"/>
              <a:t>stijl waarin elementen uit de vroege Hollandse Renaissance gemengd met Gotische </a:t>
            </a:r>
            <a:r>
              <a:rPr lang="nl-NL" sz="1200" dirty="0" smtClean="0"/>
              <a:t>details. </a:t>
            </a:r>
            <a:r>
              <a:rPr lang="nl-NL" sz="1200" dirty="0" smtClean="0">
                <a:ea typeface="Arial Unicode MS" pitchFamily="34" charset="-128"/>
                <a:cs typeface="Arial Unicode MS" pitchFamily="34" charset="-128"/>
              </a:rPr>
              <a:t>Sommigen vinden deze stijl ‘</a:t>
            </a:r>
            <a:r>
              <a:rPr lang="nl-NL" sz="1200" dirty="0">
                <a:ea typeface="Arial Unicode MS" pitchFamily="34" charset="-128"/>
                <a:cs typeface="Arial Unicode MS" pitchFamily="34" charset="-128"/>
              </a:rPr>
              <a:t>niet nationaal genoeg</a:t>
            </a:r>
            <a:r>
              <a:rPr lang="nl-NL" sz="1200" dirty="0" smtClean="0">
                <a:ea typeface="Arial Unicode MS" pitchFamily="34" charset="-128"/>
                <a:cs typeface="Arial Unicode MS" pitchFamily="34" charset="-128"/>
              </a:rPr>
              <a:t>’. De rijke versieringen verheerlijken de Ned. (kunst)geschiedenis..</a:t>
            </a:r>
            <a:endParaRPr lang="nl-NL" sz="1200" b="1" dirty="0">
              <a:solidFill>
                <a:srgbClr val="CC00FF"/>
              </a:solidFill>
              <a:ea typeface="Arial Unicode MS" pitchFamily="34" charset="-128"/>
              <a:cs typeface="Arial Unicode MS" pitchFamily="34" charset="-128"/>
            </a:endParaRPr>
          </a:p>
        </p:txBody>
      </p:sp>
      <p:sp>
        <p:nvSpPr>
          <p:cNvPr id="49161" name="Text Box 9"/>
          <p:cNvSpPr txBox="1">
            <a:spLocks noChangeArrowheads="1"/>
          </p:cNvSpPr>
          <p:nvPr/>
        </p:nvSpPr>
        <p:spPr bwMode="auto">
          <a:xfrm>
            <a:off x="251520" y="4005064"/>
            <a:ext cx="1007007" cy="246221"/>
          </a:xfrm>
          <a:prstGeom prst="rect">
            <a:avLst/>
          </a:prstGeom>
          <a:noFill/>
          <a:ln w="9525">
            <a:noFill/>
            <a:miter lim="800000"/>
            <a:headEnd/>
            <a:tailEnd/>
          </a:ln>
          <a:effectLst/>
        </p:spPr>
        <p:txBody>
          <a:bodyPr wrap="none">
            <a:spAutoFit/>
          </a:bodyPr>
          <a:lstStyle/>
          <a:p>
            <a:r>
              <a:rPr lang="nl-NL" sz="1000" dirty="0"/>
              <a:t>ontwerpschets</a:t>
            </a:r>
          </a:p>
        </p:txBody>
      </p:sp>
      <p:sp>
        <p:nvSpPr>
          <p:cNvPr id="49163" name="Text Box 11"/>
          <p:cNvSpPr txBox="1">
            <a:spLocks noChangeArrowheads="1"/>
          </p:cNvSpPr>
          <p:nvPr/>
        </p:nvSpPr>
        <p:spPr bwMode="auto">
          <a:xfrm>
            <a:off x="7164288" y="4797152"/>
            <a:ext cx="1742785" cy="246221"/>
          </a:xfrm>
          <a:prstGeom prst="rect">
            <a:avLst/>
          </a:prstGeom>
          <a:noFill/>
          <a:ln w="9525">
            <a:noFill/>
            <a:miter lim="800000"/>
            <a:headEnd/>
            <a:tailEnd/>
          </a:ln>
          <a:effectLst/>
        </p:spPr>
        <p:txBody>
          <a:bodyPr wrap="none">
            <a:spAutoFit/>
          </a:bodyPr>
          <a:lstStyle/>
          <a:p>
            <a:r>
              <a:rPr lang="nl-NL" sz="1000" dirty="0" err="1" smtClean="0"/>
              <a:t>Cuypers</a:t>
            </a:r>
            <a:r>
              <a:rPr lang="nl-NL" sz="1000" dirty="0" smtClean="0"/>
              <a:t> op de achtergevel</a:t>
            </a:r>
            <a:endParaRPr lang="nl-NL" sz="1000" dirty="0"/>
          </a:p>
        </p:txBody>
      </p:sp>
      <p:pic>
        <p:nvPicPr>
          <p:cNvPr id="49164" name="Picture 12" descr="C:\Users\John\Pictures\Bespiegeling\H9Romantiek\rijksmuseum.jpg"/>
          <p:cNvPicPr>
            <a:picLocks noChangeAspect="1" noChangeArrowheads="1"/>
          </p:cNvPicPr>
          <p:nvPr/>
        </p:nvPicPr>
        <p:blipFill>
          <a:blip r:embed="rId3" cstate="print"/>
          <a:srcRect/>
          <a:stretch>
            <a:fillRect/>
          </a:stretch>
        </p:blipFill>
        <p:spPr bwMode="auto">
          <a:xfrm>
            <a:off x="3581400" y="620688"/>
            <a:ext cx="5562600" cy="4171950"/>
          </a:xfrm>
          <a:prstGeom prst="rect">
            <a:avLst/>
          </a:prstGeom>
          <a:noFill/>
        </p:spPr>
      </p:pic>
      <p:pic>
        <p:nvPicPr>
          <p:cNvPr id="49166" name="Picture 14" descr="C:\Users\John\Pictures\Bespiegeling\H9Romantiek\regenpijp_spuwer_rijksmuseum_amsterdam.jpg"/>
          <p:cNvPicPr>
            <a:picLocks noChangeAspect="1" noChangeArrowheads="1"/>
          </p:cNvPicPr>
          <p:nvPr/>
        </p:nvPicPr>
        <p:blipFill>
          <a:blip r:embed="rId4" cstate="print"/>
          <a:srcRect/>
          <a:stretch>
            <a:fillRect/>
          </a:stretch>
        </p:blipFill>
        <p:spPr bwMode="auto">
          <a:xfrm>
            <a:off x="5220072" y="4572000"/>
            <a:ext cx="1574800" cy="2286000"/>
          </a:xfrm>
          <a:prstGeom prst="rect">
            <a:avLst/>
          </a:prstGeom>
          <a:noFill/>
        </p:spPr>
      </p:pic>
      <p:sp>
        <p:nvSpPr>
          <p:cNvPr id="49167" name="Text Box 15"/>
          <p:cNvSpPr txBox="1">
            <a:spLocks noChangeArrowheads="1"/>
          </p:cNvSpPr>
          <p:nvPr/>
        </p:nvSpPr>
        <p:spPr bwMode="auto">
          <a:xfrm>
            <a:off x="5364088" y="6453336"/>
            <a:ext cx="973343" cy="246221"/>
          </a:xfrm>
          <a:prstGeom prst="rect">
            <a:avLst/>
          </a:prstGeom>
          <a:noFill/>
          <a:ln w="9525">
            <a:noFill/>
            <a:miter lim="800000"/>
            <a:headEnd/>
            <a:tailEnd/>
          </a:ln>
          <a:effectLst/>
        </p:spPr>
        <p:txBody>
          <a:bodyPr wrap="none">
            <a:spAutoFit/>
          </a:bodyPr>
          <a:lstStyle/>
          <a:p>
            <a:r>
              <a:rPr lang="nl-NL" sz="1000" dirty="0" smtClean="0">
                <a:solidFill>
                  <a:schemeClr val="bg1">
                    <a:lumMod val="95000"/>
                  </a:schemeClr>
                </a:solidFill>
              </a:rPr>
              <a:t>Waterspuwer </a:t>
            </a:r>
            <a:endParaRPr lang="nl-NL" sz="1000" dirty="0">
              <a:solidFill>
                <a:schemeClr val="bg1">
                  <a:lumMod val="95000"/>
                </a:schemeClr>
              </a:solidFill>
            </a:endParaRPr>
          </a:p>
        </p:txBody>
      </p:sp>
      <p:pic>
        <p:nvPicPr>
          <p:cNvPr id="15362" name="Picture 2" descr="http://www.rijksmuseum.nl/images/aria/rm/ex/rm-gebouw.ex2?aria/maxwidth_186"/>
          <p:cNvPicPr>
            <a:picLocks noChangeAspect="1" noChangeArrowheads="1"/>
          </p:cNvPicPr>
          <p:nvPr/>
        </p:nvPicPr>
        <p:blipFill>
          <a:blip r:embed="rId5" cstate="print"/>
          <a:srcRect/>
          <a:stretch>
            <a:fillRect/>
          </a:stretch>
        </p:blipFill>
        <p:spPr bwMode="auto">
          <a:xfrm>
            <a:off x="7164288" y="5086350"/>
            <a:ext cx="1771650" cy="177165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2" name="Picture 4" descr="http://www.photo.net/photo/pcd2182/leaning-parco-7.4.jpg"/>
          <p:cNvPicPr>
            <a:picLocks noChangeAspect="1" noChangeArrowheads="1"/>
          </p:cNvPicPr>
          <p:nvPr/>
        </p:nvPicPr>
        <p:blipFill>
          <a:blip r:embed="rId2" cstate="print"/>
          <a:srcRect/>
          <a:stretch>
            <a:fillRect/>
          </a:stretch>
        </p:blipFill>
        <p:spPr bwMode="auto">
          <a:xfrm>
            <a:off x="6156176" y="2276872"/>
            <a:ext cx="2987824" cy="3050271"/>
          </a:xfrm>
          <a:prstGeom prst="rect">
            <a:avLst/>
          </a:prstGeom>
          <a:noFill/>
        </p:spPr>
      </p:pic>
      <p:sp>
        <p:nvSpPr>
          <p:cNvPr id="16" name="Rechthoek 15"/>
          <p:cNvSpPr/>
          <p:nvPr/>
        </p:nvSpPr>
        <p:spPr>
          <a:xfrm>
            <a:off x="0" y="5013176"/>
            <a:ext cx="9144000" cy="1844824"/>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7347" name="Rectangle 3"/>
          <p:cNvSpPr>
            <a:spLocks noGrp="1" noChangeArrowheads="1"/>
          </p:cNvSpPr>
          <p:nvPr>
            <p:ph type="title"/>
          </p:nvPr>
        </p:nvSpPr>
        <p:spPr>
          <a:xfrm>
            <a:off x="0" y="0"/>
            <a:ext cx="9144000" cy="476672"/>
          </a:xfrm>
          <a:solidFill>
            <a:schemeClr val="bg1"/>
          </a:solidFill>
        </p:spPr>
        <p:txBody>
          <a:bodyPr>
            <a:normAutofit fontScale="90000"/>
          </a:bodyPr>
          <a:lstStyle/>
          <a:p>
            <a:pPr algn="l"/>
            <a:r>
              <a:rPr lang="nl-NL" sz="2800" b="1" dirty="0" smtClean="0">
                <a:solidFill>
                  <a:schemeClr val="accent6">
                    <a:lumMod val="75000"/>
                  </a:schemeClr>
                </a:solidFill>
                <a:latin typeface="Verdana" pitchFamily="34" charset="0"/>
              </a:rPr>
              <a:t> </a:t>
            </a:r>
            <a:r>
              <a:rPr lang="nl-NL" sz="2800" b="1" dirty="0" err="1" smtClean="0">
                <a:solidFill>
                  <a:schemeClr val="accent6">
                    <a:lumMod val="75000"/>
                  </a:schemeClr>
                </a:solidFill>
                <a:latin typeface="Verdana" pitchFamily="34" charset="0"/>
              </a:rPr>
              <a:t>Follies</a:t>
            </a:r>
            <a:endParaRPr lang="nl-NL" sz="2800" b="1" dirty="0">
              <a:solidFill>
                <a:schemeClr val="accent6">
                  <a:lumMod val="75000"/>
                </a:schemeClr>
              </a:solidFill>
              <a:latin typeface="Verdana" pitchFamily="34" charset="0"/>
            </a:endParaRPr>
          </a:p>
        </p:txBody>
      </p:sp>
      <p:sp>
        <p:nvSpPr>
          <p:cNvPr id="57348" name="Text Box 4"/>
          <p:cNvSpPr txBox="1">
            <a:spLocks noChangeArrowheads="1"/>
          </p:cNvSpPr>
          <p:nvPr/>
        </p:nvSpPr>
        <p:spPr bwMode="auto">
          <a:xfrm>
            <a:off x="669925" y="23272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57350" name="Text Box 6"/>
          <p:cNvSpPr txBox="1">
            <a:spLocks noChangeArrowheads="1"/>
          </p:cNvSpPr>
          <p:nvPr/>
        </p:nvSpPr>
        <p:spPr bwMode="auto">
          <a:xfrm>
            <a:off x="593725" y="11080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57354" name="Text Box 10"/>
          <p:cNvSpPr txBox="1">
            <a:spLocks noChangeArrowheads="1"/>
          </p:cNvSpPr>
          <p:nvPr/>
        </p:nvSpPr>
        <p:spPr bwMode="auto">
          <a:xfrm>
            <a:off x="179512" y="476672"/>
            <a:ext cx="5976664" cy="1569660"/>
          </a:xfrm>
          <a:prstGeom prst="rect">
            <a:avLst/>
          </a:prstGeom>
          <a:noFill/>
          <a:ln w="9525">
            <a:noFill/>
            <a:miter lim="800000"/>
            <a:headEnd/>
            <a:tailEnd/>
          </a:ln>
          <a:effectLst/>
        </p:spPr>
        <p:txBody>
          <a:bodyPr wrap="square">
            <a:spAutoFit/>
          </a:bodyPr>
          <a:lstStyle/>
          <a:p>
            <a:r>
              <a:rPr lang="nl-NL" sz="1200" dirty="0" smtClean="0"/>
              <a:t>Een </a:t>
            </a:r>
            <a:r>
              <a:rPr lang="nl-NL" sz="1200" b="1" dirty="0" err="1" smtClean="0"/>
              <a:t>folly</a:t>
            </a:r>
            <a:r>
              <a:rPr lang="nl-NL" sz="1200" dirty="0" smtClean="0"/>
              <a:t> (van het Engelse </a:t>
            </a:r>
            <a:r>
              <a:rPr lang="nl-NL" sz="1200" i="1" dirty="0" err="1" smtClean="0"/>
              <a:t>folly</a:t>
            </a:r>
            <a:r>
              <a:rPr lang="nl-NL" sz="1200" dirty="0" smtClean="0"/>
              <a:t>: gekheid, idioterie, jolijt) is een bouwwerk  dat opzettelijk nutteloos of bizar is en dient geen ander doel dan decoratie. F</a:t>
            </a:r>
          </a:p>
          <a:p>
            <a:endParaRPr lang="nl-NL" sz="1200" dirty="0" smtClean="0"/>
          </a:p>
          <a:p>
            <a:r>
              <a:rPr lang="nl-NL" sz="1200" dirty="0" smtClean="0"/>
              <a:t>De </a:t>
            </a:r>
            <a:r>
              <a:rPr lang="nl-NL" sz="1200" b="1" dirty="0" smtClean="0"/>
              <a:t>Tuinen van </a:t>
            </a:r>
            <a:r>
              <a:rPr lang="nl-NL" sz="1200" b="1" dirty="0" err="1" smtClean="0"/>
              <a:t>Bomarzo</a:t>
            </a:r>
            <a:r>
              <a:rPr lang="nl-NL" sz="1200" dirty="0" smtClean="0"/>
              <a:t>, (in 1547 ontworpen door  </a:t>
            </a:r>
            <a:r>
              <a:rPr lang="nl-NL" sz="1200" dirty="0" err="1" smtClean="0"/>
              <a:t>Pirro</a:t>
            </a:r>
            <a:r>
              <a:rPr lang="nl-NL" sz="1200" dirty="0" smtClean="0"/>
              <a:t> </a:t>
            </a:r>
            <a:r>
              <a:rPr lang="nl-NL" sz="1200" dirty="0" err="1" smtClean="0"/>
              <a:t>Ligorio</a:t>
            </a:r>
            <a:r>
              <a:rPr lang="nl-NL" sz="1200" dirty="0" smtClean="0"/>
              <a:t>), ook </a:t>
            </a:r>
            <a:r>
              <a:rPr lang="nl-NL" sz="1200" i="1" dirty="0" smtClean="0"/>
              <a:t>Park der monsters</a:t>
            </a:r>
            <a:r>
              <a:rPr lang="nl-NL" sz="1200" dirty="0" smtClean="0"/>
              <a:t> genoemd (Italiaans: </a:t>
            </a:r>
            <a:r>
              <a:rPr lang="nl-NL" sz="1200" i="1" dirty="0" err="1" smtClean="0"/>
              <a:t>Parco</a:t>
            </a:r>
            <a:r>
              <a:rPr lang="nl-NL" sz="1200" i="1" dirty="0" smtClean="0"/>
              <a:t> </a:t>
            </a:r>
            <a:r>
              <a:rPr lang="nl-NL" sz="1200" i="1" dirty="0" err="1" smtClean="0"/>
              <a:t>dei</a:t>
            </a:r>
            <a:r>
              <a:rPr lang="nl-NL" sz="1200" i="1" dirty="0" smtClean="0"/>
              <a:t> Mostri </a:t>
            </a:r>
            <a:r>
              <a:rPr lang="nl-NL" sz="1200" i="1" dirty="0" err="1" smtClean="0"/>
              <a:t>di</a:t>
            </a:r>
            <a:r>
              <a:rPr lang="nl-NL" sz="1200" i="1" dirty="0" smtClean="0"/>
              <a:t> </a:t>
            </a:r>
            <a:r>
              <a:rPr lang="nl-NL" sz="1200" i="1" dirty="0" err="1" smtClean="0"/>
              <a:t>Bomarzo</a:t>
            </a:r>
            <a:r>
              <a:rPr lang="nl-NL" sz="1200" dirty="0" smtClean="0"/>
              <a:t>), is een maniëristisch vormgegeven tuinencomplex waarin groteske beelden en naar voorbeelden uit de oudheid gemaakte, reusachtige architectonische voorstellingen zijn geplaatst. Het park wordt ook wel </a:t>
            </a:r>
            <a:r>
              <a:rPr lang="nl-NL" sz="1200" i="1" dirty="0" err="1" smtClean="0"/>
              <a:t>Sacro</a:t>
            </a:r>
            <a:r>
              <a:rPr lang="nl-NL" sz="1200" i="1" dirty="0" smtClean="0"/>
              <a:t> </a:t>
            </a:r>
            <a:r>
              <a:rPr lang="nl-NL" sz="1200" i="1" dirty="0" err="1" smtClean="0"/>
              <a:t>Bosco</a:t>
            </a:r>
            <a:r>
              <a:rPr lang="nl-NL" sz="1200" dirty="0" smtClean="0"/>
              <a:t> (Heilig Woud) genoemd.</a:t>
            </a:r>
            <a:endParaRPr lang="nl-NL" sz="1200" b="1" dirty="0">
              <a:solidFill>
                <a:srgbClr val="CC00FF"/>
              </a:solidFill>
            </a:endParaRPr>
          </a:p>
        </p:txBody>
      </p:sp>
      <p:sp>
        <p:nvSpPr>
          <p:cNvPr id="12" name="Tekstvak 11"/>
          <p:cNvSpPr txBox="1"/>
          <p:nvPr/>
        </p:nvSpPr>
        <p:spPr>
          <a:xfrm>
            <a:off x="8028384" y="5733256"/>
            <a:ext cx="981359" cy="246221"/>
          </a:xfrm>
          <a:prstGeom prst="rect">
            <a:avLst/>
          </a:prstGeom>
          <a:noFill/>
        </p:spPr>
        <p:txBody>
          <a:bodyPr wrap="none" rtlCol="0">
            <a:spAutoFit/>
          </a:bodyPr>
          <a:lstStyle/>
          <a:p>
            <a:r>
              <a:rPr lang="nl-NL" sz="1000" dirty="0" smtClean="0"/>
              <a:t>Diverse </a:t>
            </a:r>
            <a:r>
              <a:rPr lang="nl-NL" sz="1000" dirty="0" err="1" smtClean="0"/>
              <a:t>follies</a:t>
            </a:r>
            <a:endParaRPr lang="nl-NL" sz="1000" dirty="0"/>
          </a:p>
        </p:txBody>
      </p:sp>
      <p:sp>
        <p:nvSpPr>
          <p:cNvPr id="15" name="Tekstvak 14"/>
          <p:cNvSpPr txBox="1"/>
          <p:nvPr/>
        </p:nvSpPr>
        <p:spPr>
          <a:xfrm flipH="1">
            <a:off x="6948264" y="2276872"/>
            <a:ext cx="1656184" cy="246221"/>
          </a:xfrm>
          <a:prstGeom prst="rect">
            <a:avLst/>
          </a:prstGeom>
          <a:noFill/>
        </p:spPr>
        <p:txBody>
          <a:bodyPr wrap="square" rtlCol="0">
            <a:spAutoFit/>
          </a:bodyPr>
          <a:lstStyle/>
          <a:p>
            <a:r>
              <a:rPr lang="nl-NL" sz="1000" dirty="0" smtClean="0">
                <a:solidFill>
                  <a:schemeClr val="bg1"/>
                </a:solidFill>
              </a:rPr>
              <a:t>Tuinen van  </a:t>
            </a:r>
            <a:r>
              <a:rPr lang="nl-NL" sz="1000" dirty="0" err="1" smtClean="0">
                <a:solidFill>
                  <a:schemeClr val="bg1"/>
                </a:solidFill>
              </a:rPr>
              <a:t>Bomarzo</a:t>
            </a:r>
            <a:endParaRPr lang="nl-NL" sz="1000" dirty="0">
              <a:solidFill>
                <a:schemeClr val="bg1"/>
              </a:solidFill>
            </a:endParaRPr>
          </a:p>
        </p:txBody>
      </p:sp>
      <p:pic>
        <p:nvPicPr>
          <p:cNvPr id="78850" name="Picture 2" descr="http://cache.virtualtourist.com/1948204-Travel_Picture-Bomarzo.jpg"/>
          <p:cNvPicPr>
            <a:picLocks noChangeAspect="1" noChangeArrowheads="1"/>
          </p:cNvPicPr>
          <p:nvPr/>
        </p:nvPicPr>
        <p:blipFill>
          <a:blip r:embed="rId3" cstate="print"/>
          <a:srcRect/>
          <a:stretch>
            <a:fillRect/>
          </a:stretch>
        </p:blipFill>
        <p:spPr bwMode="auto">
          <a:xfrm>
            <a:off x="6148711" y="260648"/>
            <a:ext cx="2995289" cy="1944216"/>
          </a:xfrm>
          <a:prstGeom prst="rect">
            <a:avLst/>
          </a:prstGeom>
          <a:noFill/>
        </p:spPr>
      </p:pic>
      <p:pic>
        <p:nvPicPr>
          <p:cNvPr id="78854" name="Picture 6" descr="Bestand:Palais ideal - Hauterives.JPEG"/>
          <p:cNvPicPr>
            <a:picLocks noChangeAspect="1" noChangeArrowheads="1"/>
          </p:cNvPicPr>
          <p:nvPr/>
        </p:nvPicPr>
        <p:blipFill>
          <a:blip r:embed="rId4" cstate="print"/>
          <a:srcRect/>
          <a:stretch>
            <a:fillRect/>
          </a:stretch>
        </p:blipFill>
        <p:spPr bwMode="auto">
          <a:xfrm>
            <a:off x="2915816" y="2612788"/>
            <a:ext cx="3170512" cy="2112355"/>
          </a:xfrm>
          <a:prstGeom prst="rect">
            <a:avLst/>
          </a:prstGeom>
          <a:noFill/>
        </p:spPr>
      </p:pic>
      <p:sp>
        <p:nvSpPr>
          <p:cNvPr id="17" name="Tekstvak 16"/>
          <p:cNvSpPr txBox="1"/>
          <p:nvPr/>
        </p:nvSpPr>
        <p:spPr>
          <a:xfrm>
            <a:off x="251520" y="2564904"/>
            <a:ext cx="2484784" cy="830997"/>
          </a:xfrm>
          <a:prstGeom prst="rect">
            <a:avLst/>
          </a:prstGeom>
          <a:noFill/>
        </p:spPr>
        <p:txBody>
          <a:bodyPr wrap="square" rtlCol="0">
            <a:spAutoFit/>
          </a:bodyPr>
          <a:lstStyle/>
          <a:p>
            <a:r>
              <a:rPr lang="nl-NL" sz="1200" b="1" dirty="0" smtClean="0"/>
              <a:t>Ferdinand </a:t>
            </a:r>
            <a:r>
              <a:rPr lang="nl-NL" sz="1200" b="1" dirty="0" err="1" smtClean="0"/>
              <a:t>Cheval</a:t>
            </a:r>
            <a:r>
              <a:rPr lang="nl-NL" sz="1200" dirty="0" smtClean="0"/>
              <a:t>  was een Franse postbode die zijn leven wijdde aan het bouwen van zijn </a:t>
            </a:r>
            <a:r>
              <a:rPr lang="nl-NL" sz="1200" i="1" dirty="0" err="1" smtClean="0"/>
              <a:t>Palais</a:t>
            </a:r>
            <a:r>
              <a:rPr lang="nl-NL" sz="1200" i="1" dirty="0" smtClean="0"/>
              <a:t> </a:t>
            </a:r>
            <a:r>
              <a:rPr lang="nl-NL" sz="1200" i="1" dirty="0" err="1" smtClean="0"/>
              <a:t>idéal</a:t>
            </a:r>
            <a:r>
              <a:rPr lang="nl-NL" sz="1200" dirty="0" smtClean="0"/>
              <a:t>. </a:t>
            </a:r>
            <a:endParaRPr lang="nl-NL" sz="1200" dirty="0"/>
          </a:p>
        </p:txBody>
      </p:sp>
      <p:pic>
        <p:nvPicPr>
          <p:cNvPr id="78856" name="Picture 8" descr="http://www.kunstpassie2000.nl/2003/plaatjes2003/folly_spiraal.jpg"/>
          <p:cNvPicPr>
            <a:picLocks noChangeAspect="1" noChangeArrowheads="1"/>
          </p:cNvPicPr>
          <p:nvPr/>
        </p:nvPicPr>
        <p:blipFill>
          <a:blip r:embed="rId5" cstate="print"/>
          <a:srcRect/>
          <a:stretch>
            <a:fillRect/>
          </a:stretch>
        </p:blipFill>
        <p:spPr bwMode="auto">
          <a:xfrm>
            <a:off x="179512" y="5182138"/>
            <a:ext cx="2232248" cy="1675862"/>
          </a:xfrm>
          <a:prstGeom prst="rect">
            <a:avLst/>
          </a:prstGeom>
          <a:noFill/>
        </p:spPr>
      </p:pic>
      <p:pic>
        <p:nvPicPr>
          <p:cNvPr id="78858" name="Picture 10" descr="http://www.kunstpassie2000.nl/2003/plaatjes2003/folly1.jpg"/>
          <p:cNvPicPr>
            <a:picLocks noChangeAspect="1" noChangeArrowheads="1"/>
          </p:cNvPicPr>
          <p:nvPr/>
        </p:nvPicPr>
        <p:blipFill>
          <a:blip r:embed="rId6" cstate="print"/>
          <a:srcRect/>
          <a:stretch>
            <a:fillRect/>
          </a:stretch>
        </p:blipFill>
        <p:spPr bwMode="auto">
          <a:xfrm>
            <a:off x="2627784" y="5167929"/>
            <a:ext cx="1512168" cy="1690071"/>
          </a:xfrm>
          <a:prstGeom prst="rect">
            <a:avLst/>
          </a:prstGeom>
          <a:noFill/>
        </p:spPr>
      </p:pic>
      <p:pic>
        <p:nvPicPr>
          <p:cNvPr id="78860" name="Picture 12" descr="http://www.kunstpassie2000.nl/2003/plaatjes2003/follykildare.jpg"/>
          <p:cNvPicPr>
            <a:picLocks noChangeAspect="1" noChangeArrowheads="1"/>
          </p:cNvPicPr>
          <p:nvPr/>
        </p:nvPicPr>
        <p:blipFill>
          <a:blip r:embed="rId7" cstate="print"/>
          <a:srcRect/>
          <a:stretch>
            <a:fillRect/>
          </a:stretch>
        </p:blipFill>
        <p:spPr bwMode="auto">
          <a:xfrm>
            <a:off x="4427984" y="5157192"/>
            <a:ext cx="1133873" cy="1700808"/>
          </a:xfrm>
          <a:prstGeom prst="rect">
            <a:avLst/>
          </a:prstGeom>
          <a:noFill/>
        </p:spPr>
      </p:pic>
      <p:pic>
        <p:nvPicPr>
          <p:cNvPr id="78862" name="Picture 14" descr="http://www.dorpvierhouten.nl/Pagina%27s%20website/Links/Foto%27s/follie.jpg"/>
          <p:cNvPicPr>
            <a:picLocks noChangeAspect="1" noChangeArrowheads="1"/>
          </p:cNvPicPr>
          <p:nvPr/>
        </p:nvPicPr>
        <p:blipFill>
          <a:blip r:embed="rId8" cstate="print"/>
          <a:srcRect/>
          <a:stretch>
            <a:fillRect/>
          </a:stretch>
        </p:blipFill>
        <p:spPr bwMode="auto">
          <a:xfrm>
            <a:off x="5796136" y="5157192"/>
            <a:ext cx="2267745" cy="1700808"/>
          </a:xfrm>
          <a:prstGeom prst="rect">
            <a:avLst/>
          </a:prstGeom>
          <a:noFill/>
        </p:spPr>
      </p:pic>
      <p:sp>
        <p:nvSpPr>
          <p:cNvPr id="21" name="Tekstvak 20"/>
          <p:cNvSpPr txBox="1"/>
          <p:nvPr/>
        </p:nvSpPr>
        <p:spPr>
          <a:xfrm>
            <a:off x="2915816" y="4725144"/>
            <a:ext cx="837089" cy="246221"/>
          </a:xfrm>
          <a:prstGeom prst="rect">
            <a:avLst/>
          </a:prstGeom>
          <a:noFill/>
        </p:spPr>
        <p:txBody>
          <a:bodyPr wrap="none" rtlCol="0">
            <a:spAutoFit/>
          </a:bodyPr>
          <a:lstStyle/>
          <a:p>
            <a:r>
              <a:rPr lang="nl-NL" sz="1000" dirty="0" err="1" smtClean="0"/>
              <a:t>Palais</a:t>
            </a:r>
            <a:r>
              <a:rPr lang="nl-NL" sz="1000" dirty="0" smtClean="0"/>
              <a:t> </a:t>
            </a:r>
            <a:r>
              <a:rPr lang="nl-NL" sz="1000" dirty="0" err="1" smtClean="0"/>
              <a:t>idéal</a:t>
            </a:r>
            <a:endParaRPr lang="nl-NL" sz="10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0" y="0"/>
            <a:ext cx="9144000" cy="533400"/>
          </a:xfrm>
          <a:solidFill>
            <a:schemeClr val="bg1"/>
          </a:solidFill>
        </p:spPr>
        <p:txBody>
          <a:bodyPr>
            <a:normAutofit fontScale="90000"/>
          </a:bodyPr>
          <a:lstStyle/>
          <a:p>
            <a:r>
              <a:rPr lang="nl-NL" sz="3200" dirty="0">
                <a:solidFill>
                  <a:schemeClr val="tx2"/>
                </a:solidFill>
                <a:latin typeface="Verdana" pitchFamily="34" charset="0"/>
              </a:rPr>
              <a:t>SAMENVATTING</a:t>
            </a:r>
          </a:p>
        </p:txBody>
      </p:sp>
      <p:sp>
        <p:nvSpPr>
          <p:cNvPr id="58371" name="Text Box 3"/>
          <p:cNvSpPr txBox="1">
            <a:spLocks noChangeArrowheads="1"/>
          </p:cNvSpPr>
          <p:nvPr/>
        </p:nvSpPr>
        <p:spPr bwMode="auto">
          <a:xfrm>
            <a:off x="669925" y="23272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58372" name="Text Box 4"/>
          <p:cNvSpPr txBox="1">
            <a:spLocks noChangeArrowheads="1"/>
          </p:cNvSpPr>
          <p:nvPr/>
        </p:nvSpPr>
        <p:spPr bwMode="auto">
          <a:xfrm>
            <a:off x="593725" y="11080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58377" name="Text Box 9"/>
          <p:cNvSpPr txBox="1">
            <a:spLocks noChangeArrowheads="1"/>
          </p:cNvSpPr>
          <p:nvPr/>
        </p:nvSpPr>
        <p:spPr bwMode="auto">
          <a:xfrm>
            <a:off x="136525" y="5522913"/>
            <a:ext cx="184150" cy="274637"/>
          </a:xfrm>
          <a:prstGeom prst="rect">
            <a:avLst/>
          </a:prstGeom>
          <a:noFill/>
          <a:ln w="9525">
            <a:noFill/>
            <a:miter lim="800000"/>
            <a:headEnd/>
            <a:tailEnd/>
          </a:ln>
          <a:effectLst/>
        </p:spPr>
        <p:txBody>
          <a:bodyPr wrap="none">
            <a:spAutoFit/>
          </a:bodyPr>
          <a:lstStyle/>
          <a:p>
            <a:endParaRPr lang="nl-NL" sz="1200"/>
          </a:p>
        </p:txBody>
      </p:sp>
      <p:pic>
        <p:nvPicPr>
          <p:cNvPr id="58379" name="Picture 11" descr="C:\Users\John\Pictures\Bespiegeling\H9Romantiek\Delacroix1.bmp"/>
          <p:cNvPicPr>
            <a:picLocks noChangeAspect="1" noChangeArrowheads="1"/>
          </p:cNvPicPr>
          <p:nvPr/>
        </p:nvPicPr>
        <p:blipFill>
          <a:blip r:embed="rId2" cstate="print"/>
          <a:srcRect/>
          <a:stretch>
            <a:fillRect/>
          </a:stretch>
        </p:blipFill>
        <p:spPr bwMode="auto">
          <a:xfrm>
            <a:off x="0" y="5029200"/>
            <a:ext cx="2362200" cy="1828800"/>
          </a:xfrm>
          <a:prstGeom prst="rect">
            <a:avLst/>
          </a:prstGeom>
          <a:noFill/>
        </p:spPr>
      </p:pic>
      <p:pic>
        <p:nvPicPr>
          <p:cNvPr id="58380" name="Picture 12" descr="C:\Users\John\Pictures\Bespiegeling\H9Romantiek\Doornroosje5.jpg"/>
          <p:cNvPicPr>
            <a:picLocks noChangeAspect="1" noChangeArrowheads="1"/>
          </p:cNvPicPr>
          <p:nvPr/>
        </p:nvPicPr>
        <p:blipFill>
          <a:blip r:embed="rId3" cstate="print"/>
          <a:srcRect/>
          <a:stretch>
            <a:fillRect/>
          </a:stretch>
        </p:blipFill>
        <p:spPr bwMode="auto">
          <a:xfrm>
            <a:off x="2971800" y="5032375"/>
            <a:ext cx="2590800" cy="1825625"/>
          </a:xfrm>
          <a:prstGeom prst="rect">
            <a:avLst/>
          </a:prstGeom>
          <a:noFill/>
        </p:spPr>
      </p:pic>
      <p:pic>
        <p:nvPicPr>
          <p:cNvPr id="58381" name="Picture 13" descr="C:\Users\John\Pictures\Bespiegeling\H9Romantiek\Morris wallpaper.jpg"/>
          <p:cNvPicPr>
            <a:picLocks noChangeAspect="1" noChangeArrowheads="1"/>
          </p:cNvPicPr>
          <p:nvPr/>
        </p:nvPicPr>
        <p:blipFill>
          <a:blip r:embed="rId4" cstate="print"/>
          <a:srcRect/>
          <a:stretch>
            <a:fillRect/>
          </a:stretch>
        </p:blipFill>
        <p:spPr bwMode="auto">
          <a:xfrm>
            <a:off x="5257800" y="5029200"/>
            <a:ext cx="1416050" cy="1828800"/>
          </a:xfrm>
          <a:prstGeom prst="rect">
            <a:avLst/>
          </a:prstGeom>
          <a:noFill/>
        </p:spPr>
      </p:pic>
      <p:pic>
        <p:nvPicPr>
          <p:cNvPr id="58382" name="Picture 14" descr="C:\Users\John\Pictures\Bespiegeling\H9Romantiek\operaGarnier.jpg"/>
          <p:cNvPicPr>
            <a:picLocks noChangeAspect="1" noChangeArrowheads="1"/>
          </p:cNvPicPr>
          <p:nvPr/>
        </p:nvPicPr>
        <p:blipFill>
          <a:blip r:embed="rId5" cstate="print"/>
          <a:srcRect/>
          <a:stretch>
            <a:fillRect/>
          </a:stretch>
        </p:blipFill>
        <p:spPr bwMode="auto">
          <a:xfrm>
            <a:off x="6400800" y="5033963"/>
            <a:ext cx="2743200" cy="1824037"/>
          </a:xfrm>
          <a:prstGeom prst="rect">
            <a:avLst/>
          </a:prstGeom>
          <a:noFill/>
        </p:spPr>
      </p:pic>
      <p:pic>
        <p:nvPicPr>
          <p:cNvPr id="58383" name="Picture 15" descr="C:\Users\John\Pictures\Bespiegeling\H9Romantiek\Friedrich-het kruis in de bergen.bmp"/>
          <p:cNvPicPr>
            <a:picLocks noChangeAspect="1" noChangeArrowheads="1"/>
          </p:cNvPicPr>
          <p:nvPr/>
        </p:nvPicPr>
        <p:blipFill>
          <a:blip r:embed="rId6" cstate="print"/>
          <a:srcRect/>
          <a:stretch>
            <a:fillRect/>
          </a:stretch>
        </p:blipFill>
        <p:spPr bwMode="auto">
          <a:xfrm>
            <a:off x="1905000" y="5029200"/>
            <a:ext cx="1585913" cy="1828800"/>
          </a:xfrm>
          <a:prstGeom prst="rect">
            <a:avLst/>
          </a:prstGeom>
          <a:noFill/>
        </p:spPr>
      </p:pic>
      <p:sp>
        <p:nvSpPr>
          <p:cNvPr id="58384" name="Text Box 16"/>
          <p:cNvSpPr txBox="1">
            <a:spLocks noChangeArrowheads="1"/>
          </p:cNvSpPr>
          <p:nvPr/>
        </p:nvSpPr>
        <p:spPr bwMode="auto">
          <a:xfrm>
            <a:off x="0" y="685800"/>
            <a:ext cx="9144000" cy="4346575"/>
          </a:xfrm>
          <a:prstGeom prst="rect">
            <a:avLst/>
          </a:prstGeom>
          <a:noFill/>
          <a:ln w="9525">
            <a:noFill/>
            <a:miter lim="800000"/>
            <a:headEnd/>
            <a:tailEnd/>
          </a:ln>
          <a:effectLst/>
        </p:spPr>
        <p:txBody>
          <a:bodyPr>
            <a:spAutoFit/>
          </a:bodyPr>
          <a:lstStyle/>
          <a:p>
            <a:pPr algn="ctr"/>
            <a:r>
              <a:rPr lang="nl-NL" sz="1400"/>
              <a:t>* Achtergrond Romantiek: industrialisatie, verstedelijking, armoede, anonieme massa.</a:t>
            </a:r>
            <a:br>
              <a:rPr lang="nl-NL" sz="1400"/>
            </a:br>
            <a:r>
              <a:rPr lang="nl-NL" sz="1400"/>
              <a:t>* Kunstenaars vluchten in: denkbeeldige wereld (sprookjes, sagen,legenden), in het verleden en het exotische.</a:t>
            </a:r>
            <a:br>
              <a:rPr lang="nl-NL" sz="1400"/>
            </a:br>
            <a:r>
              <a:rPr lang="nl-NL" sz="1400"/>
              <a:t>* Natuur wordt geïdealiseerd, aandacht voor gevoel en sentiment.</a:t>
            </a:r>
            <a:br>
              <a:rPr lang="nl-NL" sz="1400"/>
            </a:br>
            <a:r>
              <a:rPr lang="nl-NL" sz="1400"/>
              <a:t>* Landschapsschilders: Constable, Turner, Friedrich.</a:t>
            </a:r>
            <a:br>
              <a:rPr lang="nl-NL" sz="1400"/>
            </a:br>
            <a:r>
              <a:rPr lang="nl-NL" sz="1400"/>
              <a:t>* Schubert vertaalt iedere gemoedstoestand in een melodie.</a:t>
            </a:r>
            <a:br>
              <a:rPr lang="nl-NL" sz="1400"/>
            </a:br>
            <a:r>
              <a:rPr lang="nl-NL" sz="1400"/>
              <a:t>* Gothic Revival ( John Ruskin), Arts &amp; Craftsbeweging (Wiliam Morris) in Engeland.</a:t>
            </a:r>
            <a:br>
              <a:rPr lang="nl-NL" sz="1400"/>
            </a:br>
            <a:r>
              <a:rPr lang="nl-NL" sz="1400"/>
              <a:t>* Cuypers bouwt Rijksmuseum in eclectische bouwstijl.</a:t>
            </a:r>
            <a:br>
              <a:rPr lang="nl-NL" sz="1400"/>
            </a:br>
            <a:r>
              <a:rPr lang="nl-NL" sz="1400"/>
              <a:t>* Parijs wordt hoofdstad van de opera. Groeiende middenklasse wil sensatie en sentiment </a:t>
            </a:r>
            <a:br>
              <a:rPr lang="nl-NL" sz="1400"/>
            </a:br>
            <a:r>
              <a:rPr lang="nl-NL" sz="1400"/>
              <a:t>*  Opéra van Garnier. Gewijzigde functie theaterbezoek.</a:t>
            </a:r>
            <a:br>
              <a:rPr lang="nl-NL" sz="1400"/>
            </a:br>
            <a:r>
              <a:rPr lang="nl-NL" sz="1400"/>
              <a:t>* Grand opéra: romantisch, kleurig en sprookjesachtig, volks en nationalistisch.</a:t>
            </a:r>
            <a:br>
              <a:rPr lang="nl-NL" sz="1400"/>
            </a:br>
            <a:r>
              <a:rPr lang="nl-NL" sz="1400"/>
              <a:t>Muzikaal realisme in folkloristische dansen: Carmen van Bizet: exotisme.</a:t>
            </a:r>
            <a:br>
              <a:rPr lang="nl-NL" sz="1400"/>
            </a:br>
            <a:r>
              <a:rPr lang="nl-NL" sz="1400"/>
              <a:t>* Wagner maakt van de opera een romantisch muziekdrama.Gesamtkunstwerk.</a:t>
            </a:r>
            <a:br>
              <a:rPr lang="nl-NL" sz="1400"/>
            </a:br>
            <a:r>
              <a:rPr lang="nl-NL" sz="1400"/>
              <a:t>* Orkest in orkestbak, gebruik van leidmotieven.</a:t>
            </a:r>
            <a:br>
              <a:rPr lang="nl-NL" sz="1400"/>
            </a:br>
            <a:r>
              <a:rPr lang="nl-NL" sz="1400"/>
              <a:t>* In symfonische muziek twee richtingen: de absolute muziek en de programmamuziek.</a:t>
            </a:r>
            <a:br>
              <a:rPr lang="nl-NL" sz="1400"/>
            </a:br>
            <a:r>
              <a:rPr lang="nl-NL" sz="1400"/>
              <a:t>* Orkesten worden groter en klankkleur belangrijker.</a:t>
            </a:r>
            <a:br>
              <a:rPr lang="nl-NL" sz="1400"/>
            </a:br>
            <a:r>
              <a:rPr lang="nl-NL" sz="1400"/>
              <a:t>* Romantisch ballet ( met ballet blanc) : zwevende ballerina</a:t>
            </a:r>
            <a:r>
              <a:rPr lang="nl-NL" sz="1400">
                <a:latin typeface="Times New Roman"/>
              </a:rPr>
              <a:t>’</a:t>
            </a:r>
            <a:r>
              <a:rPr lang="nl-NL" sz="1400"/>
              <a:t>s, tutu en spitzen.</a:t>
            </a:r>
            <a:br>
              <a:rPr lang="nl-NL" sz="1400"/>
            </a:br>
            <a:r>
              <a:rPr lang="nl-NL" sz="1400"/>
              <a:t>* Gaslicht creëert een magische sfeer. </a:t>
            </a:r>
            <a:br>
              <a:rPr lang="nl-NL" sz="1400"/>
            </a:br>
            <a:r>
              <a:rPr lang="nl-NL" sz="1400"/>
              <a:t>* Ballet-rage in Moskou en St. Petersburg. Indrukwekkende divertissementen.</a:t>
            </a:r>
            <a:br>
              <a:rPr lang="nl-NL" sz="1400"/>
            </a:br>
            <a:r>
              <a:rPr lang="nl-NL" sz="1400"/>
              <a:t>* Het lichte vermaak bloeit: wals is de dans van het volk, melodrama</a:t>
            </a:r>
            <a:r>
              <a:rPr lang="nl-NL" sz="1400">
                <a:latin typeface="Times New Roman"/>
              </a:rPr>
              <a:t>’</a:t>
            </a:r>
            <a:r>
              <a:rPr lang="nl-NL" sz="1400"/>
              <a:t>s en vaudeville.</a:t>
            </a:r>
            <a:br>
              <a:rPr lang="nl-NL" sz="1400"/>
            </a:br>
            <a:endParaRPr lang="nl-NL" sz="140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hoek 15"/>
          <p:cNvSpPr/>
          <p:nvPr/>
        </p:nvSpPr>
        <p:spPr>
          <a:xfrm>
            <a:off x="0" y="4725144"/>
            <a:ext cx="9144000" cy="2132856"/>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347" name="Rectangle 3"/>
          <p:cNvSpPr>
            <a:spLocks noGrp="1" noChangeArrowheads="1"/>
          </p:cNvSpPr>
          <p:nvPr>
            <p:ph type="title"/>
          </p:nvPr>
        </p:nvSpPr>
        <p:spPr>
          <a:xfrm>
            <a:off x="0" y="0"/>
            <a:ext cx="9144000" cy="692696"/>
          </a:xfrm>
          <a:solidFill>
            <a:schemeClr val="bg1"/>
          </a:solidFill>
        </p:spPr>
        <p:txBody>
          <a:bodyPr/>
          <a:lstStyle/>
          <a:p>
            <a:r>
              <a:rPr lang="nl-NL" sz="3600" b="1" dirty="0">
                <a:solidFill>
                  <a:schemeClr val="accent6">
                    <a:lumMod val="75000"/>
                  </a:schemeClr>
                </a:solidFill>
                <a:latin typeface="Verdana" pitchFamily="34" charset="0"/>
              </a:rPr>
              <a:t>Vlucht uit het alledaagse</a:t>
            </a:r>
          </a:p>
        </p:txBody>
      </p:sp>
      <p:sp>
        <p:nvSpPr>
          <p:cNvPr id="57348" name="Text Box 4"/>
          <p:cNvSpPr txBox="1">
            <a:spLocks noChangeArrowheads="1"/>
          </p:cNvSpPr>
          <p:nvPr/>
        </p:nvSpPr>
        <p:spPr bwMode="auto">
          <a:xfrm>
            <a:off x="669925" y="23272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57350" name="Text Box 6"/>
          <p:cNvSpPr txBox="1">
            <a:spLocks noChangeArrowheads="1"/>
          </p:cNvSpPr>
          <p:nvPr/>
        </p:nvSpPr>
        <p:spPr bwMode="auto">
          <a:xfrm>
            <a:off x="593725" y="11080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57351" name="Text Box 7"/>
          <p:cNvSpPr txBox="1">
            <a:spLocks noChangeArrowheads="1"/>
          </p:cNvSpPr>
          <p:nvPr/>
        </p:nvSpPr>
        <p:spPr bwMode="auto">
          <a:xfrm>
            <a:off x="0" y="692696"/>
            <a:ext cx="9144000" cy="519113"/>
          </a:xfrm>
          <a:prstGeom prst="rect">
            <a:avLst/>
          </a:prstGeom>
          <a:solidFill>
            <a:srgbClr val="CCFF66"/>
          </a:solidFill>
          <a:ln w="9525">
            <a:noFill/>
            <a:miter lim="800000"/>
            <a:headEnd/>
            <a:tailEnd/>
          </a:ln>
          <a:effectLst/>
        </p:spPr>
        <p:txBody>
          <a:bodyPr>
            <a:spAutoFit/>
          </a:bodyPr>
          <a:lstStyle/>
          <a:p>
            <a:pPr algn="ctr"/>
            <a:r>
              <a:rPr lang="nl-NL" sz="2800" b="1" dirty="0">
                <a:solidFill>
                  <a:srgbClr val="FF0000"/>
                </a:solidFill>
              </a:rPr>
              <a:t>ROMANTIEK IN DE NEGENTIENDE EEUW</a:t>
            </a:r>
            <a:endParaRPr lang="nl-NL" sz="2000" b="1" dirty="0">
              <a:solidFill>
                <a:schemeClr val="bg1"/>
              </a:solidFill>
            </a:endParaRPr>
          </a:p>
        </p:txBody>
      </p:sp>
      <p:sp>
        <p:nvSpPr>
          <p:cNvPr id="57354" name="Text Box 10"/>
          <p:cNvSpPr txBox="1">
            <a:spLocks noChangeArrowheads="1"/>
          </p:cNvSpPr>
          <p:nvPr/>
        </p:nvSpPr>
        <p:spPr bwMode="auto">
          <a:xfrm>
            <a:off x="179512" y="1196752"/>
            <a:ext cx="5400600" cy="769441"/>
          </a:xfrm>
          <a:prstGeom prst="rect">
            <a:avLst/>
          </a:prstGeom>
          <a:noFill/>
          <a:ln w="9525">
            <a:noFill/>
            <a:miter lim="800000"/>
            <a:headEnd/>
            <a:tailEnd/>
          </a:ln>
          <a:effectLst/>
        </p:spPr>
        <p:txBody>
          <a:bodyPr wrap="square">
            <a:spAutoFit/>
          </a:bodyPr>
          <a:lstStyle/>
          <a:p>
            <a:r>
              <a:rPr lang="nl-NL" sz="2000" b="1" dirty="0" smtClean="0">
                <a:solidFill>
                  <a:schemeClr val="accent6">
                    <a:lumMod val="75000"/>
                  </a:schemeClr>
                </a:solidFill>
              </a:rPr>
              <a:t>Hedendaagse romantiek</a:t>
            </a:r>
            <a:r>
              <a:rPr lang="nl-NL" sz="2000" b="1" dirty="0" smtClean="0">
                <a:solidFill>
                  <a:srgbClr val="CC00FF"/>
                </a:solidFill>
              </a:rPr>
              <a:t>:</a:t>
            </a:r>
            <a:r>
              <a:rPr lang="nl-NL" sz="2000" dirty="0" smtClean="0">
                <a:solidFill>
                  <a:srgbClr val="CC00FF"/>
                </a:solidFill>
              </a:rPr>
              <a:t> </a:t>
            </a:r>
          </a:p>
          <a:p>
            <a:r>
              <a:rPr lang="nl-NL" sz="1200" dirty="0" smtClean="0"/>
              <a:t>Romantisch</a:t>
            </a:r>
            <a:r>
              <a:rPr lang="nl-NL" sz="1200" dirty="0"/>
              <a:t>: alles wat zich niet elke dag hier en nu </a:t>
            </a:r>
            <a:r>
              <a:rPr lang="nl-NL" sz="1200" dirty="0" smtClean="0"/>
              <a:t>afspeelt. Wanneer </a:t>
            </a:r>
            <a:r>
              <a:rPr lang="nl-NL" sz="1200" dirty="0"/>
              <a:t>het verlangen gewekt wordt naar andere tijden </a:t>
            </a:r>
            <a:r>
              <a:rPr lang="nl-NL" sz="1200" dirty="0" smtClean="0"/>
              <a:t>en verre </a:t>
            </a:r>
            <a:r>
              <a:rPr lang="nl-NL" sz="1200" dirty="0"/>
              <a:t>oorden</a:t>
            </a:r>
            <a:r>
              <a:rPr lang="nl-NL" sz="1200" dirty="0" smtClean="0"/>
              <a:t>.</a:t>
            </a:r>
            <a:endParaRPr lang="nl-NL" sz="1400" b="1" dirty="0">
              <a:solidFill>
                <a:srgbClr val="CC00FF"/>
              </a:solidFill>
            </a:endParaRPr>
          </a:p>
        </p:txBody>
      </p:sp>
      <p:pic>
        <p:nvPicPr>
          <p:cNvPr id="60420" name="Picture 4" descr="http://upload.wikimedia.org/wikipedia/commons/thumb/7/7c/Kunstwegen_Kabakov_03.JPG/250px-Kunstwegen_Kabakov_03.JPG">
            <a:hlinkClick r:id="rId2"/>
          </p:cNvPr>
          <p:cNvPicPr>
            <a:picLocks noChangeAspect="1" noChangeArrowheads="1"/>
          </p:cNvPicPr>
          <p:nvPr/>
        </p:nvPicPr>
        <p:blipFill>
          <a:blip r:embed="rId3" cstate="print"/>
          <a:srcRect/>
          <a:stretch>
            <a:fillRect/>
          </a:stretch>
        </p:blipFill>
        <p:spPr bwMode="auto">
          <a:xfrm>
            <a:off x="0" y="3741450"/>
            <a:ext cx="2339752" cy="3116550"/>
          </a:xfrm>
          <a:prstGeom prst="rect">
            <a:avLst/>
          </a:prstGeom>
          <a:noFill/>
        </p:spPr>
      </p:pic>
      <p:sp>
        <p:nvSpPr>
          <p:cNvPr id="12" name="Tekstvak 11"/>
          <p:cNvSpPr txBox="1"/>
          <p:nvPr/>
        </p:nvSpPr>
        <p:spPr>
          <a:xfrm>
            <a:off x="179512" y="3789040"/>
            <a:ext cx="1157689" cy="400110"/>
          </a:xfrm>
          <a:prstGeom prst="rect">
            <a:avLst/>
          </a:prstGeom>
          <a:noFill/>
        </p:spPr>
        <p:txBody>
          <a:bodyPr wrap="none" rtlCol="0">
            <a:spAutoFit/>
          </a:bodyPr>
          <a:lstStyle/>
          <a:p>
            <a:r>
              <a:rPr lang="nl-NL" sz="1000" dirty="0" err="1" smtClean="0"/>
              <a:t>Wortlos</a:t>
            </a:r>
            <a:r>
              <a:rPr lang="nl-NL" sz="1000" dirty="0" smtClean="0"/>
              <a:t> (2 delen)</a:t>
            </a:r>
            <a:br>
              <a:rPr lang="nl-NL" sz="1000" dirty="0" smtClean="0"/>
            </a:br>
            <a:r>
              <a:rPr lang="nl-NL" sz="1000" dirty="0" err="1" smtClean="0"/>
              <a:t>Gramsbergen</a:t>
            </a:r>
            <a:endParaRPr lang="nl-NL" sz="1000" dirty="0"/>
          </a:p>
        </p:txBody>
      </p:sp>
      <p:sp>
        <p:nvSpPr>
          <p:cNvPr id="13" name="Tekstvak 12"/>
          <p:cNvSpPr txBox="1"/>
          <p:nvPr/>
        </p:nvSpPr>
        <p:spPr>
          <a:xfrm>
            <a:off x="179512" y="2076589"/>
            <a:ext cx="5400600" cy="1415772"/>
          </a:xfrm>
          <a:prstGeom prst="rect">
            <a:avLst/>
          </a:prstGeom>
          <a:noFill/>
        </p:spPr>
        <p:txBody>
          <a:bodyPr wrap="square" rtlCol="0">
            <a:spAutoFit/>
          </a:bodyPr>
          <a:lstStyle/>
          <a:p>
            <a:r>
              <a:rPr lang="nl-NL" sz="1200" dirty="0" smtClean="0"/>
              <a:t> </a:t>
            </a:r>
            <a:r>
              <a:rPr lang="nl-NL" sz="1200" b="1" dirty="0" err="1" smtClean="0">
                <a:solidFill>
                  <a:srgbClr val="FF0000"/>
                </a:solidFill>
              </a:rPr>
              <a:t>Ilja</a:t>
            </a:r>
            <a:r>
              <a:rPr lang="nl-NL" sz="1200" b="1" dirty="0" smtClean="0">
                <a:solidFill>
                  <a:srgbClr val="FF0000"/>
                </a:solidFill>
              </a:rPr>
              <a:t> </a:t>
            </a:r>
            <a:r>
              <a:rPr lang="nl-NL" sz="1200" b="1" dirty="0" err="1" smtClean="0">
                <a:solidFill>
                  <a:srgbClr val="FF0000"/>
                </a:solidFill>
              </a:rPr>
              <a:t>Kabakov</a:t>
            </a:r>
            <a:r>
              <a:rPr lang="nl-NL" sz="1200" dirty="0" smtClean="0">
                <a:solidFill>
                  <a:srgbClr val="FF0000"/>
                </a:solidFill>
              </a:rPr>
              <a:t>  </a:t>
            </a:r>
            <a:r>
              <a:rPr lang="nl-NL" sz="1200" dirty="0" smtClean="0"/>
              <a:t>(Amerikaans-</a:t>
            </a:r>
            <a:r>
              <a:rPr lang="nl-NL" sz="1200" dirty="0" err="1" smtClean="0"/>
              <a:t>Oekraïeens</a:t>
            </a:r>
            <a:r>
              <a:rPr lang="nl-NL" sz="1200" dirty="0" smtClean="0"/>
              <a:t>) </a:t>
            </a:r>
            <a:endParaRPr lang="nl-NL" sz="1200" dirty="0" smtClean="0">
              <a:solidFill>
                <a:srgbClr val="FF0000"/>
              </a:solidFill>
            </a:endParaRPr>
          </a:p>
          <a:p>
            <a:r>
              <a:rPr lang="nl-NL" sz="1200" i="1" dirty="0" smtClean="0"/>
              <a:t> ‘</a:t>
            </a:r>
          </a:p>
          <a:p>
            <a:r>
              <a:rPr lang="nl-NL" sz="1200" i="1" dirty="0" err="1" smtClean="0"/>
              <a:t>Mein</a:t>
            </a:r>
            <a:r>
              <a:rPr lang="nl-NL" sz="1200" i="1" dirty="0" smtClean="0"/>
              <a:t> </a:t>
            </a:r>
            <a:r>
              <a:rPr lang="nl-NL" sz="1200" i="1" dirty="0" err="1" smtClean="0"/>
              <a:t>Lieber</a:t>
            </a:r>
            <a:r>
              <a:rPr lang="nl-NL" sz="1200" i="1" dirty="0" smtClean="0"/>
              <a:t>! Du </a:t>
            </a:r>
            <a:r>
              <a:rPr lang="nl-NL" sz="1200" i="1" dirty="0" err="1" smtClean="0"/>
              <a:t>liegst</a:t>
            </a:r>
            <a:r>
              <a:rPr lang="nl-NL" sz="1200" i="1" dirty="0" smtClean="0"/>
              <a:t> </a:t>
            </a:r>
            <a:r>
              <a:rPr lang="nl-NL" sz="1200" i="1" dirty="0" err="1" smtClean="0"/>
              <a:t>im</a:t>
            </a:r>
            <a:r>
              <a:rPr lang="nl-NL" sz="1200" i="1" dirty="0" smtClean="0"/>
              <a:t> Gras, den </a:t>
            </a:r>
            <a:r>
              <a:rPr lang="nl-NL" sz="1200" i="1" dirty="0" err="1" smtClean="0"/>
              <a:t>Kopf</a:t>
            </a:r>
            <a:r>
              <a:rPr lang="nl-NL" sz="1200" i="1" dirty="0" smtClean="0"/>
              <a:t> </a:t>
            </a:r>
            <a:r>
              <a:rPr lang="nl-NL" sz="1200" i="1" dirty="0" err="1" smtClean="0"/>
              <a:t>im</a:t>
            </a:r>
            <a:r>
              <a:rPr lang="nl-NL" sz="1200" i="1" dirty="0" smtClean="0"/>
              <a:t> </a:t>
            </a:r>
            <a:r>
              <a:rPr lang="nl-NL" sz="1200" i="1" dirty="0" err="1" smtClean="0"/>
              <a:t>Nacken</a:t>
            </a:r>
            <a:r>
              <a:rPr lang="nl-NL" sz="1200" i="1" dirty="0" smtClean="0"/>
              <a:t>, </a:t>
            </a:r>
            <a:r>
              <a:rPr lang="nl-NL" sz="1200" i="1" dirty="0" err="1" smtClean="0"/>
              <a:t>um</a:t>
            </a:r>
            <a:r>
              <a:rPr lang="nl-NL" sz="1200" i="1" dirty="0" smtClean="0"/>
              <a:t> </a:t>
            </a:r>
            <a:r>
              <a:rPr lang="nl-NL" sz="1200" i="1" dirty="0" err="1" smtClean="0"/>
              <a:t>dich</a:t>
            </a:r>
            <a:r>
              <a:rPr lang="nl-NL" sz="1200" i="1" dirty="0" smtClean="0"/>
              <a:t> </a:t>
            </a:r>
            <a:r>
              <a:rPr lang="nl-NL" sz="1200" i="1" dirty="0" err="1" smtClean="0"/>
              <a:t>herum</a:t>
            </a:r>
            <a:r>
              <a:rPr lang="nl-NL" sz="1200" i="1" dirty="0" smtClean="0"/>
              <a:t> </a:t>
            </a:r>
            <a:r>
              <a:rPr lang="nl-NL" sz="1200" i="1" dirty="0" err="1" smtClean="0"/>
              <a:t>keine</a:t>
            </a:r>
            <a:r>
              <a:rPr lang="nl-NL" sz="1200" i="1" dirty="0" smtClean="0"/>
              <a:t> </a:t>
            </a:r>
            <a:r>
              <a:rPr lang="nl-NL" sz="1200" i="1" dirty="0" err="1" smtClean="0"/>
              <a:t>menschenseele</a:t>
            </a:r>
            <a:r>
              <a:rPr lang="nl-NL" sz="1200" i="1" dirty="0" smtClean="0"/>
              <a:t>, du </a:t>
            </a:r>
            <a:r>
              <a:rPr lang="nl-NL" sz="1200" i="1" dirty="0" err="1" smtClean="0"/>
              <a:t>hörst</a:t>
            </a:r>
            <a:r>
              <a:rPr lang="nl-NL" sz="1200" i="1" dirty="0" smtClean="0"/>
              <a:t> </a:t>
            </a:r>
            <a:r>
              <a:rPr lang="nl-NL" sz="1200" i="1" dirty="0" err="1" smtClean="0"/>
              <a:t>nur</a:t>
            </a:r>
            <a:r>
              <a:rPr lang="nl-NL" sz="1200" i="1" dirty="0" smtClean="0"/>
              <a:t> den Wind </a:t>
            </a:r>
            <a:r>
              <a:rPr lang="nl-NL" sz="1200" i="1" dirty="0" err="1" smtClean="0"/>
              <a:t>und</a:t>
            </a:r>
            <a:r>
              <a:rPr lang="nl-NL" sz="1200" i="1" dirty="0" smtClean="0"/>
              <a:t> du </a:t>
            </a:r>
            <a:r>
              <a:rPr lang="nl-NL" sz="1200" i="1" dirty="0" err="1" smtClean="0"/>
              <a:t>schaust</a:t>
            </a:r>
            <a:r>
              <a:rPr lang="nl-NL" sz="1200" i="1" dirty="0" smtClean="0"/>
              <a:t> </a:t>
            </a:r>
            <a:r>
              <a:rPr lang="nl-NL" sz="1200" i="1" dirty="0" err="1" smtClean="0"/>
              <a:t>hinauf</a:t>
            </a:r>
            <a:r>
              <a:rPr lang="nl-NL" sz="1200" i="1" dirty="0" smtClean="0"/>
              <a:t> in den </a:t>
            </a:r>
            <a:r>
              <a:rPr lang="nl-NL" sz="1200" i="1" dirty="0" err="1" smtClean="0"/>
              <a:t>offenen</a:t>
            </a:r>
            <a:r>
              <a:rPr lang="nl-NL" sz="1200" i="1" dirty="0" smtClean="0"/>
              <a:t> </a:t>
            </a:r>
            <a:r>
              <a:rPr lang="nl-NL" sz="1200" i="1" dirty="0" err="1" smtClean="0"/>
              <a:t>Himmel</a:t>
            </a:r>
            <a:r>
              <a:rPr lang="nl-NL" sz="1200" i="1" dirty="0" smtClean="0"/>
              <a:t>- in das </a:t>
            </a:r>
            <a:r>
              <a:rPr lang="nl-NL" sz="1200" i="1" dirty="0" err="1" smtClean="0"/>
              <a:t>Blaue</a:t>
            </a:r>
            <a:r>
              <a:rPr lang="nl-NL" sz="1200" i="1" dirty="0" smtClean="0"/>
              <a:t> dort </a:t>
            </a:r>
            <a:r>
              <a:rPr lang="nl-NL" sz="1200" i="1" dirty="0" err="1" smtClean="0"/>
              <a:t>oben</a:t>
            </a:r>
            <a:r>
              <a:rPr lang="nl-NL" sz="1200" i="1" dirty="0" smtClean="0"/>
              <a:t>, wo die Wolken </a:t>
            </a:r>
            <a:r>
              <a:rPr lang="nl-NL" sz="1200" i="1" dirty="0" err="1" smtClean="0"/>
              <a:t>ziehen</a:t>
            </a:r>
            <a:r>
              <a:rPr lang="nl-NL" sz="1200" i="1" dirty="0" smtClean="0"/>
              <a:t>- das </a:t>
            </a:r>
            <a:r>
              <a:rPr lang="nl-NL" sz="1200" i="1" dirty="0" err="1" smtClean="0"/>
              <a:t>ist</a:t>
            </a:r>
            <a:r>
              <a:rPr lang="nl-NL" sz="1200" i="1" dirty="0" smtClean="0"/>
              <a:t> </a:t>
            </a:r>
            <a:r>
              <a:rPr lang="nl-NL" sz="1200" i="1" dirty="0" err="1" smtClean="0"/>
              <a:t>vielleicht</a:t>
            </a:r>
            <a:r>
              <a:rPr lang="nl-NL" sz="1200" i="1" dirty="0" smtClean="0"/>
              <a:t> das </a:t>
            </a:r>
            <a:r>
              <a:rPr lang="nl-NL" sz="1200" i="1" dirty="0" err="1" smtClean="0"/>
              <a:t>Schönste</a:t>
            </a:r>
            <a:r>
              <a:rPr lang="nl-NL" sz="1200" i="1" dirty="0" smtClean="0"/>
              <a:t>, was du </a:t>
            </a:r>
            <a:r>
              <a:rPr lang="nl-NL" sz="1200" i="1" dirty="0" err="1" smtClean="0"/>
              <a:t>im</a:t>
            </a:r>
            <a:r>
              <a:rPr lang="nl-NL" sz="1200" i="1" dirty="0" smtClean="0"/>
              <a:t> </a:t>
            </a:r>
            <a:r>
              <a:rPr lang="nl-NL" sz="1200" i="1" dirty="0" err="1" smtClean="0"/>
              <a:t>leben</a:t>
            </a:r>
            <a:r>
              <a:rPr lang="nl-NL" sz="1200" i="1" dirty="0" smtClean="0"/>
              <a:t> </a:t>
            </a:r>
            <a:r>
              <a:rPr lang="nl-NL" sz="1200" i="1" dirty="0" err="1" smtClean="0"/>
              <a:t>getan</a:t>
            </a:r>
            <a:r>
              <a:rPr lang="nl-NL" sz="1200" i="1" dirty="0" smtClean="0"/>
              <a:t> </a:t>
            </a:r>
            <a:r>
              <a:rPr lang="nl-NL" sz="1200" i="1" dirty="0" err="1" smtClean="0"/>
              <a:t>und</a:t>
            </a:r>
            <a:r>
              <a:rPr lang="nl-NL" sz="1200" i="1" dirty="0" smtClean="0"/>
              <a:t> </a:t>
            </a:r>
            <a:r>
              <a:rPr lang="nl-NL" sz="1200" i="1" dirty="0" err="1" smtClean="0"/>
              <a:t>gesehen</a:t>
            </a:r>
            <a:r>
              <a:rPr lang="nl-NL" sz="1200" i="1" dirty="0" smtClean="0"/>
              <a:t> </a:t>
            </a:r>
            <a:r>
              <a:rPr lang="nl-NL" sz="1200" i="1" dirty="0" err="1" smtClean="0"/>
              <a:t>hast</a:t>
            </a:r>
            <a:r>
              <a:rPr lang="nl-NL" sz="1200" i="1" dirty="0" smtClean="0"/>
              <a:t>.’ </a:t>
            </a:r>
            <a:r>
              <a:rPr lang="nl-NL" sz="1200" dirty="0" smtClean="0"/>
              <a:t> </a:t>
            </a:r>
          </a:p>
          <a:p>
            <a:endParaRPr lang="nl-NL" sz="1400" dirty="0"/>
          </a:p>
        </p:txBody>
      </p:sp>
      <p:pic>
        <p:nvPicPr>
          <p:cNvPr id="60422" name="Picture 6" descr="http://www.muenster.de/stadt/tourismus/pics/sk_kabakov-g.jpg"/>
          <p:cNvPicPr>
            <a:picLocks noChangeAspect="1" noChangeArrowheads="1"/>
          </p:cNvPicPr>
          <p:nvPr/>
        </p:nvPicPr>
        <p:blipFill>
          <a:blip r:embed="rId4" cstate="print"/>
          <a:srcRect/>
          <a:stretch>
            <a:fillRect/>
          </a:stretch>
        </p:blipFill>
        <p:spPr bwMode="auto">
          <a:xfrm>
            <a:off x="5652803" y="1340768"/>
            <a:ext cx="3491197" cy="4416575"/>
          </a:xfrm>
          <a:prstGeom prst="rect">
            <a:avLst/>
          </a:prstGeom>
          <a:noFill/>
        </p:spPr>
      </p:pic>
      <p:sp>
        <p:nvSpPr>
          <p:cNvPr id="15" name="Tekstvak 14"/>
          <p:cNvSpPr txBox="1"/>
          <p:nvPr/>
        </p:nvSpPr>
        <p:spPr>
          <a:xfrm flipH="1">
            <a:off x="6084168" y="5517232"/>
            <a:ext cx="2727098" cy="246221"/>
          </a:xfrm>
          <a:prstGeom prst="rect">
            <a:avLst/>
          </a:prstGeom>
          <a:noFill/>
        </p:spPr>
        <p:txBody>
          <a:bodyPr wrap="square" rtlCol="0">
            <a:spAutoFit/>
          </a:bodyPr>
          <a:lstStyle/>
          <a:p>
            <a:r>
              <a:rPr lang="nl-NL" sz="1000" dirty="0" smtClean="0">
                <a:solidFill>
                  <a:schemeClr val="bg1"/>
                </a:solidFill>
                <a:latin typeface="Times New Roman"/>
              </a:rPr>
              <a:t>‘</a:t>
            </a:r>
            <a:r>
              <a:rPr lang="nl-NL" sz="1000" dirty="0" err="1" smtClean="0">
                <a:solidFill>
                  <a:schemeClr val="bg1"/>
                </a:solidFill>
              </a:rPr>
              <a:t>Blickst</a:t>
            </a:r>
            <a:r>
              <a:rPr lang="nl-NL" sz="1000" dirty="0" smtClean="0">
                <a:solidFill>
                  <a:schemeClr val="bg1"/>
                </a:solidFill>
              </a:rPr>
              <a:t> du </a:t>
            </a:r>
            <a:r>
              <a:rPr lang="nl-NL" sz="1000" dirty="0" err="1" smtClean="0">
                <a:solidFill>
                  <a:schemeClr val="bg1"/>
                </a:solidFill>
              </a:rPr>
              <a:t>hinauf</a:t>
            </a:r>
            <a:r>
              <a:rPr lang="nl-NL" sz="1000" dirty="0" smtClean="0">
                <a:solidFill>
                  <a:schemeClr val="bg1"/>
                </a:solidFill>
              </a:rPr>
              <a:t> </a:t>
            </a:r>
            <a:r>
              <a:rPr lang="nl-NL" sz="1000" dirty="0" err="1" smtClean="0">
                <a:solidFill>
                  <a:schemeClr val="bg1"/>
                </a:solidFill>
              </a:rPr>
              <a:t>und</a:t>
            </a:r>
            <a:r>
              <a:rPr lang="nl-NL" sz="1000" dirty="0" smtClean="0">
                <a:solidFill>
                  <a:schemeClr val="bg1"/>
                </a:solidFill>
              </a:rPr>
              <a:t> </a:t>
            </a:r>
            <a:r>
              <a:rPr lang="nl-NL" sz="1000" dirty="0" err="1" smtClean="0">
                <a:solidFill>
                  <a:schemeClr val="bg1"/>
                </a:solidFill>
              </a:rPr>
              <a:t>liest</a:t>
            </a:r>
            <a:r>
              <a:rPr lang="nl-NL" sz="1000" dirty="0" smtClean="0">
                <a:solidFill>
                  <a:schemeClr val="bg1"/>
                </a:solidFill>
              </a:rPr>
              <a:t> die </a:t>
            </a:r>
            <a:r>
              <a:rPr lang="nl-NL" sz="1000" dirty="0" err="1" smtClean="0">
                <a:solidFill>
                  <a:schemeClr val="bg1"/>
                </a:solidFill>
              </a:rPr>
              <a:t>Worte</a:t>
            </a:r>
            <a:r>
              <a:rPr lang="nl-NL" sz="1000" dirty="0" smtClean="0">
                <a:solidFill>
                  <a:schemeClr val="bg1"/>
                </a:solidFill>
                <a:latin typeface="Times New Roman"/>
              </a:rPr>
              <a:t>’</a:t>
            </a:r>
            <a:r>
              <a:rPr lang="nl-NL" sz="1000" dirty="0" smtClean="0">
                <a:solidFill>
                  <a:schemeClr val="bg1"/>
                </a:solidFill>
              </a:rPr>
              <a:t>(1997)</a:t>
            </a:r>
            <a:endParaRPr lang="nl-NL" sz="1000" dirty="0">
              <a:solidFill>
                <a:schemeClr val="bg1"/>
              </a:solidFill>
            </a:endParaRPr>
          </a:p>
        </p:txBody>
      </p:sp>
      <p:pic>
        <p:nvPicPr>
          <p:cNvPr id="60424" name="Picture 8" descr="Ilya Kabakov, How to Meet an Angel, 2000"/>
          <p:cNvPicPr>
            <a:picLocks noChangeAspect="1" noChangeArrowheads="1"/>
          </p:cNvPicPr>
          <p:nvPr/>
        </p:nvPicPr>
        <p:blipFill>
          <a:blip r:embed="rId5" cstate="print"/>
          <a:srcRect/>
          <a:stretch>
            <a:fillRect/>
          </a:stretch>
        </p:blipFill>
        <p:spPr bwMode="auto">
          <a:xfrm>
            <a:off x="2411760" y="4077072"/>
            <a:ext cx="1543316" cy="2420888"/>
          </a:xfrm>
          <a:prstGeom prst="rect">
            <a:avLst/>
          </a:prstGeom>
          <a:noFill/>
        </p:spPr>
      </p:pic>
      <p:pic>
        <p:nvPicPr>
          <p:cNvPr id="60426" name="Picture 10" descr="Ilya Kabakov, How to Meet an Angel, 2000"/>
          <p:cNvPicPr>
            <a:picLocks noChangeAspect="1" noChangeArrowheads="1"/>
          </p:cNvPicPr>
          <p:nvPr/>
        </p:nvPicPr>
        <p:blipFill>
          <a:blip r:embed="rId6" cstate="print"/>
          <a:srcRect/>
          <a:stretch>
            <a:fillRect/>
          </a:stretch>
        </p:blipFill>
        <p:spPr bwMode="auto">
          <a:xfrm>
            <a:off x="3995936" y="4077071"/>
            <a:ext cx="1512168" cy="2379805"/>
          </a:xfrm>
          <a:prstGeom prst="rect">
            <a:avLst/>
          </a:prstGeom>
          <a:noFill/>
        </p:spPr>
      </p:pic>
      <p:pic>
        <p:nvPicPr>
          <p:cNvPr id="60428" name="Picture 12" descr="Ilya Kabakov, How to Meet an Angel installation view, 2000"/>
          <p:cNvPicPr>
            <a:picLocks noChangeAspect="1" noChangeArrowheads="1"/>
          </p:cNvPicPr>
          <p:nvPr/>
        </p:nvPicPr>
        <p:blipFill>
          <a:blip r:embed="rId7" cstate="print"/>
          <a:srcRect/>
          <a:stretch>
            <a:fillRect/>
          </a:stretch>
        </p:blipFill>
        <p:spPr bwMode="auto">
          <a:xfrm>
            <a:off x="3995936" y="5417841"/>
            <a:ext cx="1080120" cy="1440160"/>
          </a:xfrm>
          <a:prstGeom prst="rect">
            <a:avLst/>
          </a:prstGeom>
          <a:noFill/>
        </p:spPr>
      </p:pic>
      <p:sp>
        <p:nvSpPr>
          <p:cNvPr id="21" name="Tekstvak 20"/>
          <p:cNvSpPr txBox="1"/>
          <p:nvPr/>
        </p:nvSpPr>
        <p:spPr>
          <a:xfrm>
            <a:off x="2987824" y="3789040"/>
            <a:ext cx="1798890" cy="246221"/>
          </a:xfrm>
          <a:prstGeom prst="rect">
            <a:avLst/>
          </a:prstGeom>
          <a:noFill/>
        </p:spPr>
        <p:txBody>
          <a:bodyPr wrap="none" rtlCol="0">
            <a:spAutoFit/>
          </a:bodyPr>
          <a:lstStyle/>
          <a:p>
            <a:r>
              <a:rPr lang="nl-NL" sz="1000" dirty="0" smtClean="0"/>
              <a:t>‘</a:t>
            </a:r>
            <a:r>
              <a:rPr lang="nl-NL" sz="1000" dirty="0" err="1" smtClean="0"/>
              <a:t>How</a:t>
            </a:r>
            <a:r>
              <a:rPr lang="nl-NL" sz="1000" dirty="0" smtClean="0"/>
              <a:t> to meet </a:t>
            </a:r>
            <a:r>
              <a:rPr lang="nl-NL" sz="1000" dirty="0" err="1" smtClean="0"/>
              <a:t>an</a:t>
            </a:r>
            <a:r>
              <a:rPr lang="nl-NL" sz="1000" dirty="0" smtClean="0"/>
              <a:t> angel’ 2000</a:t>
            </a:r>
            <a:endParaRPr lang="nl-NL" sz="1000" dirty="0"/>
          </a:p>
        </p:txBody>
      </p:sp>
      <p:pic>
        <p:nvPicPr>
          <p:cNvPr id="26626" name="Picture 2" descr="http://t2.gstatic.com/images?q=tbn:ANd9GcT-OEZSbOSruZSqXOVEuh-vgUPzJT_I0lRGqHGOimK5gBC0U_cFpLFoJ80"/>
          <p:cNvPicPr>
            <a:picLocks noChangeAspect="1" noChangeArrowheads="1"/>
          </p:cNvPicPr>
          <p:nvPr/>
        </p:nvPicPr>
        <p:blipFill>
          <a:blip r:embed="rId8" cstate="print"/>
          <a:srcRect/>
          <a:stretch>
            <a:fillRect/>
          </a:stretch>
        </p:blipFill>
        <p:spPr bwMode="auto">
          <a:xfrm>
            <a:off x="6876256" y="5845351"/>
            <a:ext cx="1368152" cy="1012649"/>
          </a:xfrm>
          <a:prstGeom prst="rect">
            <a:avLst/>
          </a:prstGeom>
          <a:noFill/>
        </p:spPr>
      </p:pic>
      <p:pic>
        <p:nvPicPr>
          <p:cNvPr id="26628" name="Picture 4" descr="http://t3.gstatic.com/images?q=tbn:ANd9GcSatvLV4QLL87j7xDxkA03qC8hsrCXYLRIZkpo0DCsLdUX-HVL5bf6wSpw"/>
          <p:cNvPicPr>
            <a:picLocks noChangeAspect="1" noChangeArrowheads="1"/>
          </p:cNvPicPr>
          <p:nvPr/>
        </p:nvPicPr>
        <p:blipFill>
          <a:blip r:embed="rId9" cstate="print"/>
          <a:srcRect/>
          <a:stretch>
            <a:fillRect/>
          </a:stretch>
        </p:blipFill>
        <p:spPr bwMode="auto">
          <a:xfrm>
            <a:off x="5652120" y="5877272"/>
            <a:ext cx="1299144" cy="980728"/>
          </a:xfrm>
          <a:prstGeom prst="rect">
            <a:avLst/>
          </a:prstGeom>
          <a:noFill/>
        </p:spPr>
      </p:pic>
      <p:pic>
        <p:nvPicPr>
          <p:cNvPr id="26630" name="Picture 6" descr="http://t3.gstatic.com/images?q=tbn:ANd9GcRbZzS4cXc-4IQKRRROez9ILeNJw-lt84Vj146gjPcj417hDW1_9AUqWwE"/>
          <p:cNvPicPr>
            <a:picLocks noChangeAspect="1" noChangeArrowheads="1"/>
          </p:cNvPicPr>
          <p:nvPr/>
        </p:nvPicPr>
        <p:blipFill>
          <a:blip r:embed="rId10" cstate="print"/>
          <a:srcRect/>
          <a:stretch>
            <a:fillRect/>
          </a:stretch>
        </p:blipFill>
        <p:spPr bwMode="auto">
          <a:xfrm>
            <a:off x="7914989" y="5877272"/>
            <a:ext cx="1229012" cy="980728"/>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hoek 11"/>
          <p:cNvSpPr/>
          <p:nvPr/>
        </p:nvSpPr>
        <p:spPr>
          <a:xfrm>
            <a:off x="0" y="5517232"/>
            <a:ext cx="9144000" cy="1340768"/>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867" name="Rectangle 2051"/>
          <p:cNvSpPr>
            <a:spLocks noGrp="1" noChangeArrowheads="1"/>
          </p:cNvSpPr>
          <p:nvPr>
            <p:ph type="title"/>
          </p:nvPr>
        </p:nvSpPr>
        <p:spPr>
          <a:xfrm>
            <a:off x="0" y="0"/>
            <a:ext cx="9144000" cy="533400"/>
          </a:xfrm>
          <a:solidFill>
            <a:schemeClr val="bg1"/>
          </a:solidFill>
        </p:spPr>
        <p:txBody>
          <a:bodyPr/>
          <a:lstStyle/>
          <a:p>
            <a:pPr algn="l"/>
            <a:r>
              <a:rPr lang="nl-NL" sz="2800" b="1" dirty="0" smtClean="0">
                <a:solidFill>
                  <a:srgbClr val="FF0000"/>
                </a:solidFill>
                <a:latin typeface="Verdana" pitchFamily="34" charset="0"/>
              </a:rPr>
              <a:t> </a:t>
            </a:r>
            <a:r>
              <a:rPr lang="nl-NL" sz="2800" b="1" dirty="0" smtClean="0">
                <a:solidFill>
                  <a:schemeClr val="accent6">
                    <a:lumMod val="75000"/>
                  </a:schemeClr>
                </a:solidFill>
                <a:latin typeface="Verdana" pitchFamily="34" charset="0"/>
              </a:rPr>
              <a:t>De </a:t>
            </a:r>
            <a:r>
              <a:rPr lang="nl-NL" sz="2800" b="1" dirty="0">
                <a:solidFill>
                  <a:schemeClr val="accent6">
                    <a:lumMod val="75000"/>
                  </a:schemeClr>
                </a:solidFill>
                <a:latin typeface="Verdana" pitchFamily="34" charset="0"/>
              </a:rPr>
              <a:t>uitweg</a:t>
            </a:r>
          </a:p>
        </p:txBody>
      </p:sp>
      <p:sp>
        <p:nvSpPr>
          <p:cNvPr id="36868" name="Text Box 2052"/>
          <p:cNvSpPr txBox="1">
            <a:spLocks noChangeArrowheads="1"/>
          </p:cNvSpPr>
          <p:nvPr/>
        </p:nvSpPr>
        <p:spPr bwMode="auto">
          <a:xfrm>
            <a:off x="669925" y="23272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36870" name="Text Box 2054"/>
          <p:cNvSpPr txBox="1">
            <a:spLocks noChangeArrowheads="1"/>
          </p:cNvSpPr>
          <p:nvPr/>
        </p:nvSpPr>
        <p:spPr bwMode="auto">
          <a:xfrm>
            <a:off x="593725" y="11080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36874" name="Text Box 2058"/>
          <p:cNvSpPr txBox="1">
            <a:spLocks noChangeArrowheads="1"/>
          </p:cNvSpPr>
          <p:nvPr/>
        </p:nvSpPr>
        <p:spPr bwMode="auto">
          <a:xfrm>
            <a:off x="179512" y="548680"/>
            <a:ext cx="8964488" cy="1938992"/>
          </a:xfrm>
          <a:prstGeom prst="rect">
            <a:avLst/>
          </a:prstGeom>
          <a:noFill/>
          <a:ln w="9525">
            <a:noFill/>
            <a:miter lim="800000"/>
            <a:headEnd/>
            <a:tailEnd/>
          </a:ln>
          <a:effectLst/>
        </p:spPr>
        <p:txBody>
          <a:bodyPr wrap="square">
            <a:spAutoFit/>
          </a:bodyPr>
          <a:lstStyle/>
          <a:p>
            <a:r>
              <a:rPr lang="nl-NL" sz="2000" b="1" dirty="0">
                <a:solidFill>
                  <a:schemeClr val="accent6">
                    <a:lumMod val="75000"/>
                  </a:schemeClr>
                </a:solidFill>
              </a:rPr>
              <a:t>Revolutie:</a:t>
            </a:r>
            <a:r>
              <a:rPr lang="nl-NL" b="1" dirty="0">
                <a:solidFill>
                  <a:schemeClr val="accent6">
                    <a:lumMod val="75000"/>
                  </a:schemeClr>
                </a:solidFill>
              </a:rPr>
              <a:t> </a:t>
            </a:r>
            <a:r>
              <a:rPr lang="nl-NL" sz="1200" dirty="0"/>
              <a:t>Romantiek als cultuurbeweging ontstaat aan het einde van de 18e eeuw. </a:t>
            </a:r>
            <a:br>
              <a:rPr lang="nl-NL" sz="1200" dirty="0"/>
            </a:br>
            <a:r>
              <a:rPr lang="nl-NL" sz="1200" dirty="0" smtClean="0"/>
              <a:t>De Franse </a:t>
            </a:r>
            <a:r>
              <a:rPr lang="nl-NL" sz="1200" dirty="0"/>
              <a:t>Revolutie </a:t>
            </a:r>
            <a:r>
              <a:rPr lang="nl-NL" sz="1200" dirty="0" smtClean="0"/>
              <a:t> </a:t>
            </a:r>
          </a:p>
          <a:p>
            <a:r>
              <a:rPr lang="nl-NL" sz="1200" dirty="0" smtClean="0"/>
              <a:t>De Industriële </a:t>
            </a:r>
            <a:r>
              <a:rPr lang="nl-NL" sz="1200" dirty="0"/>
              <a:t>Revolutie</a:t>
            </a:r>
            <a:r>
              <a:rPr lang="nl-NL" sz="1200" dirty="0" smtClean="0"/>
              <a:t>:</a:t>
            </a:r>
          </a:p>
          <a:p>
            <a:r>
              <a:rPr lang="nl-NL" sz="1200" dirty="0" err="1"/>
              <a:t>K</a:t>
            </a:r>
            <a:r>
              <a:rPr lang="nl-NL" sz="1200" dirty="0" err="1" smtClean="0"/>
              <a:t>lasseverschillen</a:t>
            </a:r>
            <a:r>
              <a:rPr lang="nl-NL" sz="1200" dirty="0" smtClean="0">
                <a:sym typeface="Wingdings" pitchFamily="2" charset="2"/>
              </a:rPr>
              <a:t> </a:t>
            </a:r>
            <a:r>
              <a:rPr lang="nl-NL" sz="1200" dirty="0">
                <a:sym typeface="Wingdings" pitchFamily="2" charset="2"/>
              </a:rPr>
              <a:t>Karl Marx: Communistisch Manifest ( 1848)</a:t>
            </a:r>
            <a:br>
              <a:rPr lang="nl-NL" sz="1200" dirty="0">
                <a:sym typeface="Wingdings" pitchFamily="2" charset="2"/>
              </a:rPr>
            </a:br>
            <a:r>
              <a:rPr lang="nl-NL" sz="1200" dirty="0" smtClean="0">
                <a:sym typeface="Wingdings" pitchFamily="2" charset="2"/>
              </a:rPr>
              <a:t>Verstedelijking</a:t>
            </a:r>
          </a:p>
          <a:p>
            <a:endParaRPr lang="nl-NL" sz="1200" dirty="0" smtClean="0">
              <a:sym typeface="Wingdings" pitchFamily="2" charset="2"/>
            </a:endParaRPr>
          </a:p>
          <a:p>
            <a:r>
              <a:rPr lang="nl-NL" sz="1200" dirty="0" smtClean="0">
                <a:sym typeface="Wingdings" pitchFamily="2" charset="2"/>
              </a:rPr>
              <a:t>Kunstenaars </a:t>
            </a:r>
            <a:r>
              <a:rPr lang="nl-NL" sz="1200" dirty="0">
                <a:sym typeface="Wingdings" pitchFamily="2" charset="2"/>
              </a:rPr>
              <a:t>zoeken een uitweg uit dit treurige </a:t>
            </a:r>
            <a:r>
              <a:rPr lang="nl-NL" sz="1200" dirty="0" smtClean="0">
                <a:sym typeface="Wingdings" pitchFamily="2" charset="2"/>
              </a:rPr>
              <a:t>alledaagse bestaan </a:t>
            </a:r>
            <a:r>
              <a:rPr lang="nl-NL" sz="1200" dirty="0">
                <a:sym typeface="Wingdings" pitchFamily="2" charset="2"/>
              </a:rPr>
              <a:t>in: vlucht in hang naar het </a:t>
            </a:r>
            <a:r>
              <a:rPr lang="nl-NL" sz="1200" dirty="0" smtClean="0">
                <a:sym typeface="Wingdings" pitchFamily="2" charset="2"/>
              </a:rPr>
              <a:t>(eigen) verleden, naar </a:t>
            </a:r>
            <a:r>
              <a:rPr lang="nl-NL" sz="1200" dirty="0" smtClean="0">
                <a:latin typeface="Times New Roman"/>
                <a:sym typeface="Wingdings" pitchFamily="2" charset="2"/>
              </a:rPr>
              <a:t>‘</a:t>
            </a:r>
            <a:r>
              <a:rPr lang="nl-NL" sz="1200" dirty="0" smtClean="0">
                <a:ea typeface="Arial Unicode MS" pitchFamily="34" charset="-128"/>
                <a:cs typeface="Arial Unicode MS" pitchFamily="34" charset="-128"/>
                <a:sym typeface="Wingdings" pitchFamily="2" charset="2"/>
              </a:rPr>
              <a:t>exotische’ culturen, de natuur (geïdealiseerd) , meer aandacht voor gevoel en sentiment, waardering voor </a:t>
            </a:r>
            <a:r>
              <a:rPr lang="nl-NL" sz="1200" dirty="0">
                <a:ea typeface="Arial Unicode MS" pitchFamily="34" charset="-128"/>
                <a:cs typeface="Arial Unicode MS" pitchFamily="34" charset="-128"/>
                <a:sym typeface="Wingdings" pitchFamily="2" charset="2"/>
              </a:rPr>
              <a:t>zelfverwerkelijking van het </a:t>
            </a:r>
            <a:r>
              <a:rPr lang="nl-NL" sz="1200" dirty="0" smtClean="0">
                <a:ea typeface="Arial Unicode MS" pitchFamily="34" charset="-128"/>
                <a:cs typeface="Arial Unicode MS" pitchFamily="34" charset="-128"/>
                <a:sym typeface="Wingdings" pitchFamily="2" charset="2"/>
              </a:rPr>
              <a:t>individu.</a:t>
            </a:r>
            <a:endParaRPr lang="nl-NL" sz="1200" b="1" dirty="0">
              <a:solidFill>
                <a:srgbClr val="CC00FF"/>
              </a:solidFill>
              <a:ea typeface="Arial Unicode MS" pitchFamily="34" charset="-128"/>
              <a:cs typeface="Arial Unicode MS" pitchFamily="34" charset="-128"/>
            </a:endParaRPr>
          </a:p>
        </p:txBody>
      </p:sp>
      <p:sp>
        <p:nvSpPr>
          <p:cNvPr id="36875" name="Text Box 2059"/>
          <p:cNvSpPr txBox="1">
            <a:spLocks noChangeArrowheads="1"/>
          </p:cNvSpPr>
          <p:nvPr/>
        </p:nvSpPr>
        <p:spPr bwMode="auto">
          <a:xfrm>
            <a:off x="3260725" y="92075"/>
            <a:ext cx="3204723" cy="400110"/>
          </a:xfrm>
          <a:prstGeom prst="rect">
            <a:avLst/>
          </a:prstGeom>
          <a:noFill/>
          <a:ln w="9525">
            <a:noFill/>
            <a:miter lim="800000"/>
            <a:headEnd/>
            <a:tailEnd/>
          </a:ln>
          <a:effectLst/>
        </p:spPr>
        <p:txBody>
          <a:bodyPr wrap="none">
            <a:spAutoFit/>
          </a:bodyPr>
          <a:lstStyle/>
          <a:p>
            <a:r>
              <a:rPr lang="nl-NL" sz="2000" dirty="0"/>
              <a:t>Vlucht </a:t>
            </a:r>
            <a:r>
              <a:rPr lang="nl-NL" sz="2000" dirty="0" smtClean="0"/>
              <a:t>in de woeste natuur</a:t>
            </a:r>
            <a:endParaRPr lang="nl-NL" sz="2000" dirty="0"/>
          </a:p>
        </p:txBody>
      </p:sp>
      <p:sp>
        <p:nvSpPr>
          <p:cNvPr id="36876" name="Text Box 2060"/>
          <p:cNvSpPr txBox="1">
            <a:spLocks noChangeArrowheads="1"/>
          </p:cNvSpPr>
          <p:nvPr/>
        </p:nvSpPr>
        <p:spPr bwMode="auto">
          <a:xfrm>
            <a:off x="179512" y="2564904"/>
            <a:ext cx="3672408" cy="2800767"/>
          </a:xfrm>
          <a:prstGeom prst="rect">
            <a:avLst/>
          </a:prstGeom>
          <a:noFill/>
          <a:ln w="9525">
            <a:noFill/>
            <a:miter lim="800000"/>
            <a:headEnd/>
            <a:tailEnd/>
          </a:ln>
          <a:effectLst/>
        </p:spPr>
        <p:txBody>
          <a:bodyPr wrap="square">
            <a:spAutoFit/>
          </a:bodyPr>
          <a:lstStyle/>
          <a:p>
            <a:r>
              <a:rPr lang="nl-NL" sz="2000" b="1" dirty="0" err="1">
                <a:solidFill>
                  <a:schemeClr val="accent6">
                    <a:lumMod val="75000"/>
                  </a:schemeClr>
                </a:solidFill>
              </a:rPr>
              <a:t>Woesternij</a:t>
            </a:r>
            <a:r>
              <a:rPr lang="nl-NL" sz="2000" b="1" dirty="0" smtClean="0">
                <a:solidFill>
                  <a:schemeClr val="accent6">
                    <a:lumMod val="75000"/>
                  </a:schemeClr>
                </a:solidFill>
              </a:rPr>
              <a:t>:</a:t>
            </a:r>
            <a:r>
              <a:rPr lang="nl-NL" sz="1200" dirty="0" smtClean="0"/>
              <a:t>.</a:t>
            </a:r>
            <a:br>
              <a:rPr lang="nl-NL" sz="1200" dirty="0" smtClean="0"/>
            </a:br>
            <a:r>
              <a:rPr lang="nl-NL" sz="1200" dirty="0" smtClean="0"/>
              <a:t>Landschapsschilders:</a:t>
            </a:r>
          </a:p>
          <a:p>
            <a:r>
              <a:rPr lang="nl-NL" sz="1200" dirty="0" smtClean="0"/>
              <a:t>William Turner</a:t>
            </a:r>
            <a:r>
              <a:rPr lang="nl-NL" sz="1200" dirty="0"/>
              <a:t> </a:t>
            </a:r>
            <a:r>
              <a:rPr lang="nl-NL" sz="1200" dirty="0" smtClean="0"/>
              <a:t>(1775-1851)</a:t>
            </a:r>
            <a:r>
              <a:rPr lang="nl-NL" sz="1400" dirty="0" smtClean="0"/>
              <a:t/>
            </a:r>
            <a:br>
              <a:rPr lang="nl-NL" sz="1400" dirty="0" smtClean="0"/>
            </a:br>
            <a:r>
              <a:rPr lang="nl-NL" sz="1200" dirty="0" smtClean="0"/>
              <a:t>John </a:t>
            </a:r>
            <a:r>
              <a:rPr lang="nl-NL" sz="1200" dirty="0" err="1" smtClean="0"/>
              <a:t>Constable</a:t>
            </a:r>
            <a:r>
              <a:rPr lang="nl-NL" sz="1200" dirty="0" smtClean="0"/>
              <a:t> (1776-1837)</a:t>
            </a:r>
            <a:br>
              <a:rPr lang="nl-NL" sz="1200" dirty="0" smtClean="0"/>
            </a:br>
            <a:endParaRPr lang="nl-NL" sz="1200" dirty="0" smtClean="0"/>
          </a:p>
          <a:p>
            <a:r>
              <a:rPr lang="nl-NL" sz="1200" dirty="0" smtClean="0"/>
              <a:t>Tegen de tradities in van de academies</a:t>
            </a:r>
            <a:br>
              <a:rPr lang="nl-NL" sz="1200" dirty="0" smtClean="0"/>
            </a:br>
            <a:r>
              <a:rPr lang="nl-NL" sz="1200" dirty="0" smtClean="0"/>
              <a:t>waarbij de natuur dient als louter decor voor historische thema’s .</a:t>
            </a:r>
          </a:p>
          <a:p>
            <a:r>
              <a:rPr lang="nl-NL" sz="1200" dirty="0" smtClean="0"/>
              <a:t/>
            </a:r>
            <a:br>
              <a:rPr lang="nl-NL" sz="1200" dirty="0" smtClean="0"/>
            </a:br>
            <a:r>
              <a:rPr lang="nl-NL" sz="1200" dirty="0" smtClean="0"/>
              <a:t>Gevoel of de beleving. </a:t>
            </a:r>
            <a:br>
              <a:rPr lang="nl-NL" sz="1200" dirty="0" smtClean="0"/>
            </a:br>
            <a:r>
              <a:rPr lang="nl-NL" sz="1200" dirty="0" smtClean="0"/>
              <a:t>Dit is ook te zien in zijn penseelvoering: </a:t>
            </a:r>
            <a:br>
              <a:rPr lang="nl-NL" sz="1200" dirty="0" smtClean="0"/>
            </a:br>
            <a:r>
              <a:rPr lang="nl-NL" sz="1200" dirty="0" smtClean="0"/>
              <a:t>geen bestudeerde details maar grote, </a:t>
            </a:r>
            <a:br>
              <a:rPr lang="nl-NL" sz="1200" dirty="0" smtClean="0"/>
            </a:br>
            <a:r>
              <a:rPr lang="nl-NL" sz="1200" dirty="0" smtClean="0"/>
              <a:t>soms ongecontroleerde kwaststreken.</a:t>
            </a:r>
          </a:p>
          <a:p>
            <a:r>
              <a:rPr lang="nl-NL" sz="1200" dirty="0" smtClean="0"/>
              <a:t> </a:t>
            </a:r>
            <a:endParaRPr lang="nl-NL" sz="1200" dirty="0"/>
          </a:p>
        </p:txBody>
      </p:sp>
      <p:pic>
        <p:nvPicPr>
          <p:cNvPr id="36879" name="Picture 2063" descr="C:\Users\John\Pictures\Bespiegeling\H9Romantiek\Turner_Snow_Storm_Steam-Boat_off_a_Harbours_Mouth_1842.jpg"/>
          <p:cNvPicPr>
            <a:picLocks noChangeAspect="1" noChangeArrowheads="1"/>
          </p:cNvPicPr>
          <p:nvPr/>
        </p:nvPicPr>
        <p:blipFill>
          <a:blip r:embed="rId2" cstate="print"/>
          <a:srcRect/>
          <a:stretch>
            <a:fillRect/>
          </a:stretch>
        </p:blipFill>
        <p:spPr bwMode="auto">
          <a:xfrm flipH="1">
            <a:off x="3767403" y="2564904"/>
            <a:ext cx="5376597" cy="4032448"/>
          </a:xfrm>
          <a:prstGeom prst="rect">
            <a:avLst/>
          </a:prstGeom>
          <a:noFill/>
        </p:spPr>
      </p:pic>
      <p:sp>
        <p:nvSpPr>
          <p:cNvPr id="36880" name="Text Box 2064"/>
          <p:cNvSpPr txBox="1">
            <a:spLocks noChangeArrowheads="1"/>
          </p:cNvSpPr>
          <p:nvPr/>
        </p:nvSpPr>
        <p:spPr bwMode="auto">
          <a:xfrm>
            <a:off x="5364088" y="2564904"/>
            <a:ext cx="3288570" cy="246221"/>
          </a:xfrm>
          <a:prstGeom prst="rect">
            <a:avLst/>
          </a:prstGeom>
          <a:noFill/>
          <a:ln w="9525">
            <a:noFill/>
            <a:miter lim="800000"/>
            <a:headEnd/>
            <a:tailEnd/>
          </a:ln>
          <a:effectLst/>
        </p:spPr>
        <p:txBody>
          <a:bodyPr wrap="square">
            <a:spAutoFit/>
          </a:bodyPr>
          <a:lstStyle/>
          <a:p>
            <a:r>
              <a:rPr lang="nl-NL" sz="1000" dirty="0">
                <a:solidFill>
                  <a:schemeClr val="bg1"/>
                </a:solidFill>
                <a:latin typeface="Times New Roman"/>
              </a:rPr>
              <a:t>‘</a:t>
            </a:r>
            <a:r>
              <a:rPr lang="nl-NL" sz="1000" dirty="0">
                <a:solidFill>
                  <a:schemeClr val="bg1"/>
                </a:solidFill>
              </a:rPr>
              <a:t>Sneeuwstorm </a:t>
            </a:r>
            <a:r>
              <a:rPr lang="nl-NL" sz="1000" dirty="0">
                <a:solidFill>
                  <a:schemeClr val="bg1"/>
                </a:solidFill>
                <a:latin typeface="Times New Roman"/>
              </a:rPr>
              <a:t>–</a:t>
            </a:r>
            <a:r>
              <a:rPr lang="nl-NL" sz="1000" dirty="0">
                <a:solidFill>
                  <a:schemeClr val="bg1"/>
                </a:solidFill>
              </a:rPr>
              <a:t> stoomboot voor de havenmond</a:t>
            </a:r>
            <a:r>
              <a:rPr lang="nl-NL" sz="1000" dirty="0">
                <a:solidFill>
                  <a:schemeClr val="bg1"/>
                </a:solidFill>
                <a:latin typeface="Times New Roman"/>
              </a:rPr>
              <a:t>’</a:t>
            </a:r>
            <a:r>
              <a:rPr lang="nl-NL" sz="1000" dirty="0">
                <a:solidFill>
                  <a:schemeClr val="bg1"/>
                </a:solidFill>
              </a:rPr>
              <a:t> 1842</a:t>
            </a:r>
          </a:p>
        </p:txBody>
      </p:sp>
      <p:sp>
        <p:nvSpPr>
          <p:cNvPr id="13" name="Tekstvak 12"/>
          <p:cNvSpPr txBox="1"/>
          <p:nvPr/>
        </p:nvSpPr>
        <p:spPr>
          <a:xfrm>
            <a:off x="179512" y="5733256"/>
            <a:ext cx="3384376" cy="461665"/>
          </a:xfrm>
          <a:prstGeom prst="rect">
            <a:avLst/>
          </a:prstGeom>
          <a:solidFill>
            <a:srgbClr val="92D050"/>
          </a:solidFill>
        </p:spPr>
        <p:txBody>
          <a:bodyPr wrap="square" rtlCol="0">
            <a:spAutoFit/>
          </a:bodyPr>
          <a:lstStyle/>
          <a:p>
            <a:r>
              <a:rPr lang="nl-NL" sz="1200" dirty="0" smtClean="0"/>
              <a:t>Tegenover het geweld van de woeste </a:t>
            </a:r>
            <a:br>
              <a:rPr lang="nl-NL" sz="1200" dirty="0" smtClean="0"/>
            </a:br>
            <a:r>
              <a:rPr lang="nl-NL" sz="1200" dirty="0" smtClean="0"/>
              <a:t>natuur is de mens onbetekenend en nietig.</a:t>
            </a:r>
            <a:endParaRPr lang="nl-NL" sz="1200" dirty="0"/>
          </a:p>
        </p:txBody>
      </p:sp>
      <p:sp>
        <p:nvSpPr>
          <p:cNvPr id="14" name="Tekstvak 13"/>
          <p:cNvSpPr txBox="1"/>
          <p:nvPr/>
        </p:nvSpPr>
        <p:spPr>
          <a:xfrm>
            <a:off x="5580112" y="1056511"/>
            <a:ext cx="3384376" cy="646331"/>
          </a:xfrm>
          <a:prstGeom prst="rect">
            <a:avLst/>
          </a:prstGeom>
          <a:solidFill>
            <a:srgbClr val="92D050"/>
          </a:solidFill>
        </p:spPr>
        <p:txBody>
          <a:bodyPr wrap="square" rtlCol="0">
            <a:spAutoFit/>
          </a:bodyPr>
          <a:lstStyle/>
          <a:p>
            <a:r>
              <a:rPr lang="nl-NL" sz="1200" i="1" dirty="0" smtClean="0"/>
              <a:t>Goethe: Het genie moet zich niet storen aan voorbeelden of regels, niet de vleugels van anderen gebruiken, maar zelf vliegen. </a:t>
            </a:r>
            <a:endParaRPr lang="nl-NL" sz="1200" i="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p:cNvSpPr/>
          <p:nvPr/>
        </p:nvSpPr>
        <p:spPr>
          <a:xfrm>
            <a:off x="0" y="5589240"/>
            <a:ext cx="9144000" cy="1268760"/>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7899" name="Picture 11" descr="C:\Users\John\Pictures\Bespiegeling\H9Romantiek\Turner-slave-ship.jpg"/>
          <p:cNvPicPr>
            <a:picLocks noChangeAspect="1" noChangeArrowheads="1"/>
          </p:cNvPicPr>
          <p:nvPr/>
        </p:nvPicPr>
        <p:blipFill>
          <a:blip r:embed="rId2" cstate="print"/>
          <a:srcRect/>
          <a:stretch>
            <a:fillRect/>
          </a:stretch>
        </p:blipFill>
        <p:spPr bwMode="auto">
          <a:xfrm>
            <a:off x="395536" y="548680"/>
            <a:ext cx="8416324" cy="6309320"/>
          </a:xfrm>
          <a:prstGeom prst="rect">
            <a:avLst/>
          </a:prstGeom>
          <a:noFill/>
        </p:spPr>
      </p:pic>
      <p:sp>
        <p:nvSpPr>
          <p:cNvPr id="37890" name="Rectangle 2"/>
          <p:cNvSpPr>
            <a:spLocks noGrp="1" noChangeArrowheads="1"/>
          </p:cNvSpPr>
          <p:nvPr>
            <p:ph type="title"/>
          </p:nvPr>
        </p:nvSpPr>
        <p:spPr>
          <a:xfrm>
            <a:off x="0" y="0"/>
            <a:ext cx="9144000" cy="533400"/>
          </a:xfrm>
          <a:solidFill>
            <a:schemeClr val="bg1"/>
          </a:solidFill>
        </p:spPr>
        <p:txBody>
          <a:bodyPr/>
          <a:lstStyle/>
          <a:p>
            <a:pPr algn="l"/>
            <a:r>
              <a:rPr lang="nl-NL" sz="2800" dirty="0" smtClean="0">
                <a:solidFill>
                  <a:srgbClr val="FF0000"/>
                </a:solidFill>
                <a:latin typeface="Verdana" pitchFamily="34" charset="0"/>
              </a:rPr>
              <a:t> William </a:t>
            </a:r>
            <a:r>
              <a:rPr lang="nl-NL" sz="2800" dirty="0">
                <a:solidFill>
                  <a:srgbClr val="FF0000"/>
                </a:solidFill>
                <a:latin typeface="Verdana" pitchFamily="34" charset="0"/>
              </a:rPr>
              <a:t>Turner</a:t>
            </a:r>
          </a:p>
        </p:txBody>
      </p:sp>
      <p:sp>
        <p:nvSpPr>
          <p:cNvPr id="37891" name="Text Box 3"/>
          <p:cNvSpPr txBox="1">
            <a:spLocks noChangeArrowheads="1"/>
          </p:cNvSpPr>
          <p:nvPr/>
        </p:nvSpPr>
        <p:spPr bwMode="auto">
          <a:xfrm>
            <a:off x="669925" y="23272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37892" name="Text Box 4"/>
          <p:cNvSpPr txBox="1">
            <a:spLocks noChangeArrowheads="1"/>
          </p:cNvSpPr>
          <p:nvPr/>
        </p:nvSpPr>
        <p:spPr bwMode="auto">
          <a:xfrm>
            <a:off x="593725" y="11080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37894" name="Text Box 6"/>
          <p:cNvSpPr txBox="1">
            <a:spLocks noChangeArrowheads="1"/>
          </p:cNvSpPr>
          <p:nvPr/>
        </p:nvSpPr>
        <p:spPr bwMode="auto">
          <a:xfrm>
            <a:off x="2843808" y="188640"/>
            <a:ext cx="1157689" cy="307777"/>
          </a:xfrm>
          <a:prstGeom prst="rect">
            <a:avLst/>
          </a:prstGeom>
          <a:noFill/>
          <a:ln w="9525">
            <a:noFill/>
            <a:miter lim="800000"/>
            <a:headEnd/>
            <a:tailEnd/>
          </a:ln>
          <a:effectLst/>
        </p:spPr>
        <p:txBody>
          <a:bodyPr wrap="none">
            <a:spAutoFit/>
          </a:bodyPr>
          <a:lstStyle/>
          <a:p>
            <a:r>
              <a:rPr lang="nl-NL" sz="1400" dirty="0"/>
              <a:t>(1775-1851)</a:t>
            </a:r>
          </a:p>
        </p:txBody>
      </p:sp>
      <p:sp>
        <p:nvSpPr>
          <p:cNvPr id="37898" name="Text Box 10"/>
          <p:cNvSpPr txBox="1">
            <a:spLocks noChangeArrowheads="1"/>
          </p:cNvSpPr>
          <p:nvPr/>
        </p:nvSpPr>
        <p:spPr bwMode="auto">
          <a:xfrm>
            <a:off x="914400" y="6521450"/>
            <a:ext cx="248786" cy="246221"/>
          </a:xfrm>
          <a:prstGeom prst="rect">
            <a:avLst/>
          </a:prstGeom>
          <a:noFill/>
          <a:ln w="9525">
            <a:noFill/>
            <a:miter lim="800000"/>
            <a:headEnd/>
            <a:tailEnd/>
          </a:ln>
          <a:effectLst/>
        </p:spPr>
        <p:txBody>
          <a:bodyPr wrap="none">
            <a:spAutoFit/>
          </a:bodyPr>
          <a:lstStyle/>
          <a:p>
            <a:r>
              <a:rPr lang="en-US" sz="1000" dirty="0" smtClean="0"/>
              <a:t>’.</a:t>
            </a:r>
            <a:endParaRPr lang="nl-NL" sz="1000" dirty="0">
              <a:solidFill>
                <a:schemeClr val="bg1"/>
              </a:solidFill>
            </a:endParaRPr>
          </a:p>
        </p:txBody>
      </p:sp>
      <p:sp>
        <p:nvSpPr>
          <p:cNvPr id="37900" name="Text Box 12"/>
          <p:cNvSpPr txBox="1">
            <a:spLocks noChangeArrowheads="1"/>
          </p:cNvSpPr>
          <p:nvPr/>
        </p:nvSpPr>
        <p:spPr bwMode="auto">
          <a:xfrm>
            <a:off x="4355976" y="116632"/>
            <a:ext cx="2634054" cy="400110"/>
          </a:xfrm>
          <a:prstGeom prst="rect">
            <a:avLst/>
          </a:prstGeom>
          <a:noFill/>
          <a:ln w="9525">
            <a:noFill/>
            <a:miter lim="800000"/>
            <a:headEnd/>
            <a:tailEnd/>
          </a:ln>
          <a:effectLst/>
        </p:spPr>
        <p:txBody>
          <a:bodyPr wrap="none">
            <a:spAutoFit/>
          </a:bodyPr>
          <a:lstStyle/>
          <a:p>
            <a:r>
              <a:rPr lang="nl-NL" sz="2000" dirty="0"/>
              <a:t>Vlucht naar de natuur</a:t>
            </a:r>
          </a:p>
        </p:txBody>
      </p:sp>
      <p:sp>
        <p:nvSpPr>
          <p:cNvPr id="9" name="Tekstvak 8"/>
          <p:cNvSpPr txBox="1"/>
          <p:nvPr/>
        </p:nvSpPr>
        <p:spPr>
          <a:xfrm>
            <a:off x="611560" y="620688"/>
            <a:ext cx="8064896" cy="1631216"/>
          </a:xfrm>
          <a:prstGeom prst="rect">
            <a:avLst/>
          </a:prstGeom>
          <a:noFill/>
        </p:spPr>
        <p:txBody>
          <a:bodyPr wrap="square" rtlCol="0">
            <a:spAutoFit/>
          </a:bodyPr>
          <a:lstStyle/>
          <a:p>
            <a:r>
              <a:rPr lang="nl-NL" sz="1000" dirty="0" smtClean="0">
                <a:solidFill>
                  <a:schemeClr val="bg1"/>
                </a:solidFill>
                <a:ea typeface="Arial Unicode MS" pitchFamily="34" charset="-128"/>
                <a:cs typeface="Arial Unicode MS" pitchFamily="34" charset="-128"/>
              </a:rPr>
              <a:t>‘Het slavenschip ‘</a:t>
            </a:r>
            <a:r>
              <a:rPr lang="en-US" sz="1000" dirty="0" smtClean="0">
                <a:ea typeface="Arial Unicode MS" pitchFamily="34" charset="-128"/>
                <a:cs typeface="Arial Unicode MS" pitchFamily="34" charset="-128"/>
              </a:rPr>
              <a:t>‘Slavers throwing overboard the dead and dying – typhoon coming on </a:t>
            </a:r>
            <a:r>
              <a:rPr lang="nl-NL" sz="1000" dirty="0" smtClean="0">
                <a:ea typeface="Arial Unicode MS" pitchFamily="34" charset="-128"/>
                <a:cs typeface="Arial Unicode MS" pitchFamily="34" charset="-128"/>
              </a:rPr>
              <a:t>In 1840 was William Turner zestig jaar oud. Zijn schilderkunst evolueerde steeds verder weg van de </a:t>
            </a:r>
            <a:r>
              <a:rPr lang="nl-NL" sz="1000" dirty="0" err="1" smtClean="0">
                <a:ea typeface="Arial Unicode MS" pitchFamily="34" charset="-128"/>
                <a:cs typeface="Arial Unicode MS" pitchFamily="34" charset="-128"/>
              </a:rPr>
              <a:t>af-beelding</a:t>
            </a:r>
            <a:r>
              <a:rPr lang="nl-NL" sz="1000" dirty="0" smtClean="0">
                <a:ea typeface="Arial Unicode MS" pitchFamily="34" charset="-128"/>
                <a:cs typeface="Arial Unicode MS" pitchFamily="34" charset="-128"/>
              </a:rPr>
              <a:t>, naar kleur en impressie. Dat jaar bracht hij zeven schilderijen naar de jaarlijkse </a:t>
            </a:r>
            <a:r>
              <a:rPr lang="nl-NL" sz="1000" dirty="0" smtClean="0"/>
              <a:t>tentoonstelling van de Royal </a:t>
            </a:r>
            <a:r>
              <a:rPr lang="nl-NL" sz="1000" dirty="0" err="1" smtClean="0"/>
              <a:t>Academy</a:t>
            </a:r>
            <a:r>
              <a:rPr lang="nl-NL" sz="1000" dirty="0" smtClean="0"/>
              <a:t>. Ze zorgden voor een schandaal. Vooral het doek ‘The </a:t>
            </a:r>
            <a:r>
              <a:rPr lang="nl-NL" sz="1000" dirty="0" err="1" smtClean="0"/>
              <a:t>Slave</a:t>
            </a:r>
            <a:r>
              <a:rPr lang="nl-NL" sz="1000" dirty="0" smtClean="0"/>
              <a:t> </a:t>
            </a:r>
            <a:r>
              <a:rPr lang="nl-NL" sz="1000" dirty="0" err="1" smtClean="0"/>
              <a:t>Ship</a:t>
            </a:r>
            <a:r>
              <a:rPr lang="nl-NL" sz="1000" dirty="0" smtClean="0"/>
              <a:t>’ kreeg het zwaar te verduren van conservatieve critici. Het schilderij is één explosie van scharlakenrood en goud, ergens op een oceaan, in het oog van een storm.</a:t>
            </a:r>
          </a:p>
          <a:p>
            <a:r>
              <a:rPr lang="nl-NL" sz="1000" dirty="0" smtClean="0"/>
              <a:t>‘</a:t>
            </a:r>
            <a:r>
              <a:rPr lang="nl-NL" sz="1000" dirty="0" err="1" smtClean="0"/>
              <a:t>Gezwadder</a:t>
            </a:r>
            <a:r>
              <a:rPr lang="nl-NL" sz="1000" dirty="0" smtClean="0"/>
              <a:t> met verf’, ‘</a:t>
            </a:r>
            <a:r>
              <a:rPr lang="nl-NL" sz="1000" dirty="0" err="1" smtClean="0"/>
              <a:t>gesmos</a:t>
            </a:r>
            <a:r>
              <a:rPr lang="nl-NL" sz="1000" dirty="0" smtClean="0"/>
              <a:t>’, ‘keukenaccident’: zo werd het werk minachtend bestempeld. Maar precies door de nadruk te leggen op kleur en niet langer de werkelijkheid af te beelden zoals ze verschijnt, liep Turner vooruit op de discussie over kunst die zou ontstaan door de uitvinding van de fotografie, enkele decennia later: als de camera perfecte tweedimensionale afbeeldingen kon maken van de realiteit, wat bleef er dan nog over voor de kunst? Turners kleurennevels waren één antwoord op die vraag: de subjectieve indruk van de artiest.</a:t>
            </a:r>
          </a:p>
          <a:p>
            <a:endParaRPr lang="nl-NL" sz="10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hoek 14"/>
          <p:cNvSpPr/>
          <p:nvPr/>
        </p:nvSpPr>
        <p:spPr>
          <a:xfrm>
            <a:off x="0" y="5445224"/>
            <a:ext cx="5220072" cy="1412776"/>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8923" name="Picture 11" descr="C:\Users\John\Pictures\Bespiegeling\H9Romantiek\Turner-Seamonsters.bmp"/>
          <p:cNvPicPr>
            <a:picLocks noChangeAspect="1" noChangeArrowheads="1"/>
          </p:cNvPicPr>
          <p:nvPr/>
        </p:nvPicPr>
        <p:blipFill>
          <a:blip r:embed="rId2" cstate="print"/>
          <a:srcRect/>
          <a:stretch>
            <a:fillRect/>
          </a:stretch>
        </p:blipFill>
        <p:spPr bwMode="auto">
          <a:xfrm>
            <a:off x="4572000" y="3405188"/>
            <a:ext cx="4572000" cy="3452812"/>
          </a:xfrm>
          <a:prstGeom prst="rect">
            <a:avLst/>
          </a:prstGeom>
          <a:noFill/>
        </p:spPr>
      </p:pic>
      <p:sp>
        <p:nvSpPr>
          <p:cNvPr id="38914" name="Rectangle 2"/>
          <p:cNvSpPr>
            <a:spLocks noGrp="1" noChangeArrowheads="1"/>
          </p:cNvSpPr>
          <p:nvPr>
            <p:ph type="title"/>
          </p:nvPr>
        </p:nvSpPr>
        <p:spPr>
          <a:xfrm>
            <a:off x="0" y="0"/>
            <a:ext cx="9144000" cy="533400"/>
          </a:xfrm>
          <a:solidFill>
            <a:schemeClr val="bg1"/>
          </a:solidFill>
        </p:spPr>
        <p:txBody>
          <a:bodyPr/>
          <a:lstStyle/>
          <a:p>
            <a:pPr algn="l"/>
            <a:r>
              <a:rPr lang="nl-NL" sz="2800" dirty="0" smtClean="0">
                <a:solidFill>
                  <a:srgbClr val="FF0000"/>
                </a:solidFill>
                <a:latin typeface="Verdana" pitchFamily="34" charset="0"/>
              </a:rPr>
              <a:t> William </a:t>
            </a:r>
            <a:r>
              <a:rPr lang="nl-NL" sz="2800" dirty="0">
                <a:solidFill>
                  <a:srgbClr val="FF0000"/>
                </a:solidFill>
                <a:latin typeface="Verdana" pitchFamily="34" charset="0"/>
              </a:rPr>
              <a:t>Turner</a:t>
            </a:r>
          </a:p>
        </p:txBody>
      </p:sp>
      <p:sp>
        <p:nvSpPr>
          <p:cNvPr id="38915" name="Text Box 3"/>
          <p:cNvSpPr txBox="1">
            <a:spLocks noChangeArrowheads="1"/>
          </p:cNvSpPr>
          <p:nvPr/>
        </p:nvSpPr>
        <p:spPr bwMode="auto">
          <a:xfrm>
            <a:off x="669925" y="23272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38916" name="Text Box 4"/>
          <p:cNvSpPr txBox="1">
            <a:spLocks noChangeArrowheads="1"/>
          </p:cNvSpPr>
          <p:nvPr/>
        </p:nvSpPr>
        <p:spPr bwMode="auto">
          <a:xfrm>
            <a:off x="593725" y="11080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38918" name="Text Box 6"/>
          <p:cNvSpPr txBox="1">
            <a:spLocks noChangeArrowheads="1"/>
          </p:cNvSpPr>
          <p:nvPr/>
        </p:nvSpPr>
        <p:spPr bwMode="auto">
          <a:xfrm>
            <a:off x="2843808" y="116632"/>
            <a:ext cx="1157689" cy="307777"/>
          </a:xfrm>
          <a:prstGeom prst="rect">
            <a:avLst/>
          </a:prstGeom>
          <a:noFill/>
          <a:ln w="9525">
            <a:noFill/>
            <a:miter lim="800000"/>
            <a:headEnd/>
            <a:tailEnd/>
          </a:ln>
          <a:effectLst/>
        </p:spPr>
        <p:txBody>
          <a:bodyPr wrap="none">
            <a:spAutoFit/>
          </a:bodyPr>
          <a:lstStyle/>
          <a:p>
            <a:r>
              <a:rPr lang="nl-NL" sz="1400" dirty="0"/>
              <a:t>(1775-1851)</a:t>
            </a:r>
          </a:p>
        </p:txBody>
      </p:sp>
      <p:sp>
        <p:nvSpPr>
          <p:cNvPr id="38922" name="Text Box 10"/>
          <p:cNvSpPr txBox="1">
            <a:spLocks noChangeArrowheads="1"/>
          </p:cNvSpPr>
          <p:nvPr/>
        </p:nvSpPr>
        <p:spPr bwMode="auto">
          <a:xfrm>
            <a:off x="7524328" y="6453336"/>
            <a:ext cx="1023037" cy="246221"/>
          </a:xfrm>
          <a:prstGeom prst="rect">
            <a:avLst/>
          </a:prstGeom>
          <a:noFill/>
          <a:ln w="9525">
            <a:noFill/>
            <a:miter lim="800000"/>
            <a:headEnd/>
            <a:tailEnd/>
          </a:ln>
          <a:effectLst/>
        </p:spPr>
        <p:txBody>
          <a:bodyPr wrap="none">
            <a:spAutoFit/>
          </a:bodyPr>
          <a:lstStyle/>
          <a:p>
            <a:r>
              <a:rPr lang="nl-NL" sz="1000" dirty="0">
                <a:latin typeface="Times New Roman"/>
              </a:rPr>
              <a:t>’</a:t>
            </a:r>
            <a:r>
              <a:rPr lang="nl-NL" sz="1000" dirty="0" err="1"/>
              <a:t>Seamonsters</a:t>
            </a:r>
            <a:r>
              <a:rPr lang="nl-NL" sz="1000" dirty="0">
                <a:latin typeface="Times New Roman"/>
              </a:rPr>
              <a:t>’</a:t>
            </a:r>
            <a:endParaRPr lang="nl-NL" sz="1000" dirty="0"/>
          </a:p>
        </p:txBody>
      </p:sp>
      <p:pic>
        <p:nvPicPr>
          <p:cNvPr id="38924" name="Picture 12" descr="C:\Users\John\Pictures\Bespiegeling\H9Romantiek\turner-the fighting Temeraire.jpg"/>
          <p:cNvPicPr>
            <a:picLocks noChangeAspect="1" noChangeArrowheads="1"/>
          </p:cNvPicPr>
          <p:nvPr/>
        </p:nvPicPr>
        <p:blipFill>
          <a:blip r:embed="rId3" cstate="print"/>
          <a:srcRect/>
          <a:stretch>
            <a:fillRect/>
          </a:stretch>
        </p:blipFill>
        <p:spPr bwMode="auto">
          <a:xfrm>
            <a:off x="0" y="1447800"/>
            <a:ext cx="5791200" cy="4305300"/>
          </a:xfrm>
          <a:prstGeom prst="rect">
            <a:avLst/>
          </a:prstGeom>
          <a:noFill/>
        </p:spPr>
      </p:pic>
      <p:sp>
        <p:nvSpPr>
          <p:cNvPr id="38925" name="Text Box 13"/>
          <p:cNvSpPr txBox="1">
            <a:spLocks noChangeArrowheads="1"/>
          </p:cNvSpPr>
          <p:nvPr/>
        </p:nvSpPr>
        <p:spPr bwMode="auto">
          <a:xfrm>
            <a:off x="395536" y="1628800"/>
            <a:ext cx="1468672" cy="246221"/>
          </a:xfrm>
          <a:prstGeom prst="rect">
            <a:avLst/>
          </a:prstGeom>
          <a:noFill/>
          <a:ln w="9525">
            <a:noFill/>
            <a:miter lim="800000"/>
            <a:headEnd/>
            <a:tailEnd/>
          </a:ln>
          <a:effectLst/>
        </p:spPr>
        <p:txBody>
          <a:bodyPr wrap="none">
            <a:spAutoFit/>
          </a:bodyPr>
          <a:lstStyle/>
          <a:p>
            <a:r>
              <a:rPr lang="nl-NL" sz="1000" dirty="0">
                <a:solidFill>
                  <a:schemeClr val="bg1"/>
                </a:solidFill>
              </a:rPr>
              <a:t>The </a:t>
            </a:r>
            <a:r>
              <a:rPr lang="nl-NL" sz="1000" dirty="0" err="1">
                <a:solidFill>
                  <a:schemeClr val="bg1"/>
                </a:solidFill>
              </a:rPr>
              <a:t>fighting</a:t>
            </a:r>
            <a:r>
              <a:rPr lang="nl-NL" sz="1000" dirty="0">
                <a:solidFill>
                  <a:schemeClr val="bg1"/>
                </a:solidFill>
              </a:rPr>
              <a:t> </a:t>
            </a:r>
            <a:r>
              <a:rPr lang="nl-NL" sz="1000" dirty="0" err="1">
                <a:solidFill>
                  <a:schemeClr val="bg1"/>
                </a:solidFill>
              </a:rPr>
              <a:t>Temeraire</a:t>
            </a:r>
            <a:endParaRPr lang="nl-NL" sz="1000" dirty="0">
              <a:solidFill>
                <a:schemeClr val="bg1"/>
              </a:solidFill>
            </a:endParaRPr>
          </a:p>
        </p:txBody>
      </p:sp>
      <p:pic>
        <p:nvPicPr>
          <p:cNvPr id="38926" name="Picture 14" descr="C:\Users\John\Pictures\Bespiegeling\H9Romantiek\turner_snowstorm 1812 Hannibal crossing the Alpes.jpg"/>
          <p:cNvPicPr>
            <a:picLocks noChangeAspect="1" noChangeArrowheads="1"/>
          </p:cNvPicPr>
          <p:nvPr/>
        </p:nvPicPr>
        <p:blipFill>
          <a:blip r:embed="rId4" cstate="print"/>
          <a:srcRect/>
          <a:stretch>
            <a:fillRect/>
          </a:stretch>
        </p:blipFill>
        <p:spPr bwMode="auto">
          <a:xfrm>
            <a:off x="3886200" y="533400"/>
            <a:ext cx="5257800" cy="3217863"/>
          </a:xfrm>
          <a:prstGeom prst="rect">
            <a:avLst/>
          </a:prstGeom>
          <a:noFill/>
        </p:spPr>
      </p:pic>
      <p:sp>
        <p:nvSpPr>
          <p:cNvPr id="38927" name="Text Box 15"/>
          <p:cNvSpPr txBox="1">
            <a:spLocks noChangeArrowheads="1"/>
          </p:cNvSpPr>
          <p:nvPr/>
        </p:nvSpPr>
        <p:spPr bwMode="auto">
          <a:xfrm>
            <a:off x="4860032" y="548680"/>
            <a:ext cx="2757486" cy="246221"/>
          </a:xfrm>
          <a:prstGeom prst="rect">
            <a:avLst/>
          </a:prstGeom>
          <a:noFill/>
          <a:ln w="9525">
            <a:noFill/>
            <a:miter lim="800000"/>
            <a:headEnd/>
            <a:tailEnd/>
          </a:ln>
          <a:effectLst/>
        </p:spPr>
        <p:txBody>
          <a:bodyPr wrap="none">
            <a:spAutoFit/>
          </a:bodyPr>
          <a:lstStyle/>
          <a:p>
            <a:r>
              <a:rPr lang="nl-NL" sz="1000" dirty="0" err="1" smtClean="0">
                <a:solidFill>
                  <a:schemeClr val="bg1"/>
                </a:solidFill>
              </a:rPr>
              <a:t>Snowstorm</a:t>
            </a:r>
            <a:r>
              <a:rPr lang="nl-NL" sz="1000" dirty="0" smtClean="0">
                <a:solidFill>
                  <a:schemeClr val="bg1"/>
                </a:solidFill>
              </a:rPr>
              <a:t>,Hannibal </a:t>
            </a:r>
            <a:r>
              <a:rPr lang="nl-NL" sz="1000" dirty="0" err="1">
                <a:solidFill>
                  <a:schemeClr val="bg1"/>
                </a:solidFill>
              </a:rPr>
              <a:t>crossing</a:t>
            </a:r>
            <a:r>
              <a:rPr lang="nl-NL" sz="1000" dirty="0">
                <a:solidFill>
                  <a:schemeClr val="bg1"/>
                </a:solidFill>
              </a:rPr>
              <a:t> the </a:t>
            </a:r>
            <a:r>
              <a:rPr lang="nl-NL" sz="1000" dirty="0" err="1">
                <a:solidFill>
                  <a:schemeClr val="bg1"/>
                </a:solidFill>
              </a:rPr>
              <a:t>Alpes</a:t>
            </a:r>
            <a:r>
              <a:rPr lang="nl-NL" sz="1000" dirty="0">
                <a:solidFill>
                  <a:schemeClr val="bg1"/>
                </a:solidFill>
              </a:rPr>
              <a:t> 1812</a:t>
            </a:r>
          </a:p>
        </p:txBody>
      </p:sp>
      <p:sp>
        <p:nvSpPr>
          <p:cNvPr id="38928" name="Text Box 16"/>
          <p:cNvSpPr txBox="1">
            <a:spLocks noChangeArrowheads="1"/>
          </p:cNvSpPr>
          <p:nvPr/>
        </p:nvSpPr>
        <p:spPr bwMode="auto">
          <a:xfrm>
            <a:off x="4139952" y="116632"/>
            <a:ext cx="2634054" cy="400110"/>
          </a:xfrm>
          <a:prstGeom prst="rect">
            <a:avLst/>
          </a:prstGeom>
          <a:noFill/>
          <a:ln w="9525">
            <a:noFill/>
            <a:miter lim="800000"/>
            <a:headEnd/>
            <a:tailEnd/>
          </a:ln>
          <a:effectLst/>
        </p:spPr>
        <p:txBody>
          <a:bodyPr wrap="none">
            <a:spAutoFit/>
          </a:bodyPr>
          <a:lstStyle/>
          <a:p>
            <a:r>
              <a:rPr lang="nl-NL" sz="2000" dirty="0"/>
              <a:t>Vlucht naar de natuur</a:t>
            </a:r>
          </a:p>
        </p:txBody>
      </p:sp>
      <p:sp>
        <p:nvSpPr>
          <p:cNvPr id="14" name="Tekstvak 13"/>
          <p:cNvSpPr txBox="1"/>
          <p:nvPr/>
        </p:nvSpPr>
        <p:spPr>
          <a:xfrm>
            <a:off x="179511" y="5805264"/>
            <a:ext cx="4392489" cy="707886"/>
          </a:xfrm>
          <a:prstGeom prst="rect">
            <a:avLst/>
          </a:prstGeom>
          <a:noFill/>
        </p:spPr>
        <p:txBody>
          <a:bodyPr wrap="square" rtlCol="0">
            <a:spAutoFit/>
          </a:bodyPr>
          <a:lstStyle/>
          <a:p>
            <a:r>
              <a:rPr lang="nl-NL" sz="1000" dirty="0" smtClean="0"/>
              <a:t>The </a:t>
            </a:r>
            <a:r>
              <a:rPr lang="nl-NL" sz="1000" dirty="0" err="1" smtClean="0"/>
              <a:t>fighting</a:t>
            </a:r>
            <a:r>
              <a:rPr lang="nl-NL" sz="1000" dirty="0" smtClean="0"/>
              <a:t> </a:t>
            </a:r>
            <a:r>
              <a:rPr lang="nl-NL" sz="1000" dirty="0" err="1" smtClean="0"/>
              <a:t>Temeraire</a:t>
            </a:r>
            <a:r>
              <a:rPr lang="nl-NL" sz="1000" dirty="0" smtClean="0"/>
              <a:t> kan gezien worden als het symbool van de  overgang van de oude tijd naar de nieuwe tijd: een stoomschip sleept een afgedankt zeilschip naar zijn laatste rustplaats. De ondergaande zon completeert het melancholische beeld.</a:t>
            </a:r>
            <a:endParaRPr lang="nl-NL" sz="1000" dirty="0"/>
          </a:p>
        </p:txBody>
      </p:sp>
      <p:sp>
        <p:nvSpPr>
          <p:cNvPr id="16" name="Tekstvak 15"/>
          <p:cNvSpPr txBox="1"/>
          <p:nvPr/>
        </p:nvSpPr>
        <p:spPr>
          <a:xfrm>
            <a:off x="179512" y="692696"/>
            <a:ext cx="3672408" cy="707886"/>
          </a:xfrm>
          <a:prstGeom prst="rect">
            <a:avLst/>
          </a:prstGeom>
          <a:noFill/>
        </p:spPr>
        <p:txBody>
          <a:bodyPr wrap="square" rtlCol="0">
            <a:spAutoFit/>
          </a:bodyPr>
          <a:lstStyle/>
          <a:p>
            <a:r>
              <a:rPr lang="nl-NL" sz="1000" dirty="0" smtClean="0"/>
              <a:t>Turner ( als aquarellist begonnen) veranderde op zijn uitgewerkte doeken vaak zo veel dat zijn landschappen onherkenbaar werden. Veel van zij n landschappen hebben een literair thema.</a:t>
            </a:r>
            <a:endParaRPr lang="nl-NL" sz="10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hoek 11"/>
          <p:cNvSpPr/>
          <p:nvPr/>
        </p:nvSpPr>
        <p:spPr>
          <a:xfrm>
            <a:off x="0" y="4077072"/>
            <a:ext cx="9144000" cy="2780928"/>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938" name="Rectangle 2"/>
          <p:cNvSpPr>
            <a:spLocks noGrp="1" noChangeArrowheads="1"/>
          </p:cNvSpPr>
          <p:nvPr>
            <p:ph type="title"/>
          </p:nvPr>
        </p:nvSpPr>
        <p:spPr>
          <a:xfrm>
            <a:off x="0" y="0"/>
            <a:ext cx="9144000" cy="533400"/>
          </a:xfrm>
          <a:solidFill>
            <a:schemeClr val="bg1"/>
          </a:solidFill>
        </p:spPr>
        <p:txBody>
          <a:bodyPr/>
          <a:lstStyle/>
          <a:p>
            <a:pPr algn="l"/>
            <a:r>
              <a:rPr lang="nl-NL" sz="2800" b="1" dirty="0" smtClean="0">
                <a:solidFill>
                  <a:srgbClr val="FF0000"/>
                </a:solidFill>
                <a:latin typeface="Verdana" pitchFamily="34" charset="0"/>
              </a:rPr>
              <a:t> </a:t>
            </a:r>
            <a:r>
              <a:rPr lang="nl-NL" sz="2800" b="1" dirty="0" smtClean="0">
                <a:solidFill>
                  <a:schemeClr val="accent6">
                    <a:lumMod val="75000"/>
                  </a:schemeClr>
                </a:solidFill>
                <a:latin typeface="Verdana" pitchFamily="34" charset="0"/>
              </a:rPr>
              <a:t>De </a:t>
            </a:r>
            <a:r>
              <a:rPr lang="nl-NL" sz="2800" b="1" dirty="0">
                <a:solidFill>
                  <a:schemeClr val="accent6">
                    <a:lumMod val="75000"/>
                  </a:schemeClr>
                </a:solidFill>
                <a:latin typeface="Verdana" pitchFamily="34" charset="0"/>
              </a:rPr>
              <a:t>uitweg</a:t>
            </a:r>
          </a:p>
        </p:txBody>
      </p:sp>
      <p:sp>
        <p:nvSpPr>
          <p:cNvPr id="39939" name="Text Box 3"/>
          <p:cNvSpPr txBox="1">
            <a:spLocks noChangeArrowheads="1"/>
          </p:cNvSpPr>
          <p:nvPr/>
        </p:nvSpPr>
        <p:spPr bwMode="auto">
          <a:xfrm>
            <a:off x="669925" y="23272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39940" name="Text Box 4"/>
          <p:cNvSpPr txBox="1">
            <a:spLocks noChangeArrowheads="1"/>
          </p:cNvSpPr>
          <p:nvPr/>
        </p:nvSpPr>
        <p:spPr bwMode="auto">
          <a:xfrm>
            <a:off x="593725" y="11080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39941" name="Text Box 5"/>
          <p:cNvSpPr txBox="1">
            <a:spLocks noChangeArrowheads="1"/>
          </p:cNvSpPr>
          <p:nvPr/>
        </p:nvSpPr>
        <p:spPr bwMode="auto">
          <a:xfrm>
            <a:off x="179512" y="602685"/>
            <a:ext cx="7696472" cy="954107"/>
          </a:xfrm>
          <a:prstGeom prst="rect">
            <a:avLst/>
          </a:prstGeom>
          <a:noFill/>
          <a:ln w="9525">
            <a:noFill/>
            <a:miter lim="800000"/>
            <a:headEnd/>
            <a:tailEnd/>
          </a:ln>
          <a:effectLst/>
        </p:spPr>
        <p:txBody>
          <a:bodyPr wrap="square">
            <a:spAutoFit/>
          </a:bodyPr>
          <a:lstStyle/>
          <a:p>
            <a:r>
              <a:rPr lang="nl-NL" sz="2000" b="1" dirty="0">
                <a:solidFill>
                  <a:schemeClr val="accent6">
                    <a:lumMod val="75000"/>
                  </a:schemeClr>
                </a:solidFill>
              </a:rPr>
              <a:t>Salisbury </a:t>
            </a:r>
            <a:r>
              <a:rPr lang="nl-NL" sz="2000" b="1" dirty="0" err="1">
                <a:solidFill>
                  <a:schemeClr val="accent6">
                    <a:lumMod val="75000"/>
                  </a:schemeClr>
                </a:solidFill>
              </a:rPr>
              <a:t>Cathedral</a:t>
            </a:r>
            <a:r>
              <a:rPr lang="nl-NL" sz="2000" b="1" dirty="0">
                <a:solidFill>
                  <a:schemeClr val="accent6">
                    <a:lumMod val="75000"/>
                  </a:schemeClr>
                </a:solidFill>
              </a:rPr>
              <a:t>: </a:t>
            </a:r>
            <a:endParaRPr lang="nl-NL" sz="2000" b="1" dirty="0" smtClean="0">
              <a:solidFill>
                <a:schemeClr val="accent6">
                  <a:lumMod val="75000"/>
                </a:schemeClr>
              </a:solidFill>
            </a:endParaRPr>
          </a:p>
          <a:p>
            <a:r>
              <a:rPr lang="nl-NL" sz="1200" dirty="0" smtClean="0"/>
              <a:t>John </a:t>
            </a:r>
            <a:r>
              <a:rPr lang="nl-NL" sz="1200" dirty="0" err="1"/>
              <a:t>Constable</a:t>
            </a:r>
            <a:r>
              <a:rPr lang="nl-NL" sz="1200" dirty="0"/>
              <a:t> </a:t>
            </a:r>
            <a:r>
              <a:rPr lang="nl-NL" sz="1200" dirty="0" smtClean="0"/>
              <a:t>gaat naar buiten om </a:t>
            </a:r>
            <a:r>
              <a:rPr lang="nl-NL" sz="1200" dirty="0"/>
              <a:t>ter plaatse olieverfschetsen </a:t>
            </a:r>
            <a:r>
              <a:rPr lang="nl-NL" sz="1200" dirty="0" smtClean="0"/>
              <a:t>te </a:t>
            </a:r>
            <a:r>
              <a:rPr lang="nl-NL" sz="1200" dirty="0"/>
              <a:t>maken. </a:t>
            </a:r>
            <a:endParaRPr lang="nl-NL" sz="1200" dirty="0" smtClean="0"/>
          </a:p>
          <a:p>
            <a:r>
              <a:rPr lang="nl-NL" sz="1200" dirty="0" smtClean="0"/>
              <a:t>Het schilderen van landschappen beschouwd hij als ‘een tak van de natuurfilosofie’. (meteorologie)</a:t>
            </a:r>
            <a:r>
              <a:rPr lang="nl-NL" sz="1200" dirty="0"/>
              <a:t/>
            </a:r>
            <a:br>
              <a:rPr lang="nl-NL" sz="1200" dirty="0"/>
            </a:br>
            <a:endParaRPr lang="nl-NL" sz="1200" dirty="0"/>
          </a:p>
        </p:txBody>
      </p:sp>
      <p:sp>
        <p:nvSpPr>
          <p:cNvPr id="39942" name="Text Box 6"/>
          <p:cNvSpPr txBox="1">
            <a:spLocks noChangeArrowheads="1"/>
          </p:cNvSpPr>
          <p:nvPr/>
        </p:nvSpPr>
        <p:spPr bwMode="auto">
          <a:xfrm>
            <a:off x="3276600" y="152400"/>
            <a:ext cx="2634054" cy="400110"/>
          </a:xfrm>
          <a:prstGeom prst="rect">
            <a:avLst/>
          </a:prstGeom>
          <a:noFill/>
          <a:ln w="9525">
            <a:noFill/>
            <a:miter lim="800000"/>
            <a:headEnd/>
            <a:tailEnd/>
          </a:ln>
          <a:effectLst/>
        </p:spPr>
        <p:txBody>
          <a:bodyPr wrap="none">
            <a:spAutoFit/>
          </a:bodyPr>
          <a:lstStyle/>
          <a:p>
            <a:r>
              <a:rPr lang="nl-NL" sz="2000" dirty="0"/>
              <a:t>Vlucht </a:t>
            </a:r>
            <a:r>
              <a:rPr lang="nl-NL" sz="2000" dirty="0" smtClean="0"/>
              <a:t>naar de natuur</a:t>
            </a:r>
            <a:endParaRPr lang="nl-NL" sz="2000" dirty="0"/>
          </a:p>
        </p:txBody>
      </p:sp>
      <p:pic>
        <p:nvPicPr>
          <p:cNvPr id="39947" name="Picture 11" descr="C:\Users\John\Pictures\Bespiegeling\H9Romantiek\constable_Salisbury1831.jpg"/>
          <p:cNvPicPr>
            <a:picLocks noChangeAspect="1" noChangeArrowheads="1"/>
          </p:cNvPicPr>
          <p:nvPr/>
        </p:nvPicPr>
        <p:blipFill>
          <a:blip r:embed="rId2" cstate="print"/>
          <a:srcRect/>
          <a:stretch>
            <a:fillRect/>
          </a:stretch>
        </p:blipFill>
        <p:spPr bwMode="auto">
          <a:xfrm>
            <a:off x="2843808" y="1952635"/>
            <a:ext cx="5904656" cy="4745028"/>
          </a:xfrm>
          <a:prstGeom prst="rect">
            <a:avLst/>
          </a:prstGeom>
          <a:noFill/>
        </p:spPr>
      </p:pic>
      <p:sp>
        <p:nvSpPr>
          <p:cNvPr id="39946" name="Text Box 10"/>
          <p:cNvSpPr txBox="1">
            <a:spLocks noChangeArrowheads="1"/>
          </p:cNvSpPr>
          <p:nvPr/>
        </p:nvSpPr>
        <p:spPr bwMode="auto">
          <a:xfrm>
            <a:off x="2915816" y="6381328"/>
            <a:ext cx="1595309" cy="246221"/>
          </a:xfrm>
          <a:prstGeom prst="rect">
            <a:avLst/>
          </a:prstGeom>
          <a:noFill/>
          <a:ln w="9525">
            <a:noFill/>
            <a:miter lim="800000"/>
            <a:headEnd/>
            <a:tailEnd/>
          </a:ln>
          <a:effectLst/>
        </p:spPr>
        <p:txBody>
          <a:bodyPr wrap="none">
            <a:spAutoFit/>
          </a:bodyPr>
          <a:lstStyle/>
          <a:p>
            <a:r>
              <a:rPr lang="nl-NL" sz="1000" dirty="0" err="1">
                <a:solidFill>
                  <a:schemeClr val="bg1"/>
                </a:solidFill>
              </a:rPr>
              <a:t>Salibury</a:t>
            </a:r>
            <a:r>
              <a:rPr lang="nl-NL" sz="1000" dirty="0">
                <a:solidFill>
                  <a:schemeClr val="bg1"/>
                </a:solidFill>
              </a:rPr>
              <a:t> </a:t>
            </a:r>
            <a:r>
              <a:rPr lang="nl-NL" sz="1000" dirty="0" err="1">
                <a:solidFill>
                  <a:schemeClr val="bg1"/>
                </a:solidFill>
              </a:rPr>
              <a:t>Cathedral</a:t>
            </a:r>
            <a:r>
              <a:rPr lang="nl-NL" sz="1000" dirty="0">
                <a:solidFill>
                  <a:schemeClr val="bg1"/>
                </a:solidFill>
                <a:latin typeface="Times New Roman"/>
              </a:rPr>
              <a:t>’</a:t>
            </a:r>
            <a:r>
              <a:rPr lang="nl-NL" sz="1000" dirty="0">
                <a:solidFill>
                  <a:schemeClr val="bg1"/>
                </a:solidFill>
              </a:rPr>
              <a:t> 1831</a:t>
            </a:r>
          </a:p>
        </p:txBody>
      </p:sp>
      <p:pic>
        <p:nvPicPr>
          <p:cNvPr id="39948" name="Picture 12" descr="C:\Users\John\Pictures\Bespiegeling\H9Romantiek\Constable.jpg"/>
          <p:cNvPicPr>
            <a:picLocks noChangeAspect="1" noChangeArrowheads="1"/>
          </p:cNvPicPr>
          <p:nvPr/>
        </p:nvPicPr>
        <p:blipFill>
          <a:blip r:embed="rId3" cstate="print"/>
          <a:srcRect/>
          <a:stretch>
            <a:fillRect/>
          </a:stretch>
        </p:blipFill>
        <p:spPr bwMode="auto">
          <a:xfrm>
            <a:off x="7812360" y="548680"/>
            <a:ext cx="1126366" cy="1368152"/>
          </a:xfrm>
          <a:prstGeom prst="rect">
            <a:avLst/>
          </a:prstGeom>
          <a:noFill/>
        </p:spPr>
      </p:pic>
      <p:sp>
        <p:nvSpPr>
          <p:cNvPr id="11" name="Tekstvak 10"/>
          <p:cNvSpPr txBox="1"/>
          <p:nvPr/>
        </p:nvSpPr>
        <p:spPr>
          <a:xfrm>
            <a:off x="179512" y="6093296"/>
            <a:ext cx="2448272" cy="646331"/>
          </a:xfrm>
          <a:prstGeom prst="rect">
            <a:avLst/>
          </a:prstGeom>
          <a:solidFill>
            <a:srgbClr val="92D050"/>
          </a:solidFill>
        </p:spPr>
        <p:txBody>
          <a:bodyPr wrap="square" rtlCol="0">
            <a:spAutoFit/>
          </a:bodyPr>
          <a:lstStyle/>
          <a:p>
            <a:r>
              <a:rPr lang="nl-NL" sz="1200" dirty="0" smtClean="0"/>
              <a:t>Tegenover het geweld van de goddelijke natuur past de mens slechts bescheidenheid.</a:t>
            </a:r>
            <a:endParaRPr lang="nl-NL" sz="1200" dirty="0"/>
          </a:p>
        </p:txBody>
      </p:sp>
      <p:pic>
        <p:nvPicPr>
          <p:cNvPr id="23554" name="Picture 2" descr="http://poietes.files.wordpress.com/2009/11/john-constable-rainstorm-over-the-sea-1824-oil-on-canvas.jpg"/>
          <p:cNvPicPr>
            <a:picLocks noChangeAspect="1" noChangeArrowheads="1"/>
          </p:cNvPicPr>
          <p:nvPr/>
        </p:nvPicPr>
        <p:blipFill>
          <a:blip r:embed="rId4" cstate="print"/>
          <a:srcRect/>
          <a:stretch>
            <a:fillRect/>
          </a:stretch>
        </p:blipFill>
        <p:spPr bwMode="auto">
          <a:xfrm>
            <a:off x="179512" y="4293096"/>
            <a:ext cx="2376264" cy="1710910"/>
          </a:xfrm>
          <a:prstGeom prst="rect">
            <a:avLst/>
          </a:prstGeom>
          <a:noFill/>
        </p:spPr>
      </p:pic>
      <p:sp>
        <p:nvSpPr>
          <p:cNvPr id="13" name="Tekstvak 12"/>
          <p:cNvSpPr txBox="1"/>
          <p:nvPr/>
        </p:nvSpPr>
        <p:spPr>
          <a:xfrm>
            <a:off x="179512" y="1844824"/>
            <a:ext cx="2340768" cy="830997"/>
          </a:xfrm>
          <a:prstGeom prst="rect">
            <a:avLst/>
          </a:prstGeom>
          <a:noFill/>
        </p:spPr>
        <p:txBody>
          <a:bodyPr wrap="square" rtlCol="0">
            <a:spAutoFit/>
          </a:bodyPr>
          <a:lstStyle/>
          <a:p>
            <a:r>
              <a:rPr lang="nl-NL" sz="1200" dirty="0" smtClean="0"/>
              <a:t>Volgens </a:t>
            </a:r>
            <a:r>
              <a:rPr lang="nl-NL" sz="1200" dirty="0" err="1" smtClean="0"/>
              <a:t>Constable</a:t>
            </a:r>
            <a:r>
              <a:rPr lang="nl-NL" sz="1200" dirty="0" smtClean="0"/>
              <a:t> is de hemel in het landschapschilderij het ‘belangrijkste werktuig van het gevoel’.</a:t>
            </a:r>
            <a:endParaRPr lang="nl-NL" sz="1200" dirty="0"/>
          </a:p>
        </p:txBody>
      </p:sp>
      <p:pic>
        <p:nvPicPr>
          <p:cNvPr id="23556" name="Picture 4" descr="http://2.bp.blogspot.com/_qWdJLXVCmI4/S80T0hOQ2iI/AAAAAAAAAZE/x-xC55CmZ7M/s1600/Constable_cloudstudy_nga.jpg"/>
          <p:cNvPicPr>
            <a:picLocks noChangeAspect="1" noChangeArrowheads="1"/>
          </p:cNvPicPr>
          <p:nvPr/>
        </p:nvPicPr>
        <p:blipFill>
          <a:blip r:embed="rId5" cstate="print"/>
          <a:srcRect/>
          <a:stretch>
            <a:fillRect/>
          </a:stretch>
        </p:blipFill>
        <p:spPr bwMode="auto">
          <a:xfrm>
            <a:off x="179512" y="2708920"/>
            <a:ext cx="2376264" cy="1469323"/>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p:cNvSpPr/>
          <p:nvPr/>
        </p:nvSpPr>
        <p:spPr>
          <a:xfrm>
            <a:off x="5076056" y="3933056"/>
            <a:ext cx="4067944" cy="2924944"/>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962" name="Rectangle 2"/>
          <p:cNvSpPr>
            <a:spLocks noGrp="1" noChangeArrowheads="1"/>
          </p:cNvSpPr>
          <p:nvPr>
            <p:ph type="title"/>
          </p:nvPr>
        </p:nvSpPr>
        <p:spPr>
          <a:xfrm>
            <a:off x="0" y="0"/>
            <a:ext cx="9144000" cy="533400"/>
          </a:xfrm>
          <a:solidFill>
            <a:schemeClr val="bg1"/>
          </a:solidFill>
        </p:spPr>
        <p:txBody>
          <a:bodyPr/>
          <a:lstStyle/>
          <a:p>
            <a:pPr algn="l"/>
            <a:r>
              <a:rPr lang="nl-NL" sz="2800" dirty="0" smtClean="0">
                <a:solidFill>
                  <a:srgbClr val="FF0000"/>
                </a:solidFill>
                <a:latin typeface="Verdana" pitchFamily="34" charset="0"/>
              </a:rPr>
              <a:t> John </a:t>
            </a:r>
            <a:r>
              <a:rPr lang="nl-NL" sz="2800" dirty="0">
                <a:solidFill>
                  <a:srgbClr val="FF0000"/>
                </a:solidFill>
                <a:latin typeface="Verdana" pitchFamily="34" charset="0"/>
              </a:rPr>
              <a:t>Constable</a:t>
            </a:r>
          </a:p>
        </p:txBody>
      </p:sp>
      <p:sp>
        <p:nvSpPr>
          <p:cNvPr id="40963" name="Text Box 3"/>
          <p:cNvSpPr txBox="1">
            <a:spLocks noChangeArrowheads="1"/>
          </p:cNvSpPr>
          <p:nvPr/>
        </p:nvSpPr>
        <p:spPr bwMode="auto">
          <a:xfrm>
            <a:off x="669925" y="23272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40964" name="Text Box 4"/>
          <p:cNvSpPr txBox="1">
            <a:spLocks noChangeArrowheads="1"/>
          </p:cNvSpPr>
          <p:nvPr/>
        </p:nvSpPr>
        <p:spPr bwMode="auto">
          <a:xfrm>
            <a:off x="593725" y="1108075"/>
            <a:ext cx="184150" cy="457200"/>
          </a:xfrm>
          <a:prstGeom prst="rect">
            <a:avLst/>
          </a:prstGeom>
          <a:noFill/>
          <a:ln w="9525">
            <a:noFill/>
            <a:miter lim="800000"/>
            <a:headEnd/>
            <a:tailEnd/>
          </a:ln>
          <a:effectLst/>
        </p:spPr>
        <p:txBody>
          <a:bodyPr wrap="none">
            <a:spAutoFit/>
          </a:bodyPr>
          <a:lstStyle/>
          <a:p>
            <a:endParaRPr lang="nl-NL">
              <a:latin typeface="Times New Roman" pitchFamily="18" charset="0"/>
            </a:endParaRPr>
          </a:p>
        </p:txBody>
      </p:sp>
      <p:sp>
        <p:nvSpPr>
          <p:cNvPr id="40966" name="Text Box 6"/>
          <p:cNvSpPr txBox="1">
            <a:spLocks noChangeArrowheads="1"/>
          </p:cNvSpPr>
          <p:nvPr/>
        </p:nvSpPr>
        <p:spPr bwMode="auto">
          <a:xfrm>
            <a:off x="2915816" y="116632"/>
            <a:ext cx="1018227" cy="276999"/>
          </a:xfrm>
          <a:prstGeom prst="rect">
            <a:avLst/>
          </a:prstGeom>
          <a:noFill/>
          <a:ln w="9525">
            <a:noFill/>
            <a:miter lim="800000"/>
            <a:headEnd/>
            <a:tailEnd/>
          </a:ln>
          <a:effectLst/>
        </p:spPr>
        <p:txBody>
          <a:bodyPr wrap="none">
            <a:spAutoFit/>
          </a:bodyPr>
          <a:lstStyle/>
          <a:p>
            <a:r>
              <a:rPr lang="nl-NL" sz="1200" dirty="0"/>
              <a:t>(1776-1837)</a:t>
            </a:r>
          </a:p>
        </p:txBody>
      </p:sp>
      <p:sp>
        <p:nvSpPr>
          <p:cNvPr id="40971" name="Text Box 11"/>
          <p:cNvSpPr txBox="1">
            <a:spLocks noChangeArrowheads="1"/>
          </p:cNvSpPr>
          <p:nvPr/>
        </p:nvSpPr>
        <p:spPr bwMode="auto">
          <a:xfrm>
            <a:off x="3995936" y="116632"/>
            <a:ext cx="2704587" cy="400110"/>
          </a:xfrm>
          <a:prstGeom prst="rect">
            <a:avLst/>
          </a:prstGeom>
          <a:noFill/>
          <a:ln w="9525">
            <a:noFill/>
            <a:miter lim="800000"/>
            <a:headEnd/>
            <a:tailEnd/>
          </a:ln>
          <a:effectLst/>
        </p:spPr>
        <p:txBody>
          <a:bodyPr wrap="none">
            <a:spAutoFit/>
          </a:bodyPr>
          <a:lstStyle/>
          <a:p>
            <a:r>
              <a:rPr lang="nl-NL" sz="2000" dirty="0"/>
              <a:t>Vlucht naar de natuur </a:t>
            </a:r>
          </a:p>
        </p:txBody>
      </p:sp>
      <p:pic>
        <p:nvPicPr>
          <p:cNvPr id="40973" name="Picture 13" descr="C:\Users\John\Pictures\Bespiegeling\H9Romantiek\constable_whitehorse.jpg"/>
          <p:cNvPicPr>
            <a:picLocks noChangeAspect="1" noChangeArrowheads="1"/>
          </p:cNvPicPr>
          <p:nvPr/>
        </p:nvPicPr>
        <p:blipFill>
          <a:blip r:embed="rId2" cstate="print"/>
          <a:srcRect/>
          <a:stretch>
            <a:fillRect/>
          </a:stretch>
        </p:blipFill>
        <p:spPr bwMode="auto">
          <a:xfrm>
            <a:off x="0" y="1160463"/>
            <a:ext cx="8305800" cy="5697537"/>
          </a:xfrm>
          <a:prstGeom prst="rect">
            <a:avLst/>
          </a:prstGeom>
          <a:noFill/>
        </p:spPr>
      </p:pic>
      <p:pic>
        <p:nvPicPr>
          <p:cNvPr id="40972" name="Picture 12" descr="C:\Users\John\Pictures\Bespiegeling\H9Romantiek\Constable-oilscetch.jpg"/>
          <p:cNvPicPr>
            <a:picLocks noChangeAspect="1" noChangeArrowheads="1"/>
          </p:cNvPicPr>
          <p:nvPr/>
        </p:nvPicPr>
        <p:blipFill>
          <a:blip r:embed="rId3" cstate="print"/>
          <a:srcRect/>
          <a:stretch>
            <a:fillRect/>
          </a:stretch>
        </p:blipFill>
        <p:spPr bwMode="auto">
          <a:xfrm>
            <a:off x="5486400" y="533400"/>
            <a:ext cx="3657600" cy="2671763"/>
          </a:xfrm>
          <a:prstGeom prst="rect">
            <a:avLst/>
          </a:prstGeom>
          <a:noFill/>
        </p:spPr>
      </p:pic>
      <p:sp>
        <p:nvSpPr>
          <p:cNvPr id="40974" name="Text Box 14"/>
          <p:cNvSpPr txBox="1">
            <a:spLocks noChangeArrowheads="1"/>
          </p:cNvSpPr>
          <p:nvPr/>
        </p:nvSpPr>
        <p:spPr bwMode="auto">
          <a:xfrm>
            <a:off x="6804248" y="6381328"/>
            <a:ext cx="1106393" cy="246221"/>
          </a:xfrm>
          <a:prstGeom prst="rect">
            <a:avLst/>
          </a:prstGeom>
          <a:noFill/>
          <a:ln w="9525">
            <a:noFill/>
            <a:miter lim="800000"/>
            <a:headEnd/>
            <a:tailEnd/>
          </a:ln>
          <a:effectLst/>
        </p:spPr>
        <p:txBody>
          <a:bodyPr wrap="none">
            <a:spAutoFit/>
          </a:bodyPr>
          <a:lstStyle/>
          <a:p>
            <a:r>
              <a:rPr lang="nl-NL" sz="1000" dirty="0">
                <a:solidFill>
                  <a:schemeClr val="bg1"/>
                </a:solidFill>
                <a:latin typeface="Times New Roman"/>
              </a:rPr>
              <a:t>‘</a:t>
            </a:r>
            <a:r>
              <a:rPr lang="nl-NL" sz="1000" dirty="0">
                <a:solidFill>
                  <a:schemeClr val="bg1"/>
                </a:solidFill>
              </a:rPr>
              <a:t>het witte paard</a:t>
            </a:r>
            <a:r>
              <a:rPr lang="nl-NL" sz="1000" dirty="0">
                <a:solidFill>
                  <a:schemeClr val="bg1"/>
                </a:solidFill>
                <a:latin typeface="Times New Roman"/>
              </a:rPr>
              <a:t>’</a:t>
            </a:r>
            <a:endParaRPr lang="nl-NL" sz="1000" dirty="0">
              <a:solidFill>
                <a:schemeClr val="bg1"/>
              </a:solidFill>
            </a:endParaRPr>
          </a:p>
        </p:txBody>
      </p:sp>
      <p:sp>
        <p:nvSpPr>
          <p:cNvPr id="40970" name="Text Box 10"/>
          <p:cNvSpPr txBox="1">
            <a:spLocks noChangeArrowheads="1"/>
          </p:cNvSpPr>
          <p:nvPr/>
        </p:nvSpPr>
        <p:spPr bwMode="auto">
          <a:xfrm>
            <a:off x="7812360" y="2852936"/>
            <a:ext cx="965329" cy="246221"/>
          </a:xfrm>
          <a:prstGeom prst="rect">
            <a:avLst/>
          </a:prstGeom>
          <a:noFill/>
          <a:ln w="9525">
            <a:noFill/>
            <a:miter lim="800000"/>
            <a:headEnd/>
            <a:tailEnd/>
          </a:ln>
          <a:effectLst/>
        </p:spPr>
        <p:txBody>
          <a:bodyPr wrap="none">
            <a:spAutoFit/>
          </a:bodyPr>
          <a:lstStyle/>
          <a:p>
            <a:r>
              <a:rPr lang="nl-NL" sz="1000" dirty="0" smtClean="0">
                <a:solidFill>
                  <a:schemeClr val="bg1"/>
                </a:solidFill>
              </a:rPr>
              <a:t>olieverfschets</a:t>
            </a:r>
            <a:endParaRPr lang="nl-NL" sz="1000" dirty="0">
              <a:solidFill>
                <a:schemeClr val="bg1"/>
              </a:solidFill>
            </a:endParaRPr>
          </a:p>
        </p:txBody>
      </p:sp>
      <p:sp>
        <p:nvSpPr>
          <p:cNvPr id="12" name="Tekstvak 11"/>
          <p:cNvSpPr txBox="1"/>
          <p:nvPr/>
        </p:nvSpPr>
        <p:spPr>
          <a:xfrm>
            <a:off x="179512" y="548680"/>
            <a:ext cx="5256584" cy="461665"/>
          </a:xfrm>
          <a:prstGeom prst="rect">
            <a:avLst/>
          </a:prstGeom>
          <a:noFill/>
        </p:spPr>
        <p:txBody>
          <a:bodyPr wrap="square" rtlCol="0">
            <a:spAutoFit/>
          </a:bodyPr>
          <a:lstStyle/>
          <a:p>
            <a:r>
              <a:rPr lang="nl-NL" sz="1200" dirty="0" smtClean="0"/>
              <a:t>De landschapschilder moet uitgaan van waarneembare feiten, zijn streven moet gericht zijn op ‘een zuivere weergave van het natuurlijk effect’.</a:t>
            </a:r>
            <a:endParaRPr lang="nl-NL" sz="12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6041</TotalTime>
  <Words>2691</Words>
  <Application>Microsoft Office PowerPoint</Application>
  <PresentationFormat>Diavoorstelling (4:3)</PresentationFormat>
  <Paragraphs>287</Paragraphs>
  <Slides>30</Slides>
  <Notes>1</Notes>
  <HiddenSlides>0</HiddenSlides>
  <MMClips>1</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30</vt:i4>
      </vt:variant>
    </vt:vector>
  </HeadingPairs>
  <TitlesOfParts>
    <vt:vector size="37" baseType="lpstr">
      <vt:lpstr>Arial Unicode MS</vt:lpstr>
      <vt:lpstr>Arial</vt:lpstr>
      <vt:lpstr>Calibri</vt:lpstr>
      <vt:lpstr>Times New Roman</vt:lpstr>
      <vt:lpstr>Verdana</vt:lpstr>
      <vt:lpstr>Wingdings</vt:lpstr>
      <vt:lpstr>Kantoorthema</vt:lpstr>
      <vt:lpstr>VLUCHT UIT HET ALLEDAAGSE</vt:lpstr>
      <vt:lpstr>Vlucht uit het alledaagse</vt:lpstr>
      <vt:lpstr> Follies</vt:lpstr>
      <vt:lpstr>Vlucht uit het alledaagse</vt:lpstr>
      <vt:lpstr> De uitweg</vt:lpstr>
      <vt:lpstr> William Turner</vt:lpstr>
      <vt:lpstr> William Turner</vt:lpstr>
      <vt:lpstr> De uitweg</vt:lpstr>
      <vt:lpstr> John Constable</vt:lpstr>
      <vt:lpstr> Théodore Gericault</vt:lpstr>
      <vt:lpstr> Théodore Gericault</vt:lpstr>
      <vt:lpstr>Eugène Delacroix</vt:lpstr>
      <vt:lpstr> Beeldhouwkunst</vt:lpstr>
      <vt:lpstr> De romantische held</vt:lpstr>
      <vt:lpstr> De romantische held</vt:lpstr>
      <vt:lpstr>Casper David Friedrich</vt:lpstr>
      <vt:lpstr> Francesco Goya</vt:lpstr>
      <vt:lpstr> De opera in Parijs</vt:lpstr>
      <vt:lpstr> De opera in Parijs</vt:lpstr>
      <vt:lpstr> Operagiganten</vt:lpstr>
      <vt:lpstr> Operagiganten</vt:lpstr>
      <vt:lpstr> Operagiganten</vt:lpstr>
      <vt:lpstr> Drijven op gevoel</vt:lpstr>
      <vt:lpstr> Drijven op gevoel</vt:lpstr>
      <vt:lpstr> Volksvermaak</vt:lpstr>
      <vt:lpstr> Volksvermaak</vt:lpstr>
      <vt:lpstr> Gothic Revival</vt:lpstr>
      <vt:lpstr> Gothic Revival</vt:lpstr>
      <vt:lpstr> Gothic Revival</vt:lpstr>
      <vt:lpstr>SAMENVATTING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John</dc:creator>
  <cp:lastModifiedBy>Marjolein Kraayvanger</cp:lastModifiedBy>
  <cp:revision>327</cp:revision>
  <dcterms:created xsi:type="dcterms:W3CDTF">2008-07-11T19:58:13Z</dcterms:created>
  <dcterms:modified xsi:type="dcterms:W3CDTF">2015-06-05T11:32:56Z</dcterms:modified>
</cp:coreProperties>
</file>