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72" r:id="rId6"/>
    <p:sldId id="261" r:id="rId7"/>
    <p:sldId id="262" r:id="rId8"/>
    <p:sldId id="263" r:id="rId9"/>
    <p:sldId id="264" r:id="rId10"/>
    <p:sldId id="265" r:id="rId11"/>
    <p:sldId id="267" r:id="rId12"/>
    <p:sldId id="268" r:id="rId13"/>
    <p:sldId id="266" r:id="rId14"/>
    <p:sldId id="271" r:id="rId15"/>
    <p:sldId id="273" r:id="rId16"/>
    <p:sldId id="274" r:id="rId17"/>
    <p:sldId id="275" r:id="rId18"/>
    <p:sldId id="276" r:id="rId19"/>
    <p:sldId id="269" r:id="rId20"/>
    <p:sldId id="270" r:id="rId21"/>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462" autoAdjust="0"/>
  </p:normalViewPr>
  <p:slideViewPr>
    <p:cSldViewPr>
      <p:cViewPr varScale="1">
        <p:scale>
          <a:sx n="64" d="100"/>
          <a:sy n="64" d="100"/>
        </p:scale>
        <p:origin x="92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dirty="0" smtClean="0"/>
              <a:t>Klik om de stijl te bewerken</a:t>
            </a:r>
            <a:endParaRPr lang="nl-NL" dirty="0"/>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95EBFD8C-2146-4E75-970E-4E8404B90C38}" type="datetimeFigureOut">
              <a:rPr lang="nl-NL" smtClean="0"/>
              <a:t>6-9-2016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4B816CE-E3FB-45FF-AED6-0EFFA13A605E}"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5EBFD8C-2146-4E75-970E-4E8404B90C38}" type="datetimeFigureOut">
              <a:rPr lang="nl-NL" smtClean="0"/>
              <a:t>6-9-2016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4B816CE-E3FB-45FF-AED6-0EFFA13A605E}"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5EBFD8C-2146-4E75-970E-4E8404B90C38}" type="datetimeFigureOut">
              <a:rPr lang="nl-NL" smtClean="0"/>
              <a:t>6-9-2016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4B816CE-E3FB-45FF-AED6-0EFFA13A605E}"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5EBFD8C-2146-4E75-970E-4E8404B90C38}" type="datetimeFigureOut">
              <a:rPr lang="nl-NL" smtClean="0"/>
              <a:t>6-9-2016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4B816CE-E3FB-45FF-AED6-0EFFA13A605E}"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95EBFD8C-2146-4E75-970E-4E8404B90C38}" type="datetimeFigureOut">
              <a:rPr lang="nl-NL" smtClean="0"/>
              <a:t>6-9-2016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4B816CE-E3FB-45FF-AED6-0EFFA13A605E}"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95EBFD8C-2146-4E75-970E-4E8404B90C38}" type="datetimeFigureOut">
              <a:rPr lang="nl-NL" smtClean="0"/>
              <a:t>6-9-2016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4B816CE-E3FB-45FF-AED6-0EFFA13A605E}"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95EBFD8C-2146-4E75-970E-4E8404B90C38}" type="datetimeFigureOut">
              <a:rPr lang="nl-NL" smtClean="0"/>
              <a:t>6-9-2016</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44B816CE-E3FB-45FF-AED6-0EFFA13A605E}"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95EBFD8C-2146-4E75-970E-4E8404B90C38}" type="datetimeFigureOut">
              <a:rPr lang="nl-NL" smtClean="0"/>
              <a:t>6-9-2016</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44B816CE-E3FB-45FF-AED6-0EFFA13A605E}"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95EBFD8C-2146-4E75-970E-4E8404B90C38}" type="datetimeFigureOut">
              <a:rPr lang="nl-NL" smtClean="0"/>
              <a:t>6-9-2016</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44B816CE-E3FB-45FF-AED6-0EFFA13A605E}"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95EBFD8C-2146-4E75-970E-4E8404B90C38}" type="datetimeFigureOut">
              <a:rPr lang="nl-NL" smtClean="0"/>
              <a:t>6-9-2016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4B816CE-E3FB-45FF-AED6-0EFFA13A605E}"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95EBFD8C-2146-4E75-970E-4E8404B90C38}" type="datetimeFigureOut">
              <a:rPr lang="nl-NL" smtClean="0"/>
              <a:t>6-9-2016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4B816CE-E3FB-45FF-AED6-0EFFA13A605E}"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BFD8C-2146-4E75-970E-4E8404B90C38}" type="datetimeFigureOut">
              <a:rPr lang="nl-NL" smtClean="0"/>
              <a:t>6-9-2016</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B816CE-E3FB-45FF-AED6-0EFFA13A605E}"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verlofmb@helicon.nl"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endParaRPr lang="nl-NL" dirty="0"/>
          </a:p>
        </p:txBody>
      </p:sp>
      <p:sp>
        <p:nvSpPr>
          <p:cNvPr id="3" name="Ondertitel 2"/>
          <p:cNvSpPr>
            <a:spLocks noGrp="1"/>
          </p:cNvSpPr>
          <p:nvPr>
            <p:ph type="subTitle" idx="1"/>
          </p:nvPr>
        </p:nvSpPr>
        <p:spPr/>
        <p:txBody>
          <a:bodyPr/>
          <a:lstStyle/>
          <a:p>
            <a:endParaRPr lang="nl-NL"/>
          </a:p>
        </p:txBody>
      </p:sp>
      <p:pic>
        <p:nvPicPr>
          <p:cNvPr id="10" name="Afbeelding 9" descr="HE MD PPP-1.jpg"/>
          <p:cNvPicPr>
            <a:picLocks noChangeAspect="1"/>
          </p:cNvPicPr>
          <p:nvPr/>
        </p:nvPicPr>
        <p:blipFill>
          <a:blip r:embed="rId2" cstate="print"/>
          <a:stretch>
            <a:fillRect/>
          </a:stretch>
        </p:blipFill>
        <p:spPr>
          <a:xfrm>
            <a:off x="0" y="685"/>
            <a:ext cx="9144000" cy="685731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Afbeelding 13" descr="HE MD PPP-2.jpg"/>
          <p:cNvPicPr>
            <a:picLocks noChangeAspect="1"/>
          </p:cNvPicPr>
          <p:nvPr/>
        </p:nvPicPr>
        <p:blipFill>
          <a:blip r:embed="rId2" cstate="print"/>
          <a:stretch>
            <a:fillRect/>
          </a:stretch>
        </p:blipFill>
        <p:spPr>
          <a:xfrm>
            <a:off x="0" y="-14305"/>
            <a:ext cx="9144000" cy="6857315"/>
          </a:xfrm>
          <a:prstGeom prst="rect">
            <a:avLst/>
          </a:prstGeom>
        </p:spPr>
      </p:pic>
      <p:sp>
        <p:nvSpPr>
          <p:cNvPr id="2" name="Titel 1"/>
          <p:cNvSpPr>
            <a:spLocks noGrp="1"/>
          </p:cNvSpPr>
          <p:nvPr>
            <p:ph type="title"/>
          </p:nvPr>
        </p:nvSpPr>
        <p:spPr>
          <a:xfrm>
            <a:off x="2555776" y="991269"/>
            <a:ext cx="5915000" cy="1143000"/>
          </a:xfrm>
        </p:spPr>
        <p:txBody>
          <a:bodyPr>
            <a:normAutofit/>
          </a:bodyPr>
          <a:lstStyle/>
          <a:p>
            <a:pPr algn="l"/>
            <a:r>
              <a:rPr lang="en-US" sz="2800" b="1" dirty="0" err="1" smtClean="0"/>
              <a:t>Aanwezigheid</a:t>
            </a:r>
            <a:endParaRPr lang="nl-NL" sz="2800" b="1" dirty="0">
              <a:latin typeface="Arial" pitchFamily="34" charset="0"/>
              <a:cs typeface="Arial" pitchFamily="34" charset="0"/>
            </a:endParaRPr>
          </a:p>
        </p:txBody>
      </p:sp>
      <p:sp>
        <p:nvSpPr>
          <p:cNvPr id="7" name="Tijdelijke aanduiding voor inhoud 6"/>
          <p:cNvSpPr>
            <a:spLocks noGrp="1"/>
          </p:cNvSpPr>
          <p:nvPr>
            <p:ph idx="1"/>
          </p:nvPr>
        </p:nvSpPr>
        <p:spPr>
          <a:xfrm>
            <a:off x="2555776" y="1999381"/>
            <a:ext cx="5915000" cy="4525963"/>
          </a:xfrm>
        </p:spPr>
        <p:txBody>
          <a:bodyPr>
            <a:normAutofit fontScale="92500"/>
          </a:bodyPr>
          <a:lstStyle/>
          <a:p>
            <a:pPr marL="0" indent="0">
              <a:buNone/>
            </a:pPr>
            <a:r>
              <a:rPr lang="nl-NL" sz="1800" dirty="0"/>
              <a:t>Er zijn wettelijke normen met betrekking tot leerplicht, die scholen verplichten aan- en afwezigheid op school te registreren. Als je meer dan 16 uur ongeoorloofd afwezig bent, binnen een periode van 4 weken zullen wij als school hier afhankelijk van je leeftijd een melding van maken bij de leerplichtambtenaar of DUO. Het is dan ook  belangrijk dat je een verlofaanvraag goed laat registreren. Indien je ongeoorloofd afwezig bent ontvangen jij  hierover een mail van de verzuimcoördinator met het verzoek uit te leggen aan je coach </a:t>
            </a:r>
            <a:r>
              <a:rPr lang="nl-NL" sz="1800" dirty="0" smtClean="0"/>
              <a:t>waarom </a:t>
            </a:r>
            <a:r>
              <a:rPr lang="nl-NL" sz="1800" dirty="0"/>
              <a:t>je niet aanwezig was. </a:t>
            </a:r>
            <a:endParaRPr lang="nl-NL" sz="1800" dirty="0" smtClean="0"/>
          </a:p>
          <a:p>
            <a:pPr marL="0" indent="0">
              <a:buNone/>
            </a:pPr>
            <a:endParaRPr lang="nl-NL" sz="1800" dirty="0"/>
          </a:p>
          <a:p>
            <a:r>
              <a:rPr lang="nl-NL" sz="1800" dirty="0"/>
              <a:t>Waar vind ik de verzuimcoördinator?</a:t>
            </a:r>
          </a:p>
          <a:p>
            <a:pPr marL="0" indent="0">
              <a:buNone/>
            </a:pPr>
            <a:r>
              <a:rPr lang="nl-NL" sz="1800" dirty="0"/>
              <a:t>Voor vragen m.b.t. verzuim kun je op maandag tot en met donderdag tot 13.30 uur terecht bij de verzuimcoördinator, Annette Prinsen. Je kunt haar vinden op de 3</a:t>
            </a:r>
            <a:r>
              <a:rPr lang="nl-NL" sz="1800" baseline="30000" dirty="0"/>
              <a:t>e</a:t>
            </a:r>
            <a:r>
              <a:rPr lang="nl-NL" sz="1800" dirty="0"/>
              <a:t> verdieping in lokaal 3.12 naast het begeleidingscentrum. </a:t>
            </a:r>
          </a:p>
          <a:p>
            <a:pPr marL="0" indent="0">
              <a:buNone/>
            </a:pPr>
            <a:endParaRPr lang="nl-NL" sz="1800" dirty="0"/>
          </a:p>
        </p:txBody>
      </p:sp>
    </p:spTree>
    <p:extLst>
      <p:ext uri="{BB962C8B-B14F-4D97-AF65-F5344CB8AC3E}">
        <p14:creationId xmlns:p14="http://schemas.microsoft.com/office/powerpoint/2010/main" val="3864070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Afbeelding 13" descr="HE MD PPP-2.jpg"/>
          <p:cNvPicPr>
            <a:picLocks noChangeAspect="1"/>
          </p:cNvPicPr>
          <p:nvPr/>
        </p:nvPicPr>
        <p:blipFill>
          <a:blip r:embed="rId2" cstate="print"/>
          <a:stretch>
            <a:fillRect/>
          </a:stretch>
        </p:blipFill>
        <p:spPr>
          <a:xfrm>
            <a:off x="0" y="685"/>
            <a:ext cx="9144000" cy="6857315"/>
          </a:xfrm>
          <a:prstGeom prst="rect">
            <a:avLst/>
          </a:prstGeom>
        </p:spPr>
      </p:pic>
      <p:sp>
        <p:nvSpPr>
          <p:cNvPr id="2" name="Titel 1"/>
          <p:cNvSpPr>
            <a:spLocks noGrp="1"/>
          </p:cNvSpPr>
          <p:nvPr>
            <p:ph type="title"/>
          </p:nvPr>
        </p:nvSpPr>
        <p:spPr>
          <a:xfrm>
            <a:off x="2555776" y="991269"/>
            <a:ext cx="5915000" cy="1143000"/>
          </a:xfrm>
        </p:spPr>
        <p:txBody>
          <a:bodyPr>
            <a:normAutofit/>
          </a:bodyPr>
          <a:lstStyle/>
          <a:p>
            <a:pPr algn="l"/>
            <a:r>
              <a:rPr lang="en-US" sz="2800" b="1" dirty="0" err="1" smtClean="0">
                <a:latin typeface="Arial" pitchFamily="34" charset="0"/>
                <a:cs typeface="Arial" pitchFamily="34" charset="0"/>
              </a:rPr>
              <a:t>Wikiwijs</a:t>
            </a:r>
            <a:endParaRPr lang="nl-NL" sz="2800" b="1" dirty="0">
              <a:latin typeface="Arial" pitchFamily="34" charset="0"/>
              <a:cs typeface="Arial" pitchFamily="34" charset="0"/>
            </a:endParaRPr>
          </a:p>
        </p:txBody>
      </p:sp>
      <p:sp>
        <p:nvSpPr>
          <p:cNvPr id="7" name="Tijdelijke aanduiding voor inhoud 6"/>
          <p:cNvSpPr>
            <a:spLocks noGrp="1"/>
          </p:cNvSpPr>
          <p:nvPr>
            <p:ph idx="1"/>
          </p:nvPr>
        </p:nvSpPr>
        <p:spPr>
          <a:xfrm>
            <a:off x="2555776" y="1999381"/>
            <a:ext cx="5915000" cy="4525963"/>
          </a:xfrm>
        </p:spPr>
        <p:txBody>
          <a:bodyPr>
            <a:normAutofit/>
          </a:bodyPr>
          <a:lstStyle/>
          <a:p>
            <a:pPr>
              <a:lnSpc>
                <a:spcPct val="150000"/>
              </a:lnSpc>
            </a:pPr>
            <a:r>
              <a:rPr lang="en-US" sz="1800" dirty="0" err="1" smtClean="0">
                <a:latin typeface="Arial" pitchFamily="34" charset="0"/>
                <a:cs typeface="Arial" pitchFamily="34" charset="0"/>
              </a:rPr>
              <a:t>Waar</a:t>
            </a:r>
            <a:r>
              <a:rPr lang="en-US" sz="1800" dirty="0" smtClean="0">
                <a:latin typeface="Arial" pitchFamily="34" charset="0"/>
                <a:cs typeface="Arial" pitchFamily="34" charset="0"/>
              </a:rPr>
              <a:t> kun je het </a:t>
            </a:r>
            <a:r>
              <a:rPr lang="en-US" sz="1800" dirty="0" err="1" smtClean="0">
                <a:latin typeface="Arial" pitchFamily="34" charset="0"/>
                <a:cs typeface="Arial" pitchFamily="34" charset="0"/>
              </a:rPr>
              <a:t>vinden</a:t>
            </a:r>
            <a:r>
              <a:rPr lang="en-US" sz="1800" dirty="0" smtClean="0">
                <a:latin typeface="Arial" pitchFamily="34" charset="0"/>
                <a:cs typeface="Arial" pitchFamily="34" charset="0"/>
              </a:rPr>
              <a:t>?</a:t>
            </a:r>
          </a:p>
          <a:p>
            <a:pPr>
              <a:lnSpc>
                <a:spcPct val="150000"/>
              </a:lnSpc>
            </a:pPr>
            <a:r>
              <a:rPr lang="en-US" sz="1800" dirty="0" err="1" smtClean="0">
                <a:latin typeface="Arial" pitchFamily="34" charset="0"/>
                <a:cs typeface="Arial" pitchFamily="34" charset="0"/>
              </a:rPr>
              <a:t>Waar</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heb</a:t>
            </a:r>
            <a:r>
              <a:rPr lang="en-US" sz="1800" dirty="0" smtClean="0">
                <a:latin typeface="Arial" pitchFamily="34" charset="0"/>
                <a:cs typeface="Arial" pitchFamily="34" charset="0"/>
              </a:rPr>
              <a:t> je het </a:t>
            </a:r>
            <a:r>
              <a:rPr lang="en-US" sz="1800" dirty="0" err="1" smtClean="0">
                <a:latin typeface="Arial" pitchFamily="34" charset="0"/>
                <a:cs typeface="Arial" pitchFamily="34" charset="0"/>
              </a:rPr>
              <a:t>voor</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nodig</a:t>
            </a:r>
            <a:r>
              <a:rPr lang="en-US" sz="1800" dirty="0" smtClean="0">
                <a:latin typeface="Arial" pitchFamily="34" charset="0"/>
                <a:cs typeface="Arial" pitchFamily="34" charset="0"/>
              </a:rPr>
              <a:t>?</a:t>
            </a:r>
          </a:p>
          <a:p>
            <a:pPr lvl="1">
              <a:lnSpc>
                <a:spcPct val="150000"/>
              </a:lnSpc>
            </a:pPr>
            <a:r>
              <a:rPr lang="en-US" sz="1400" dirty="0" err="1" smtClean="0"/>
              <a:t>Algemene</a:t>
            </a:r>
            <a:r>
              <a:rPr lang="en-US" sz="1400" dirty="0" smtClean="0"/>
              <a:t> </a:t>
            </a:r>
            <a:r>
              <a:rPr lang="en-US" sz="1400" dirty="0" err="1" smtClean="0"/>
              <a:t>informatie</a:t>
            </a:r>
            <a:endParaRPr lang="en-US" sz="1400" dirty="0" smtClean="0"/>
          </a:p>
          <a:p>
            <a:pPr lvl="1">
              <a:lnSpc>
                <a:spcPct val="150000"/>
              </a:lnSpc>
            </a:pPr>
            <a:r>
              <a:rPr lang="en-US" sz="1400" dirty="0" err="1" smtClean="0">
                <a:latin typeface="Arial" pitchFamily="34" charset="0"/>
                <a:cs typeface="Arial" pitchFamily="34" charset="0"/>
              </a:rPr>
              <a:t>Informatie</a:t>
            </a:r>
            <a:r>
              <a:rPr lang="en-US" sz="1400" dirty="0" smtClean="0">
                <a:latin typeface="Arial" pitchFamily="34" charset="0"/>
                <a:cs typeface="Arial" pitchFamily="34" charset="0"/>
              </a:rPr>
              <a:t> per </a:t>
            </a:r>
            <a:r>
              <a:rPr lang="en-US" sz="1400" dirty="0" err="1" smtClean="0">
                <a:latin typeface="Arial" pitchFamily="34" charset="0"/>
                <a:cs typeface="Arial" pitchFamily="34" charset="0"/>
              </a:rPr>
              <a:t>vak</a:t>
            </a:r>
            <a:endParaRPr lang="en-US" sz="1400" dirty="0" smtClean="0">
              <a:latin typeface="Arial" pitchFamily="34" charset="0"/>
              <a:cs typeface="Arial" pitchFamily="34" charset="0"/>
            </a:endParaRPr>
          </a:p>
        </p:txBody>
      </p:sp>
    </p:spTree>
    <p:extLst>
      <p:ext uri="{BB962C8B-B14F-4D97-AF65-F5344CB8AC3E}">
        <p14:creationId xmlns:p14="http://schemas.microsoft.com/office/powerpoint/2010/main" val="1194923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Afbeelding 13" descr="HE MD PPP-2.jpg"/>
          <p:cNvPicPr>
            <a:picLocks noChangeAspect="1"/>
          </p:cNvPicPr>
          <p:nvPr/>
        </p:nvPicPr>
        <p:blipFill>
          <a:blip r:embed="rId2" cstate="print"/>
          <a:stretch>
            <a:fillRect/>
          </a:stretch>
        </p:blipFill>
        <p:spPr>
          <a:xfrm>
            <a:off x="32647" y="0"/>
            <a:ext cx="9144000" cy="6857315"/>
          </a:xfrm>
          <a:prstGeom prst="rect">
            <a:avLst/>
          </a:prstGeom>
        </p:spPr>
      </p:pic>
      <p:sp>
        <p:nvSpPr>
          <p:cNvPr id="2" name="Titel 1"/>
          <p:cNvSpPr>
            <a:spLocks noGrp="1"/>
          </p:cNvSpPr>
          <p:nvPr>
            <p:ph type="title"/>
          </p:nvPr>
        </p:nvSpPr>
        <p:spPr>
          <a:xfrm>
            <a:off x="2555776" y="991269"/>
            <a:ext cx="5915000" cy="1143000"/>
          </a:xfrm>
        </p:spPr>
        <p:txBody>
          <a:bodyPr>
            <a:normAutofit/>
          </a:bodyPr>
          <a:lstStyle/>
          <a:p>
            <a:pPr algn="l"/>
            <a:r>
              <a:rPr lang="en-US" sz="2800" b="1" dirty="0" smtClean="0">
                <a:latin typeface="Arial" pitchFamily="34" charset="0"/>
                <a:cs typeface="Arial" pitchFamily="34" charset="0"/>
              </a:rPr>
              <a:t>Vibe</a:t>
            </a:r>
            <a:endParaRPr lang="nl-NL" sz="2800" b="1" dirty="0">
              <a:latin typeface="Arial" pitchFamily="34" charset="0"/>
              <a:cs typeface="Arial" pitchFamily="34" charset="0"/>
            </a:endParaRPr>
          </a:p>
        </p:txBody>
      </p:sp>
      <p:sp>
        <p:nvSpPr>
          <p:cNvPr id="7" name="Tijdelijke aanduiding voor inhoud 6"/>
          <p:cNvSpPr>
            <a:spLocks noGrp="1"/>
          </p:cNvSpPr>
          <p:nvPr>
            <p:ph idx="1"/>
          </p:nvPr>
        </p:nvSpPr>
        <p:spPr>
          <a:xfrm>
            <a:off x="2555776" y="1999381"/>
            <a:ext cx="5915000" cy="4525963"/>
          </a:xfrm>
        </p:spPr>
        <p:txBody>
          <a:bodyPr>
            <a:normAutofit/>
          </a:bodyPr>
          <a:lstStyle/>
          <a:p>
            <a:pPr>
              <a:lnSpc>
                <a:spcPct val="150000"/>
              </a:lnSpc>
            </a:pPr>
            <a:r>
              <a:rPr lang="en-US" sz="1800" dirty="0" err="1" smtClean="0">
                <a:latin typeface="Arial" pitchFamily="34" charset="0"/>
                <a:cs typeface="Arial" pitchFamily="34" charset="0"/>
              </a:rPr>
              <a:t>Waar</a:t>
            </a:r>
            <a:r>
              <a:rPr lang="en-US" sz="1800" dirty="0" smtClean="0">
                <a:latin typeface="Arial" pitchFamily="34" charset="0"/>
                <a:cs typeface="Arial" pitchFamily="34" charset="0"/>
              </a:rPr>
              <a:t> kun je het </a:t>
            </a:r>
            <a:r>
              <a:rPr lang="en-US" sz="1800" dirty="0" err="1" smtClean="0">
                <a:latin typeface="Arial" pitchFamily="34" charset="0"/>
                <a:cs typeface="Arial" pitchFamily="34" charset="0"/>
              </a:rPr>
              <a:t>vinden</a:t>
            </a:r>
            <a:r>
              <a:rPr lang="en-US" sz="1800" dirty="0" smtClean="0">
                <a:latin typeface="Arial" pitchFamily="34" charset="0"/>
                <a:cs typeface="Arial" pitchFamily="34" charset="0"/>
              </a:rPr>
              <a:t>?</a:t>
            </a:r>
          </a:p>
          <a:p>
            <a:pPr>
              <a:lnSpc>
                <a:spcPct val="150000"/>
              </a:lnSpc>
            </a:pPr>
            <a:r>
              <a:rPr lang="en-US" sz="1800" dirty="0" err="1" smtClean="0">
                <a:latin typeface="Arial" pitchFamily="34" charset="0"/>
                <a:cs typeface="Arial" pitchFamily="34" charset="0"/>
              </a:rPr>
              <a:t>Waar</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heb</a:t>
            </a:r>
            <a:r>
              <a:rPr lang="en-US" sz="1800" dirty="0" smtClean="0">
                <a:latin typeface="Arial" pitchFamily="34" charset="0"/>
                <a:cs typeface="Arial" pitchFamily="34" charset="0"/>
              </a:rPr>
              <a:t> je het </a:t>
            </a:r>
            <a:r>
              <a:rPr lang="en-US" sz="1800" dirty="0" err="1" smtClean="0">
                <a:latin typeface="Arial" pitchFamily="34" charset="0"/>
                <a:cs typeface="Arial" pitchFamily="34" charset="0"/>
              </a:rPr>
              <a:t>voor</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nodig</a:t>
            </a:r>
            <a:r>
              <a:rPr lang="en-US" sz="1800" dirty="0" smtClean="0">
                <a:latin typeface="Arial" pitchFamily="34" charset="0"/>
                <a:cs typeface="Arial" pitchFamily="34" charset="0"/>
              </a:rPr>
              <a:t>?</a:t>
            </a:r>
          </a:p>
          <a:p>
            <a:pPr lvl="1">
              <a:lnSpc>
                <a:spcPct val="150000"/>
              </a:lnSpc>
            </a:pPr>
            <a:r>
              <a:rPr lang="en-US" sz="1400" dirty="0" err="1" smtClean="0"/>
              <a:t>Inleveren</a:t>
            </a:r>
            <a:endParaRPr lang="en-US" sz="1400" dirty="0" smtClean="0">
              <a:latin typeface="Arial" pitchFamily="34" charset="0"/>
              <a:cs typeface="Arial" pitchFamily="34" charset="0"/>
            </a:endParaRPr>
          </a:p>
        </p:txBody>
      </p:sp>
    </p:spTree>
    <p:extLst>
      <p:ext uri="{BB962C8B-B14F-4D97-AF65-F5344CB8AC3E}">
        <p14:creationId xmlns:p14="http://schemas.microsoft.com/office/powerpoint/2010/main" val="18046694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Afbeelding 13" descr="HE MD PPP-2.jpg"/>
          <p:cNvPicPr>
            <a:picLocks noChangeAspect="1"/>
          </p:cNvPicPr>
          <p:nvPr/>
        </p:nvPicPr>
        <p:blipFill>
          <a:blip r:embed="rId2" cstate="print"/>
          <a:stretch>
            <a:fillRect/>
          </a:stretch>
        </p:blipFill>
        <p:spPr>
          <a:xfrm>
            <a:off x="0" y="-14305"/>
            <a:ext cx="9144000" cy="6857315"/>
          </a:xfrm>
          <a:prstGeom prst="rect">
            <a:avLst/>
          </a:prstGeom>
        </p:spPr>
      </p:pic>
      <p:sp>
        <p:nvSpPr>
          <p:cNvPr id="2" name="Titel 1"/>
          <p:cNvSpPr>
            <a:spLocks noGrp="1"/>
          </p:cNvSpPr>
          <p:nvPr>
            <p:ph type="title"/>
          </p:nvPr>
        </p:nvSpPr>
        <p:spPr>
          <a:xfrm>
            <a:off x="2555776" y="991269"/>
            <a:ext cx="5915000" cy="1143000"/>
          </a:xfrm>
        </p:spPr>
        <p:txBody>
          <a:bodyPr>
            <a:normAutofit/>
          </a:bodyPr>
          <a:lstStyle/>
          <a:p>
            <a:pPr algn="l"/>
            <a:r>
              <a:rPr lang="en-US" sz="2800" b="1" dirty="0" err="1" smtClean="0">
                <a:latin typeface="Arial" pitchFamily="34" charset="0"/>
                <a:cs typeface="Arial" pitchFamily="34" charset="0"/>
              </a:rPr>
              <a:t>Printen</a:t>
            </a:r>
            <a:endParaRPr lang="nl-NL" sz="2800" b="1" dirty="0">
              <a:latin typeface="Arial" pitchFamily="34" charset="0"/>
              <a:cs typeface="Arial" pitchFamily="34" charset="0"/>
            </a:endParaRPr>
          </a:p>
        </p:txBody>
      </p:sp>
      <p:sp>
        <p:nvSpPr>
          <p:cNvPr id="7" name="Tijdelijke aanduiding voor inhoud 6"/>
          <p:cNvSpPr>
            <a:spLocks noGrp="1"/>
          </p:cNvSpPr>
          <p:nvPr>
            <p:ph idx="1"/>
          </p:nvPr>
        </p:nvSpPr>
        <p:spPr>
          <a:xfrm>
            <a:off x="2555776" y="1999381"/>
            <a:ext cx="5915000" cy="4525963"/>
          </a:xfrm>
        </p:spPr>
        <p:txBody>
          <a:bodyPr>
            <a:normAutofit/>
          </a:bodyPr>
          <a:lstStyle/>
          <a:p>
            <a:pPr>
              <a:lnSpc>
                <a:spcPct val="150000"/>
              </a:lnSpc>
            </a:pPr>
            <a:r>
              <a:rPr lang="en-US" sz="1800" dirty="0" err="1" smtClean="0">
                <a:latin typeface="Arial" pitchFamily="34" charset="0"/>
                <a:cs typeface="Arial" pitchFamily="34" charset="0"/>
              </a:rPr>
              <a:t>Zie</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Wikiwijs</a:t>
            </a:r>
            <a:endParaRPr lang="en-US" sz="1800" dirty="0" smtClean="0">
              <a:latin typeface="Arial" pitchFamily="34" charset="0"/>
              <a:cs typeface="Arial" pitchFamily="34" charset="0"/>
            </a:endParaRPr>
          </a:p>
        </p:txBody>
      </p:sp>
    </p:spTree>
    <p:extLst>
      <p:ext uri="{BB962C8B-B14F-4D97-AF65-F5344CB8AC3E}">
        <p14:creationId xmlns:p14="http://schemas.microsoft.com/office/powerpoint/2010/main" val="21392772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Afbeelding 13" descr="HE MD PPP-2.jpg"/>
          <p:cNvPicPr>
            <a:picLocks noChangeAspect="1"/>
          </p:cNvPicPr>
          <p:nvPr/>
        </p:nvPicPr>
        <p:blipFill>
          <a:blip r:embed="rId2" cstate="print"/>
          <a:stretch>
            <a:fillRect/>
          </a:stretch>
        </p:blipFill>
        <p:spPr>
          <a:xfrm>
            <a:off x="0" y="-14305"/>
            <a:ext cx="9144000" cy="6857315"/>
          </a:xfrm>
          <a:prstGeom prst="rect">
            <a:avLst/>
          </a:prstGeom>
        </p:spPr>
      </p:pic>
      <p:sp>
        <p:nvSpPr>
          <p:cNvPr id="2" name="Titel 1"/>
          <p:cNvSpPr>
            <a:spLocks noGrp="1"/>
          </p:cNvSpPr>
          <p:nvPr>
            <p:ph type="title"/>
          </p:nvPr>
        </p:nvSpPr>
        <p:spPr>
          <a:xfrm>
            <a:off x="2555776" y="991269"/>
            <a:ext cx="5915000" cy="1143000"/>
          </a:xfrm>
        </p:spPr>
        <p:txBody>
          <a:bodyPr>
            <a:normAutofit/>
          </a:bodyPr>
          <a:lstStyle/>
          <a:p>
            <a:pPr algn="l"/>
            <a:r>
              <a:rPr lang="en-US" sz="2800" b="1" dirty="0" err="1" smtClean="0"/>
              <a:t>Toetsen</a:t>
            </a:r>
            <a:r>
              <a:rPr lang="en-US" sz="2800" b="1" dirty="0" smtClean="0"/>
              <a:t> </a:t>
            </a:r>
            <a:r>
              <a:rPr lang="en-US" sz="2800" b="1" dirty="0" err="1" smtClean="0"/>
              <a:t>en</a:t>
            </a:r>
            <a:r>
              <a:rPr lang="en-US" sz="2800" b="1" dirty="0" smtClean="0"/>
              <a:t> </a:t>
            </a:r>
            <a:r>
              <a:rPr lang="en-US" sz="2800" b="1" dirty="0" err="1" smtClean="0"/>
              <a:t>herkansingen</a:t>
            </a:r>
            <a:endParaRPr lang="nl-NL" sz="2800" b="1" dirty="0">
              <a:latin typeface="Arial" pitchFamily="34" charset="0"/>
              <a:cs typeface="Arial" pitchFamily="34" charset="0"/>
            </a:endParaRPr>
          </a:p>
        </p:txBody>
      </p:sp>
      <p:sp>
        <p:nvSpPr>
          <p:cNvPr id="7" name="Tijdelijke aanduiding voor inhoud 6"/>
          <p:cNvSpPr>
            <a:spLocks noGrp="1"/>
          </p:cNvSpPr>
          <p:nvPr>
            <p:ph idx="1"/>
          </p:nvPr>
        </p:nvSpPr>
        <p:spPr>
          <a:xfrm>
            <a:off x="2555776" y="1999381"/>
            <a:ext cx="5915000" cy="4525963"/>
          </a:xfrm>
        </p:spPr>
        <p:txBody>
          <a:bodyPr>
            <a:normAutofit/>
          </a:bodyPr>
          <a:lstStyle/>
          <a:p>
            <a:pPr marL="0" indent="0">
              <a:buNone/>
            </a:pPr>
            <a:r>
              <a:rPr lang="nl-NL" sz="1800" dirty="0"/>
              <a:t>De onderdelen uit jouw onderwijsprogramma toetsen we op twee manieren:</a:t>
            </a:r>
          </a:p>
          <a:p>
            <a:pPr lvl="0"/>
            <a:r>
              <a:rPr lang="nl-NL" sz="1800" dirty="0"/>
              <a:t>Een </a:t>
            </a:r>
            <a:r>
              <a:rPr lang="nl-NL" sz="1800" i="1" dirty="0"/>
              <a:t>diagnostische beoordeling</a:t>
            </a:r>
            <a:r>
              <a:rPr lang="nl-NL" sz="1800" dirty="0"/>
              <a:t> om te bepalen of je op de goede weg bent om je einddoel te behalen. Het gaat dus om voortgang: waar ben je goed in? Wat vraagt nog jouw aandacht? Deze toetsen kunnen aangekondigd en onaangekondigd plaatsvinden tijdens de les. Doel van de toets is dat je ervan leert.</a:t>
            </a:r>
          </a:p>
          <a:p>
            <a:pPr lvl="0"/>
            <a:r>
              <a:rPr lang="nl-NL" sz="1800" dirty="0"/>
              <a:t>Een </a:t>
            </a:r>
            <a:r>
              <a:rPr lang="nl-NL" sz="1800" i="1" dirty="0"/>
              <a:t>afsluitende beoordeling</a:t>
            </a:r>
            <a:r>
              <a:rPr lang="nl-NL" sz="1800" dirty="0"/>
              <a:t> waarmee we bepalen of je je einddoel hebt behaald. Op basis van deze toets beoordelen we of je een onderdeel uit jouw onderwijsprogramma met een voldoende af kunt sluiten.</a:t>
            </a:r>
          </a:p>
          <a:p>
            <a:pPr>
              <a:lnSpc>
                <a:spcPct val="150000"/>
              </a:lnSpc>
            </a:pPr>
            <a:endParaRPr lang="en-US" sz="1800" dirty="0" smtClean="0">
              <a:latin typeface="Arial" pitchFamily="34" charset="0"/>
              <a:cs typeface="Arial" pitchFamily="34" charset="0"/>
            </a:endParaRPr>
          </a:p>
        </p:txBody>
      </p:sp>
    </p:spTree>
    <p:extLst>
      <p:ext uri="{BB962C8B-B14F-4D97-AF65-F5344CB8AC3E}">
        <p14:creationId xmlns:p14="http://schemas.microsoft.com/office/powerpoint/2010/main" val="24950204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Afbeelding 13" descr="HE MD PPP-2.jpg"/>
          <p:cNvPicPr>
            <a:picLocks noChangeAspect="1"/>
          </p:cNvPicPr>
          <p:nvPr/>
        </p:nvPicPr>
        <p:blipFill>
          <a:blip r:embed="rId2" cstate="print"/>
          <a:stretch>
            <a:fillRect/>
          </a:stretch>
        </p:blipFill>
        <p:spPr>
          <a:xfrm>
            <a:off x="0" y="-14305"/>
            <a:ext cx="9144000" cy="6857315"/>
          </a:xfrm>
          <a:prstGeom prst="rect">
            <a:avLst/>
          </a:prstGeom>
        </p:spPr>
      </p:pic>
      <p:sp>
        <p:nvSpPr>
          <p:cNvPr id="2" name="Titel 1"/>
          <p:cNvSpPr>
            <a:spLocks noGrp="1"/>
          </p:cNvSpPr>
          <p:nvPr>
            <p:ph type="title"/>
          </p:nvPr>
        </p:nvSpPr>
        <p:spPr>
          <a:xfrm>
            <a:off x="2555776" y="991269"/>
            <a:ext cx="5915000" cy="1143000"/>
          </a:xfrm>
        </p:spPr>
        <p:txBody>
          <a:bodyPr>
            <a:normAutofit/>
          </a:bodyPr>
          <a:lstStyle/>
          <a:p>
            <a:pPr algn="l"/>
            <a:r>
              <a:rPr lang="en-US" sz="2800" b="1" dirty="0" err="1" smtClean="0">
                <a:latin typeface="Arial" pitchFamily="34" charset="0"/>
                <a:cs typeface="Arial" pitchFamily="34" charset="0"/>
              </a:rPr>
              <a:t>Overgangsnormen</a:t>
            </a:r>
            <a:r>
              <a:rPr lang="en-US" sz="2800" b="1" dirty="0" smtClean="0">
                <a:latin typeface="Arial" pitchFamily="34" charset="0"/>
                <a:cs typeface="Arial" pitchFamily="34" charset="0"/>
              </a:rPr>
              <a:t> </a:t>
            </a:r>
            <a:r>
              <a:rPr lang="en-US" sz="2800" b="1" dirty="0" err="1" smtClean="0">
                <a:latin typeface="Arial" pitchFamily="34" charset="0"/>
                <a:cs typeface="Arial" pitchFamily="34" charset="0"/>
              </a:rPr>
              <a:t>en</a:t>
            </a:r>
            <a:r>
              <a:rPr lang="en-US" sz="2800" b="1" dirty="0" smtClean="0">
                <a:latin typeface="Arial" pitchFamily="34" charset="0"/>
                <a:cs typeface="Arial" pitchFamily="34" charset="0"/>
              </a:rPr>
              <a:t> </a:t>
            </a:r>
            <a:r>
              <a:rPr lang="en-US" sz="2800" b="1" dirty="0" err="1" smtClean="0">
                <a:latin typeface="Arial" pitchFamily="34" charset="0"/>
                <a:cs typeface="Arial" pitchFamily="34" charset="0"/>
              </a:rPr>
              <a:t>herkansingen</a:t>
            </a:r>
            <a:endParaRPr lang="nl-NL" sz="2800" b="1" dirty="0">
              <a:latin typeface="Arial" pitchFamily="34" charset="0"/>
              <a:cs typeface="Arial" pitchFamily="34" charset="0"/>
            </a:endParaRPr>
          </a:p>
        </p:txBody>
      </p:sp>
      <p:sp>
        <p:nvSpPr>
          <p:cNvPr id="7" name="Tijdelijke aanduiding voor inhoud 6"/>
          <p:cNvSpPr>
            <a:spLocks noGrp="1"/>
          </p:cNvSpPr>
          <p:nvPr>
            <p:ph idx="1"/>
          </p:nvPr>
        </p:nvSpPr>
        <p:spPr>
          <a:xfrm>
            <a:off x="2555776" y="1999381"/>
            <a:ext cx="5915000" cy="4525963"/>
          </a:xfrm>
        </p:spPr>
        <p:txBody>
          <a:bodyPr>
            <a:normAutofit/>
          </a:bodyPr>
          <a:lstStyle/>
          <a:p>
            <a:r>
              <a:rPr lang="nl-NL" sz="1800" dirty="0" smtClean="0"/>
              <a:t>Tijdens </a:t>
            </a:r>
            <a:r>
              <a:rPr lang="nl-NL" sz="1800" dirty="0"/>
              <a:t>het schooljaar zijn er diagnostische beoordelingen voor Nederlands, voor Engels en voor Rekenen. Per periode </a:t>
            </a:r>
            <a:r>
              <a:rPr lang="nl-NL" sz="1800" dirty="0" smtClean="0"/>
              <a:t>worden deze vakken afgerond met een afsluitende beoordeling.</a:t>
            </a:r>
            <a:endParaRPr lang="nl-NL" sz="1800" dirty="0"/>
          </a:p>
          <a:p>
            <a:r>
              <a:rPr lang="nl-NL" sz="1800" dirty="0"/>
              <a:t>Voor Nederlands, Engels en Rekenen krijg je studiepunten. Deze worden gekoppeld aan de landelijke exameneisen. Als je bijvoorbeeld voor het examen Nederlands minimaal een zes moet halen en voor het examen Engels minimaal een vijf dan is dit de ondergrens om je studiepunten voor deze vakken toegekend te krijgen.</a:t>
            </a:r>
          </a:p>
          <a:p>
            <a:pPr>
              <a:lnSpc>
                <a:spcPct val="150000"/>
              </a:lnSpc>
            </a:pPr>
            <a:endParaRPr lang="en-US" sz="1800" dirty="0" smtClean="0">
              <a:latin typeface="Arial" pitchFamily="34" charset="0"/>
              <a:cs typeface="Arial" pitchFamily="34" charset="0"/>
            </a:endParaRPr>
          </a:p>
        </p:txBody>
      </p:sp>
    </p:spTree>
    <p:extLst>
      <p:ext uri="{BB962C8B-B14F-4D97-AF65-F5344CB8AC3E}">
        <p14:creationId xmlns:p14="http://schemas.microsoft.com/office/powerpoint/2010/main" val="37783983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Afbeelding 13" descr="HE MD PPP-2.jpg"/>
          <p:cNvPicPr>
            <a:picLocks noChangeAspect="1"/>
          </p:cNvPicPr>
          <p:nvPr/>
        </p:nvPicPr>
        <p:blipFill>
          <a:blip r:embed="rId2" cstate="print"/>
          <a:stretch>
            <a:fillRect/>
          </a:stretch>
        </p:blipFill>
        <p:spPr>
          <a:xfrm>
            <a:off x="0" y="-14305"/>
            <a:ext cx="9144000" cy="6857315"/>
          </a:xfrm>
          <a:prstGeom prst="rect">
            <a:avLst/>
          </a:prstGeom>
        </p:spPr>
      </p:pic>
      <p:sp>
        <p:nvSpPr>
          <p:cNvPr id="2" name="Titel 1"/>
          <p:cNvSpPr>
            <a:spLocks noGrp="1"/>
          </p:cNvSpPr>
          <p:nvPr>
            <p:ph type="title"/>
          </p:nvPr>
        </p:nvSpPr>
        <p:spPr>
          <a:xfrm>
            <a:off x="2555776" y="991269"/>
            <a:ext cx="5915000" cy="1143000"/>
          </a:xfrm>
        </p:spPr>
        <p:txBody>
          <a:bodyPr>
            <a:normAutofit/>
          </a:bodyPr>
          <a:lstStyle/>
          <a:p>
            <a:pPr algn="l"/>
            <a:r>
              <a:rPr lang="en-US" sz="2800" b="1" dirty="0" err="1" smtClean="0">
                <a:latin typeface="Arial" pitchFamily="34" charset="0"/>
                <a:cs typeface="Arial" pitchFamily="34" charset="0"/>
              </a:rPr>
              <a:t>Overgangsnormen</a:t>
            </a:r>
            <a:r>
              <a:rPr lang="en-US" sz="2800" b="1" dirty="0" smtClean="0">
                <a:latin typeface="Arial" pitchFamily="34" charset="0"/>
                <a:cs typeface="Arial" pitchFamily="34" charset="0"/>
              </a:rPr>
              <a:t> </a:t>
            </a:r>
            <a:r>
              <a:rPr lang="en-US" sz="2800" b="1" dirty="0" err="1" smtClean="0">
                <a:latin typeface="Arial" pitchFamily="34" charset="0"/>
                <a:cs typeface="Arial" pitchFamily="34" charset="0"/>
              </a:rPr>
              <a:t>en</a:t>
            </a:r>
            <a:r>
              <a:rPr lang="en-US" sz="2800" b="1" dirty="0" smtClean="0">
                <a:latin typeface="Arial" pitchFamily="34" charset="0"/>
                <a:cs typeface="Arial" pitchFamily="34" charset="0"/>
              </a:rPr>
              <a:t> </a:t>
            </a:r>
            <a:r>
              <a:rPr lang="en-US" sz="2800" b="1" dirty="0" err="1" smtClean="0">
                <a:latin typeface="Arial" pitchFamily="34" charset="0"/>
                <a:cs typeface="Arial" pitchFamily="34" charset="0"/>
              </a:rPr>
              <a:t>herkansingen</a:t>
            </a:r>
            <a:endParaRPr lang="nl-NL" sz="2800" b="1" dirty="0">
              <a:latin typeface="Arial" pitchFamily="34" charset="0"/>
              <a:cs typeface="Arial" pitchFamily="34" charset="0"/>
            </a:endParaRPr>
          </a:p>
        </p:txBody>
      </p:sp>
      <p:sp>
        <p:nvSpPr>
          <p:cNvPr id="7" name="Tijdelijke aanduiding voor inhoud 6"/>
          <p:cNvSpPr>
            <a:spLocks noGrp="1"/>
          </p:cNvSpPr>
          <p:nvPr>
            <p:ph idx="1"/>
          </p:nvPr>
        </p:nvSpPr>
        <p:spPr>
          <a:xfrm>
            <a:off x="2555776" y="1999381"/>
            <a:ext cx="5915000" cy="4525963"/>
          </a:xfrm>
        </p:spPr>
        <p:txBody>
          <a:bodyPr>
            <a:normAutofit/>
          </a:bodyPr>
          <a:lstStyle/>
          <a:p>
            <a:pPr marL="0" indent="0">
              <a:lnSpc>
                <a:spcPct val="150000"/>
              </a:lnSpc>
              <a:buNone/>
            </a:pPr>
            <a:r>
              <a:rPr lang="nl-NL" sz="1800" dirty="0"/>
              <a:t>Tijdens het schooljaar zijn er diagnostische beoordelingen. Per periode wordt </a:t>
            </a:r>
            <a:r>
              <a:rPr lang="nl-NL" sz="1800" dirty="0" smtClean="0"/>
              <a:t>SLB </a:t>
            </a:r>
            <a:r>
              <a:rPr lang="nl-NL" sz="1800" dirty="0"/>
              <a:t>afgerond met een beoordeling voldaan of niet voldaan. Als je </a:t>
            </a:r>
            <a:r>
              <a:rPr lang="nl-NL" sz="1800" dirty="0" smtClean="0"/>
              <a:t>SLB </a:t>
            </a:r>
            <a:r>
              <a:rPr lang="nl-NL" sz="1800" dirty="0"/>
              <a:t>voldoende afsluit, krijg je hiervoor studiepunten.</a:t>
            </a:r>
          </a:p>
          <a:p>
            <a:pPr>
              <a:lnSpc>
                <a:spcPct val="150000"/>
              </a:lnSpc>
            </a:pPr>
            <a:endParaRPr lang="en-US" sz="1800" dirty="0" smtClean="0">
              <a:latin typeface="Arial" pitchFamily="34" charset="0"/>
              <a:cs typeface="Arial" pitchFamily="34" charset="0"/>
            </a:endParaRPr>
          </a:p>
        </p:txBody>
      </p:sp>
    </p:spTree>
    <p:extLst>
      <p:ext uri="{BB962C8B-B14F-4D97-AF65-F5344CB8AC3E}">
        <p14:creationId xmlns:p14="http://schemas.microsoft.com/office/powerpoint/2010/main" val="20285779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Afbeelding 13" descr="HE MD PPP-2.jpg"/>
          <p:cNvPicPr>
            <a:picLocks noChangeAspect="1"/>
          </p:cNvPicPr>
          <p:nvPr/>
        </p:nvPicPr>
        <p:blipFill>
          <a:blip r:embed="rId2" cstate="print"/>
          <a:stretch>
            <a:fillRect/>
          </a:stretch>
        </p:blipFill>
        <p:spPr>
          <a:xfrm>
            <a:off x="0" y="-14305"/>
            <a:ext cx="9144000" cy="6857315"/>
          </a:xfrm>
          <a:prstGeom prst="rect">
            <a:avLst/>
          </a:prstGeom>
        </p:spPr>
      </p:pic>
      <p:sp>
        <p:nvSpPr>
          <p:cNvPr id="2" name="Titel 1"/>
          <p:cNvSpPr>
            <a:spLocks noGrp="1"/>
          </p:cNvSpPr>
          <p:nvPr>
            <p:ph type="title"/>
          </p:nvPr>
        </p:nvSpPr>
        <p:spPr>
          <a:xfrm>
            <a:off x="2555776" y="991269"/>
            <a:ext cx="5915000" cy="1143000"/>
          </a:xfrm>
        </p:spPr>
        <p:txBody>
          <a:bodyPr>
            <a:normAutofit/>
          </a:bodyPr>
          <a:lstStyle/>
          <a:p>
            <a:pPr algn="l"/>
            <a:r>
              <a:rPr lang="en-US" sz="2800" b="1" dirty="0" err="1" smtClean="0">
                <a:latin typeface="Arial" pitchFamily="34" charset="0"/>
                <a:cs typeface="Arial" pitchFamily="34" charset="0"/>
              </a:rPr>
              <a:t>Overgangsnormen</a:t>
            </a:r>
            <a:r>
              <a:rPr lang="en-US" sz="2800" b="1" dirty="0" smtClean="0">
                <a:latin typeface="Arial" pitchFamily="34" charset="0"/>
                <a:cs typeface="Arial" pitchFamily="34" charset="0"/>
              </a:rPr>
              <a:t> </a:t>
            </a:r>
            <a:r>
              <a:rPr lang="en-US" sz="2800" b="1" dirty="0" err="1" smtClean="0">
                <a:latin typeface="Arial" pitchFamily="34" charset="0"/>
                <a:cs typeface="Arial" pitchFamily="34" charset="0"/>
              </a:rPr>
              <a:t>en</a:t>
            </a:r>
            <a:r>
              <a:rPr lang="en-US" sz="2800" b="1" dirty="0" smtClean="0">
                <a:latin typeface="Arial" pitchFamily="34" charset="0"/>
                <a:cs typeface="Arial" pitchFamily="34" charset="0"/>
              </a:rPr>
              <a:t> </a:t>
            </a:r>
            <a:r>
              <a:rPr lang="en-US" sz="2800" b="1" dirty="0" err="1" smtClean="0">
                <a:latin typeface="Arial" pitchFamily="34" charset="0"/>
                <a:cs typeface="Arial" pitchFamily="34" charset="0"/>
              </a:rPr>
              <a:t>herkansingen</a:t>
            </a:r>
            <a:endParaRPr lang="nl-NL" sz="2800" b="1" dirty="0">
              <a:latin typeface="Arial" pitchFamily="34" charset="0"/>
              <a:cs typeface="Arial" pitchFamily="34" charset="0"/>
            </a:endParaRPr>
          </a:p>
        </p:txBody>
      </p:sp>
      <p:sp>
        <p:nvSpPr>
          <p:cNvPr id="7" name="Tijdelijke aanduiding voor inhoud 6"/>
          <p:cNvSpPr>
            <a:spLocks noGrp="1"/>
          </p:cNvSpPr>
          <p:nvPr>
            <p:ph idx="1"/>
          </p:nvPr>
        </p:nvSpPr>
        <p:spPr>
          <a:xfrm>
            <a:off x="2555776" y="1999381"/>
            <a:ext cx="5915000" cy="4525963"/>
          </a:xfrm>
        </p:spPr>
        <p:txBody>
          <a:bodyPr>
            <a:normAutofit/>
          </a:bodyPr>
          <a:lstStyle/>
          <a:p>
            <a:pPr marL="0" indent="0">
              <a:buNone/>
            </a:pPr>
            <a:r>
              <a:rPr lang="nl-NL" sz="1800" dirty="0"/>
              <a:t>Elke BPV-periode wordt afgerond met een afsluitende eindbeoordeling. Dit is een cijfer opgebouwd uit:</a:t>
            </a:r>
          </a:p>
          <a:p>
            <a:pPr lvl="0"/>
            <a:r>
              <a:rPr lang="nl-NL" sz="1800" dirty="0"/>
              <a:t>BPV-opdrachten</a:t>
            </a:r>
          </a:p>
          <a:p>
            <a:pPr lvl="0"/>
            <a:r>
              <a:rPr lang="nl-NL" sz="1800" dirty="0"/>
              <a:t>BPV-urenregistratie</a:t>
            </a:r>
          </a:p>
          <a:p>
            <a:pPr lvl="0"/>
            <a:r>
              <a:rPr lang="nl-NL" sz="1800" dirty="0"/>
              <a:t>BPV-eindbeoordeling</a:t>
            </a:r>
          </a:p>
          <a:p>
            <a:pPr marL="0" indent="0">
              <a:buNone/>
            </a:pPr>
            <a:r>
              <a:rPr lang="nl-NL" sz="1800" dirty="0"/>
              <a:t>Daarnaast kan er sprake zijn van tussentijdse diagnostische beoordeling(en</a:t>
            </a:r>
            <a:r>
              <a:rPr lang="nl-NL" sz="1800" dirty="0" smtClean="0"/>
              <a:t>). Bij </a:t>
            </a:r>
            <a:r>
              <a:rPr lang="nl-NL" sz="1800" dirty="0"/>
              <a:t>een voldoende voor de BPV krijg je studiepunten.</a:t>
            </a:r>
          </a:p>
          <a:p>
            <a:pPr marL="0" indent="0">
              <a:lnSpc>
                <a:spcPct val="150000"/>
              </a:lnSpc>
              <a:buNone/>
            </a:pPr>
            <a:endParaRPr lang="en-US" sz="1800" dirty="0" smtClean="0">
              <a:latin typeface="Arial" pitchFamily="34" charset="0"/>
              <a:cs typeface="Arial" pitchFamily="34" charset="0"/>
            </a:endParaRPr>
          </a:p>
        </p:txBody>
      </p:sp>
    </p:spTree>
    <p:extLst>
      <p:ext uri="{BB962C8B-B14F-4D97-AF65-F5344CB8AC3E}">
        <p14:creationId xmlns:p14="http://schemas.microsoft.com/office/powerpoint/2010/main" val="16257168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Afbeelding 13" descr="HE MD PPP-2.jpg"/>
          <p:cNvPicPr>
            <a:picLocks noChangeAspect="1"/>
          </p:cNvPicPr>
          <p:nvPr/>
        </p:nvPicPr>
        <p:blipFill>
          <a:blip r:embed="rId2" cstate="print"/>
          <a:stretch>
            <a:fillRect/>
          </a:stretch>
        </p:blipFill>
        <p:spPr>
          <a:xfrm>
            <a:off x="0" y="-14305"/>
            <a:ext cx="9144000" cy="6857315"/>
          </a:xfrm>
          <a:prstGeom prst="rect">
            <a:avLst/>
          </a:prstGeom>
        </p:spPr>
      </p:pic>
      <p:sp>
        <p:nvSpPr>
          <p:cNvPr id="2" name="Titel 1"/>
          <p:cNvSpPr>
            <a:spLocks noGrp="1"/>
          </p:cNvSpPr>
          <p:nvPr>
            <p:ph type="title"/>
          </p:nvPr>
        </p:nvSpPr>
        <p:spPr>
          <a:xfrm>
            <a:off x="2555776" y="991269"/>
            <a:ext cx="5915000" cy="1143000"/>
          </a:xfrm>
        </p:spPr>
        <p:txBody>
          <a:bodyPr>
            <a:normAutofit/>
          </a:bodyPr>
          <a:lstStyle/>
          <a:p>
            <a:pPr algn="l"/>
            <a:r>
              <a:rPr lang="en-US" sz="2800" b="1" dirty="0" err="1" smtClean="0">
                <a:latin typeface="Arial" pitchFamily="34" charset="0"/>
                <a:cs typeface="Arial" pitchFamily="34" charset="0"/>
              </a:rPr>
              <a:t>Overgangsnormen</a:t>
            </a:r>
            <a:r>
              <a:rPr lang="en-US" sz="2800" b="1" dirty="0" smtClean="0">
                <a:latin typeface="Arial" pitchFamily="34" charset="0"/>
                <a:cs typeface="Arial" pitchFamily="34" charset="0"/>
              </a:rPr>
              <a:t> </a:t>
            </a:r>
            <a:r>
              <a:rPr lang="en-US" sz="2800" b="1" dirty="0" err="1" smtClean="0">
                <a:latin typeface="Arial" pitchFamily="34" charset="0"/>
                <a:cs typeface="Arial" pitchFamily="34" charset="0"/>
              </a:rPr>
              <a:t>en</a:t>
            </a:r>
            <a:r>
              <a:rPr lang="en-US" sz="2800" b="1" dirty="0" smtClean="0">
                <a:latin typeface="Arial" pitchFamily="34" charset="0"/>
                <a:cs typeface="Arial" pitchFamily="34" charset="0"/>
              </a:rPr>
              <a:t> </a:t>
            </a:r>
            <a:r>
              <a:rPr lang="en-US" sz="2800" b="1" dirty="0" err="1" smtClean="0">
                <a:latin typeface="Arial" pitchFamily="34" charset="0"/>
                <a:cs typeface="Arial" pitchFamily="34" charset="0"/>
              </a:rPr>
              <a:t>herkansingen</a:t>
            </a:r>
            <a:endParaRPr lang="nl-NL" sz="2800" b="1" dirty="0">
              <a:latin typeface="Arial" pitchFamily="34" charset="0"/>
              <a:cs typeface="Arial" pitchFamily="34" charset="0"/>
            </a:endParaRPr>
          </a:p>
        </p:txBody>
      </p:sp>
      <p:sp>
        <p:nvSpPr>
          <p:cNvPr id="7" name="Tijdelijke aanduiding voor inhoud 6"/>
          <p:cNvSpPr>
            <a:spLocks noGrp="1"/>
          </p:cNvSpPr>
          <p:nvPr>
            <p:ph idx="1"/>
          </p:nvPr>
        </p:nvSpPr>
        <p:spPr>
          <a:xfrm>
            <a:off x="2555776" y="1999381"/>
            <a:ext cx="5915000" cy="4525963"/>
          </a:xfrm>
        </p:spPr>
        <p:txBody>
          <a:bodyPr>
            <a:normAutofit fontScale="70000" lnSpcReduction="20000"/>
          </a:bodyPr>
          <a:lstStyle/>
          <a:p>
            <a:pPr marL="0" indent="0">
              <a:buNone/>
            </a:pPr>
            <a:r>
              <a:rPr lang="nl-NL" sz="1800" dirty="0"/>
              <a:t>Diagnostische beoordelingen kun je niet herkansen. Ze zijn immers bedoeld om van te leren en je voor te bereiden op jouw afsluitende toetsen. </a:t>
            </a:r>
          </a:p>
          <a:p>
            <a:pPr marL="0" indent="0">
              <a:buNone/>
            </a:pPr>
            <a:r>
              <a:rPr lang="nl-NL" sz="1800" dirty="0"/>
              <a:t> </a:t>
            </a:r>
          </a:p>
          <a:p>
            <a:pPr marL="0" indent="0">
              <a:buNone/>
            </a:pPr>
            <a:r>
              <a:rPr lang="nl-NL" sz="1800" dirty="0"/>
              <a:t>Afrondende beoordelingen kun je wel herkansen:</a:t>
            </a:r>
          </a:p>
          <a:p>
            <a:pPr lvl="0"/>
            <a:r>
              <a:rPr lang="nl-NL" sz="1800" dirty="0"/>
              <a:t>Per IBS mag je een van de drie afsluitende beoordelingen een keer herkansen.</a:t>
            </a:r>
          </a:p>
          <a:p>
            <a:pPr lvl="0"/>
            <a:r>
              <a:rPr lang="nl-NL" sz="1800" dirty="0"/>
              <a:t>Voor Nederlands mag je de afsluitende beoordeling een keer per periode herkansen.</a:t>
            </a:r>
          </a:p>
          <a:p>
            <a:pPr lvl="0"/>
            <a:r>
              <a:rPr lang="nl-NL" sz="1800" dirty="0"/>
              <a:t>Voor Rekenen mag je de afsluitende beoordeling een keer per periode herkansen.</a:t>
            </a:r>
          </a:p>
          <a:p>
            <a:pPr lvl="0"/>
            <a:r>
              <a:rPr lang="nl-NL" sz="1800" dirty="0"/>
              <a:t>V</a:t>
            </a:r>
            <a:r>
              <a:rPr lang="nl-NL" sz="1800" dirty="0" smtClean="0"/>
              <a:t>oor </a:t>
            </a:r>
            <a:r>
              <a:rPr lang="nl-NL" sz="1800" dirty="0"/>
              <a:t>Engels mag je de afsluitende beoordeling een keer per periode </a:t>
            </a:r>
            <a:r>
              <a:rPr lang="nl-NL" sz="1800" dirty="0" smtClean="0"/>
              <a:t>herkansen.</a:t>
            </a:r>
          </a:p>
          <a:p>
            <a:pPr lvl="0"/>
            <a:r>
              <a:rPr lang="nl-NL" sz="1800" dirty="0" smtClean="0"/>
              <a:t>Voor SLB </a:t>
            </a:r>
            <a:r>
              <a:rPr lang="nl-NL" sz="1800" dirty="0"/>
              <a:t>mag je de afsluitende beoordeling een keer per periode herkansen.</a:t>
            </a:r>
          </a:p>
          <a:p>
            <a:pPr lvl="0"/>
            <a:r>
              <a:rPr lang="nl-NL" sz="1800" dirty="0"/>
              <a:t>BPV wordt niet herkanst, behalve als daar door onvoorziene omstandigheden aanleiding toe is.</a:t>
            </a:r>
          </a:p>
          <a:p>
            <a:pPr marL="0" indent="0">
              <a:buNone/>
            </a:pPr>
            <a:r>
              <a:rPr lang="nl-NL" sz="1800" dirty="0"/>
              <a:t> </a:t>
            </a:r>
          </a:p>
          <a:p>
            <a:pPr marL="0" indent="0">
              <a:buNone/>
            </a:pPr>
            <a:r>
              <a:rPr lang="nl-NL" sz="1800" dirty="0"/>
              <a:t>Voor elke afsluitende beoordeling wordt een herkansingsmoment geboden. In alle gevallen van herkansing geldt dat het laatst behaalde cijfer telt</a:t>
            </a:r>
            <a:r>
              <a:rPr lang="nl-NL" sz="1800" dirty="0" smtClean="0"/>
              <a:t>.</a:t>
            </a:r>
          </a:p>
          <a:p>
            <a:pPr marL="0" indent="0">
              <a:buNone/>
            </a:pPr>
            <a:endParaRPr lang="nl-NL" sz="1800" dirty="0"/>
          </a:p>
          <a:p>
            <a:pPr marL="0" indent="0">
              <a:buNone/>
            </a:pPr>
            <a:r>
              <a:rPr lang="nl-NL" sz="1900" dirty="0"/>
              <a:t>Bij ongeoorloofde afwezigheid tijdens het eerste beoordelingsmoment maak je automatisch gebruik van de herkansing. Je krijgt daarna geen mogelijkheid voor nog een herkansing.</a:t>
            </a:r>
          </a:p>
          <a:p>
            <a:pPr marL="0" indent="0">
              <a:buNone/>
            </a:pPr>
            <a:endParaRPr lang="nl-NL" sz="1800" dirty="0"/>
          </a:p>
          <a:p>
            <a:pPr marL="0" indent="0">
              <a:lnSpc>
                <a:spcPct val="150000"/>
              </a:lnSpc>
              <a:buNone/>
            </a:pPr>
            <a:endParaRPr lang="en-US" sz="1800" dirty="0" smtClean="0">
              <a:latin typeface="Arial" pitchFamily="34" charset="0"/>
              <a:cs typeface="Arial" pitchFamily="34" charset="0"/>
            </a:endParaRPr>
          </a:p>
        </p:txBody>
      </p:sp>
    </p:spTree>
    <p:extLst>
      <p:ext uri="{BB962C8B-B14F-4D97-AF65-F5344CB8AC3E}">
        <p14:creationId xmlns:p14="http://schemas.microsoft.com/office/powerpoint/2010/main" val="19730496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Afbeelding 13" descr="HE MD PPP-2.jpg"/>
          <p:cNvPicPr>
            <a:picLocks noChangeAspect="1"/>
          </p:cNvPicPr>
          <p:nvPr/>
        </p:nvPicPr>
        <p:blipFill>
          <a:blip r:embed="rId2" cstate="print"/>
          <a:stretch>
            <a:fillRect/>
          </a:stretch>
        </p:blipFill>
        <p:spPr>
          <a:xfrm>
            <a:off x="0" y="-14305"/>
            <a:ext cx="9144000" cy="6857315"/>
          </a:xfrm>
          <a:prstGeom prst="rect">
            <a:avLst/>
          </a:prstGeom>
        </p:spPr>
      </p:pic>
      <p:sp>
        <p:nvSpPr>
          <p:cNvPr id="2" name="Titel 1"/>
          <p:cNvSpPr>
            <a:spLocks noGrp="1"/>
          </p:cNvSpPr>
          <p:nvPr>
            <p:ph type="title"/>
          </p:nvPr>
        </p:nvSpPr>
        <p:spPr>
          <a:xfrm>
            <a:off x="2555776" y="991269"/>
            <a:ext cx="5915000" cy="1143000"/>
          </a:xfrm>
        </p:spPr>
        <p:txBody>
          <a:bodyPr>
            <a:normAutofit/>
          </a:bodyPr>
          <a:lstStyle/>
          <a:p>
            <a:pPr algn="l"/>
            <a:r>
              <a:rPr lang="en-US" sz="2800" b="1" dirty="0" err="1" smtClean="0">
                <a:latin typeface="Arial" pitchFamily="34" charset="0"/>
                <a:cs typeface="Arial" pitchFamily="34" charset="0"/>
              </a:rPr>
              <a:t>Lijst</a:t>
            </a:r>
            <a:r>
              <a:rPr lang="en-US" sz="2800" b="1" dirty="0" smtClean="0">
                <a:latin typeface="Arial" pitchFamily="34" charset="0"/>
                <a:cs typeface="Arial" pitchFamily="34" charset="0"/>
              </a:rPr>
              <a:t> </a:t>
            </a:r>
            <a:r>
              <a:rPr lang="en-US" sz="2800" b="1" dirty="0" err="1" smtClean="0">
                <a:latin typeface="Arial" pitchFamily="34" charset="0"/>
                <a:cs typeface="Arial" pitchFamily="34" charset="0"/>
              </a:rPr>
              <a:t>controleren</a:t>
            </a:r>
            <a:endParaRPr lang="nl-NL" sz="2800" b="1" dirty="0">
              <a:latin typeface="Arial" pitchFamily="34" charset="0"/>
              <a:cs typeface="Arial" pitchFamily="34" charset="0"/>
            </a:endParaRPr>
          </a:p>
        </p:txBody>
      </p:sp>
      <p:sp>
        <p:nvSpPr>
          <p:cNvPr id="7" name="Tijdelijke aanduiding voor inhoud 6"/>
          <p:cNvSpPr>
            <a:spLocks noGrp="1"/>
          </p:cNvSpPr>
          <p:nvPr>
            <p:ph idx="1"/>
          </p:nvPr>
        </p:nvSpPr>
        <p:spPr>
          <a:xfrm>
            <a:off x="2555776" y="1999381"/>
            <a:ext cx="5915000" cy="4525963"/>
          </a:xfrm>
        </p:spPr>
        <p:txBody>
          <a:bodyPr>
            <a:normAutofit/>
          </a:bodyPr>
          <a:lstStyle/>
          <a:p>
            <a:pPr>
              <a:lnSpc>
                <a:spcPct val="150000"/>
              </a:lnSpc>
            </a:pPr>
            <a:endParaRPr lang="en-US" sz="1800" dirty="0" smtClean="0">
              <a:latin typeface="Arial" pitchFamily="34" charset="0"/>
              <a:cs typeface="Arial" pitchFamily="34" charset="0"/>
            </a:endParaRPr>
          </a:p>
        </p:txBody>
      </p:sp>
    </p:spTree>
    <p:extLst>
      <p:ext uri="{BB962C8B-B14F-4D97-AF65-F5344CB8AC3E}">
        <p14:creationId xmlns:p14="http://schemas.microsoft.com/office/powerpoint/2010/main" val="2203061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Afbeelding 13" descr="HE MD PPP-2.jpg"/>
          <p:cNvPicPr>
            <a:picLocks noChangeAspect="1"/>
          </p:cNvPicPr>
          <p:nvPr/>
        </p:nvPicPr>
        <p:blipFill>
          <a:blip r:embed="rId2" cstate="print"/>
          <a:stretch>
            <a:fillRect/>
          </a:stretch>
        </p:blipFill>
        <p:spPr>
          <a:xfrm>
            <a:off x="0" y="-14305"/>
            <a:ext cx="9144000" cy="6857315"/>
          </a:xfrm>
          <a:prstGeom prst="rect">
            <a:avLst/>
          </a:prstGeom>
        </p:spPr>
      </p:pic>
      <p:sp>
        <p:nvSpPr>
          <p:cNvPr id="2" name="Titel 1"/>
          <p:cNvSpPr>
            <a:spLocks noGrp="1"/>
          </p:cNvSpPr>
          <p:nvPr>
            <p:ph type="title"/>
          </p:nvPr>
        </p:nvSpPr>
        <p:spPr>
          <a:xfrm>
            <a:off x="2555776" y="991269"/>
            <a:ext cx="5915000" cy="1143000"/>
          </a:xfrm>
        </p:spPr>
        <p:txBody>
          <a:bodyPr>
            <a:normAutofit/>
          </a:bodyPr>
          <a:lstStyle/>
          <a:p>
            <a:pPr algn="l"/>
            <a:r>
              <a:rPr lang="en-US" sz="2800" b="1" dirty="0" smtClean="0">
                <a:latin typeface="Arial" pitchFamily="34" charset="0"/>
                <a:cs typeface="Arial" pitchFamily="34" charset="0"/>
              </a:rPr>
              <a:t>Wat </a:t>
            </a:r>
            <a:r>
              <a:rPr lang="en-US" sz="2800" b="1" dirty="0" err="1" smtClean="0">
                <a:latin typeface="Arial" pitchFamily="34" charset="0"/>
                <a:cs typeface="Arial" pitchFamily="34" charset="0"/>
              </a:rPr>
              <a:t>gaan</a:t>
            </a:r>
            <a:r>
              <a:rPr lang="en-US" sz="2800" b="1" dirty="0" smtClean="0">
                <a:latin typeface="Arial" pitchFamily="34" charset="0"/>
                <a:cs typeface="Arial" pitchFamily="34" charset="0"/>
              </a:rPr>
              <a:t> we </a:t>
            </a:r>
            <a:r>
              <a:rPr lang="en-US" sz="2800" b="1" dirty="0" err="1" smtClean="0">
                <a:latin typeface="Arial" pitchFamily="34" charset="0"/>
                <a:cs typeface="Arial" pitchFamily="34" charset="0"/>
              </a:rPr>
              <a:t>doen</a:t>
            </a:r>
            <a:r>
              <a:rPr lang="en-US" sz="2800" b="1" dirty="0" smtClean="0">
                <a:latin typeface="Arial" pitchFamily="34" charset="0"/>
                <a:cs typeface="Arial" pitchFamily="34" charset="0"/>
              </a:rPr>
              <a:t>?</a:t>
            </a:r>
            <a:endParaRPr lang="nl-NL" sz="2800" b="1" dirty="0">
              <a:latin typeface="Arial" pitchFamily="34" charset="0"/>
              <a:cs typeface="Arial" pitchFamily="34" charset="0"/>
            </a:endParaRPr>
          </a:p>
        </p:txBody>
      </p:sp>
      <p:sp>
        <p:nvSpPr>
          <p:cNvPr id="7" name="Tijdelijke aanduiding voor inhoud 6"/>
          <p:cNvSpPr>
            <a:spLocks noGrp="1"/>
          </p:cNvSpPr>
          <p:nvPr>
            <p:ph idx="1"/>
          </p:nvPr>
        </p:nvSpPr>
        <p:spPr>
          <a:xfrm>
            <a:off x="2555776" y="1999381"/>
            <a:ext cx="5915000" cy="4525963"/>
          </a:xfrm>
        </p:spPr>
        <p:txBody>
          <a:bodyPr>
            <a:normAutofit fontScale="85000" lnSpcReduction="20000"/>
          </a:bodyPr>
          <a:lstStyle/>
          <a:p>
            <a:pPr>
              <a:lnSpc>
                <a:spcPct val="150000"/>
              </a:lnSpc>
            </a:pPr>
            <a:r>
              <a:rPr lang="en-US" sz="1800" dirty="0" err="1" smtClean="0"/>
              <a:t>V</a:t>
            </a:r>
            <a:r>
              <a:rPr lang="en-US" sz="1800" dirty="0" err="1" smtClean="0">
                <a:latin typeface="Arial" pitchFamily="34" charset="0"/>
                <a:cs typeface="Arial" pitchFamily="34" charset="0"/>
              </a:rPr>
              <a:t>oorstellen</a:t>
            </a:r>
            <a:endParaRPr lang="en-US" sz="1800" dirty="0" smtClean="0">
              <a:latin typeface="Arial" pitchFamily="34" charset="0"/>
              <a:cs typeface="Arial" pitchFamily="34" charset="0"/>
            </a:endParaRPr>
          </a:p>
          <a:p>
            <a:pPr>
              <a:lnSpc>
                <a:spcPct val="150000"/>
              </a:lnSpc>
            </a:pPr>
            <a:r>
              <a:rPr lang="en-US" sz="1800" dirty="0" err="1" smtClean="0">
                <a:latin typeface="Arial" pitchFamily="34" charset="0"/>
                <a:cs typeface="Arial" pitchFamily="34" charset="0"/>
              </a:rPr>
              <a:t>Terugblik</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introductie</a:t>
            </a:r>
            <a:endParaRPr lang="en-US" sz="1800" dirty="0" smtClean="0">
              <a:latin typeface="Arial" pitchFamily="34" charset="0"/>
              <a:cs typeface="Arial" pitchFamily="34" charset="0"/>
            </a:endParaRPr>
          </a:p>
          <a:p>
            <a:pPr>
              <a:lnSpc>
                <a:spcPct val="150000"/>
              </a:lnSpc>
            </a:pPr>
            <a:r>
              <a:rPr lang="en-US" sz="1800" dirty="0" err="1" smtClean="0"/>
              <a:t>Jaarplanning</a:t>
            </a:r>
            <a:endParaRPr lang="en-US" sz="1800" dirty="0" smtClean="0"/>
          </a:p>
          <a:p>
            <a:pPr>
              <a:lnSpc>
                <a:spcPct val="150000"/>
              </a:lnSpc>
            </a:pPr>
            <a:r>
              <a:rPr lang="en-US" sz="1800" dirty="0" smtClean="0"/>
              <a:t>Rooster</a:t>
            </a:r>
          </a:p>
          <a:p>
            <a:pPr>
              <a:lnSpc>
                <a:spcPct val="150000"/>
              </a:lnSpc>
            </a:pPr>
            <a:r>
              <a:rPr lang="en-US" sz="1800" dirty="0" err="1" smtClean="0">
                <a:latin typeface="Arial" pitchFamily="34" charset="0"/>
                <a:cs typeface="Arial" pitchFamily="34" charset="0"/>
              </a:rPr>
              <a:t>Ziekmelden</a:t>
            </a:r>
            <a:endParaRPr lang="en-US" sz="1800" dirty="0" smtClean="0">
              <a:latin typeface="Arial" pitchFamily="34" charset="0"/>
              <a:cs typeface="Arial" pitchFamily="34" charset="0"/>
            </a:endParaRPr>
          </a:p>
          <a:p>
            <a:pPr>
              <a:lnSpc>
                <a:spcPct val="150000"/>
              </a:lnSpc>
            </a:pPr>
            <a:r>
              <a:rPr lang="en-US" sz="1800" dirty="0" err="1" smtClean="0"/>
              <a:t>Te</a:t>
            </a:r>
            <a:r>
              <a:rPr lang="en-US" sz="1800" dirty="0" smtClean="0"/>
              <a:t> </a:t>
            </a:r>
            <a:r>
              <a:rPr lang="en-US" sz="1800" dirty="0" err="1" smtClean="0"/>
              <a:t>laat</a:t>
            </a:r>
            <a:endParaRPr lang="en-US" sz="1800" dirty="0" smtClean="0">
              <a:latin typeface="Arial" pitchFamily="34" charset="0"/>
              <a:cs typeface="Arial" pitchFamily="34" charset="0"/>
            </a:endParaRPr>
          </a:p>
          <a:p>
            <a:pPr>
              <a:lnSpc>
                <a:spcPct val="150000"/>
              </a:lnSpc>
            </a:pPr>
            <a:r>
              <a:rPr lang="en-US" sz="1800" dirty="0" err="1" smtClean="0"/>
              <a:t>Verlofaanvraag</a:t>
            </a:r>
            <a:endParaRPr lang="en-US" sz="1800" dirty="0" smtClean="0"/>
          </a:p>
          <a:p>
            <a:pPr>
              <a:lnSpc>
                <a:spcPct val="150000"/>
              </a:lnSpc>
            </a:pPr>
            <a:r>
              <a:rPr lang="en-US" sz="1800" dirty="0" err="1" smtClean="0"/>
              <a:t>Aanwezigheid</a:t>
            </a:r>
            <a:endParaRPr lang="en-US" sz="1800" dirty="0" smtClean="0"/>
          </a:p>
          <a:p>
            <a:pPr>
              <a:lnSpc>
                <a:spcPct val="150000"/>
              </a:lnSpc>
            </a:pPr>
            <a:r>
              <a:rPr lang="en-US" sz="1800" dirty="0" err="1" smtClean="0"/>
              <a:t>Wikiwijs</a:t>
            </a:r>
            <a:endParaRPr lang="en-US" sz="1800" dirty="0" smtClean="0"/>
          </a:p>
          <a:p>
            <a:pPr>
              <a:lnSpc>
                <a:spcPct val="150000"/>
              </a:lnSpc>
            </a:pPr>
            <a:r>
              <a:rPr lang="en-US" sz="1800" dirty="0" smtClean="0"/>
              <a:t>Vibe</a:t>
            </a:r>
            <a:endParaRPr lang="en-US" sz="1800" dirty="0"/>
          </a:p>
          <a:p>
            <a:pPr>
              <a:lnSpc>
                <a:spcPct val="150000"/>
              </a:lnSpc>
            </a:pPr>
            <a:r>
              <a:rPr lang="en-US" sz="1800" dirty="0" err="1" smtClean="0">
                <a:latin typeface="Arial" pitchFamily="34" charset="0"/>
                <a:cs typeface="Arial" pitchFamily="34" charset="0"/>
              </a:rPr>
              <a:t>Printen</a:t>
            </a:r>
            <a:endParaRPr lang="en-US" sz="1800" dirty="0" smtClean="0">
              <a:latin typeface="Arial" pitchFamily="34" charset="0"/>
              <a:cs typeface="Arial" pitchFamily="34" charset="0"/>
            </a:endParaRPr>
          </a:p>
          <a:p>
            <a:pPr>
              <a:lnSpc>
                <a:spcPct val="150000"/>
              </a:lnSpc>
            </a:pPr>
            <a:r>
              <a:rPr lang="en-US" sz="1800" dirty="0" err="1" smtClean="0"/>
              <a:t>Toetsen</a:t>
            </a:r>
            <a:r>
              <a:rPr lang="en-US" sz="1800" dirty="0" smtClean="0"/>
              <a:t> </a:t>
            </a:r>
            <a:r>
              <a:rPr lang="en-US" sz="1800" dirty="0" err="1" smtClean="0"/>
              <a:t>en</a:t>
            </a:r>
            <a:r>
              <a:rPr lang="en-US" sz="1800" dirty="0" smtClean="0"/>
              <a:t> </a:t>
            </a:r>
            <a:r>
              <a:rPr lang="en-US" sz="1800" dirty="0" err="1" smtClean="0"/>
              <a:t>herkansingen</a:t>
            </a:r>
            <a:endParaRPr lang="en-US" sz="1800" dirty="0" smtClean="0">
              <a:latin typeface="Arial" pitchFamily="34" charset="0"/>
              <a:cs typeface="Arial" pitchFamily="34" charset="0"/>
            </a:endParaRPr>
          </a:p>
          <a:p>
            <a:pPr>
              <a:lnSpc>
                <a:spcPct val="150000"/>
              </a:lnSpc>
            </a:pPr>
            <a:r>
              <a:rPr lang="en-US" sz="1800" dirty="0" err="1" smtClean="0"/>
              <a:t>Lijst</a:t>
            </a:r>
            <a:r>
              <a:rPr lang="en-US" sz="1800" dirty="0" smtClean="0"/>
              <a:t> </a:t>
            </a:r>
            <a:r>
              <a:rPr lang="en-US" sz="1800" dirty="0" err="1"/>
              <a:t>controleren</a:t>
            </a:r>
            <a:endParaRPr lang="en-US" sz="1800" dirty="0"/>
          </a:p>
          <a:p>
            <a:pPr marL="0" indent="0">
              <a:lnSpc>
                <a:spcPct val="150000"/>
              </a:lnSpc>
              <a:buNone/>
            </a:pPr>
            <a:endParaRPr lang="en-US" sz="1800" dirty="0" smtClean="0">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Afbeelding 13" descr="HE MD PPP-2.jpg"/>
          <p:cNvPicPr>
            <a:picLocks noChangeAspect="1"/>
          </p:cNvPicPr>
          <p:nvPr/>
        </p:nvPicPr>
        <p:blipFill>
          <a:blip r:embed="rId2" cstate="print"/>
          <a:stretch>
            <a:fillRect/>
          </a:stretch>
        </p:blipFill>
        <p:spPr>
          <a:xfrm>
            <a:off x="0" y="-14305"/>
            <a:ext cx="9144000" cy="6857315"/>
          </a:xfrm>
          <a:prstGeom prst="rect">
            <a:avLst/>
          </a:prstGeom>
        </p:spPr>
      </p:pic>
      <p:sp>
        <p:nvSpPr>
          <p:cNvPr id="2" name="Titel 1"/>
          <p:cNvSpPr>
            <a:spLocks noGrp="1"/>
          </p:cNvSpPr>
          <p:nvPr>
            <p:ph type="title"/>
          </p:nvPr>
        </p:nvSpPr>
        <p:spPr>
          <a:xfrm>
            <a:off x="2555776" y="991269"/>
            <a:ext cx="5915000" cy="1143000"/>
          </a:xfrm>
        </p:spPr>
        <p:txBody>
          <a:bodyPr>
            <a:normAutofit/>
          </a:bodyPr>
          <a:lstStyle/>
          <a:p>
            <a:pPr algn="l"/>
            <a:r>
              <a:rPr lang="en-US" sz="2800" b="1" dirty="0" err="1" smtClean="0">
                <a:latin typeface="Arial" pitchFamily="34" charset="0"/>
                <a:cs typeface="Arial" pitchFamily="34" charset="0"/>
              </a:rPr>
              <a:t>Vragen</a:t>
            </a:r>
            <a:r>
              <a:rPr lang="en-US" sz="2800" b="1" dirty="0" smtClean="0">
                <a:latin typeface="Arial" pitchFamily="34" charset="0"/>
                <a:cs typeface="Arial" pitchFamily="34" charset="0"/>
              </a:rPr>
              <a:t>?</a:t>
            </a:r>
            <a:endParaRPr lang="nl-NL" sz="2800" b="1" dirty="0">
              <a:latin typeface="Arial" pitchFamily="34" charset="0"/>
              <a:cs typeface="Arial" pitchFamily="34" charset="0"/>
            </a:endParaRPr>
          </a:p>
        </p:txBody>
      </p:sp>
      <p:sp>
        <p:nvSpPr>
          <p:cNvPr id="7" name="Tijdelijke aanduiding voor inhoud 6"/>
          <p:cNvSpPr>
            <a:spLocks noGrp="1"/>
          </p:cNvSpPr>
          <p:nvPr>
            <p:ph idx="1"/>
          </p:nvPr>
        </p:nvSpPr>
        <p:spPr>
          <a:xfrm>
            <a:off x="2555776" y="1999381"/>
            <a:ext cx="5915000" cy="4525963"/>
          </a:xfrm>
        </p:spPr>
        <p:txBody>
          <a:bodyPr>
            <a:normAutofit/>
          </a:bodyPr>
          <a:lstStyle/>
          <a:p>
            <a:pPr>
              <a:lnSpc>
                <a:spcPct val="150000"/>
              </a:lnSpc>
            </a:pPr>
            <a:endParaRPr lang="en-US" sz="1800" dirty="0" smtClean="0">
              <a:latin typeface="Arial" pitchFamily="34" charset="0"/>
              <a:cs typeface="Arial" pitchFamily="34" charset="0"/>
            </a:endParaRPr>
          </a:p>
        </p:txBody>
      </p:sp>
    </p:spTree>
    <p:extLst>
      <p:ext uri="{BB962C8B-B14F-4D97-AF65-F5344CB8AC3E}">
        <p14:creationId xmlns:p14="http://schemas.microsoft.com/office/powerpoint/2010/main" val="502134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Afbeelding 13" descr="HE MD PPP-2.jpg"/>
          <p:cNvPicPr>
            <a:picLocks noChangeAspect="1"/>
          </p:cNvPicPr>
          <p:nvPr/>
        </p:nvPicPr>
        <p:blipFill>
          <a:blip r:embed="rId2" cstate="print"/>
          <a:stretch>
            <a:fillRect/>
          </a:stretch>
        </p:blipFill>
        <p:spPr>
          <a:xfrm>
            <a:off x="0" y="-29295"/>
            <a:ext cx="9144000" cy="6857315"/>
          </a:xfrm>
          <a:prstGeom prst="rect">
            <a:avLst/>
          </a:prstGeom>
        </p:spPr>
      </p:pic>
      <p:sp>
        <p:nvSpPr>
          <p:cNvPr id="2" name="Titel 1"/>
          <p:cNvSpPr>
            <a:spLocks noGrp="1"/>
          </p:cNvSpPr>
          <p:nvPr>
            <p:ph type="title"/>
          </p:nvPr>
        </p:nvSpPr>
        <p:spPr>
          <a:xfrm>
            <a:off x="2555776" y="991269"/>
            <a:ext cx="5915000" cy="1143000"/>
          </a:xfrm>
        </p:spPr>
        <p:txBody>
          <a:bodyPr>
            <a:normAutofit/>
          </a:bodyPr>
          <a:lstStyle/>
          <a:p>
            <a:pPr algn="l"/>
            <a:r>
              <a:rPr lang="en-US" sz="2800" b="1" dirty="0" err="1" smtClean="0">
                <a:latin typeface="Arial" pitchFamily="34" charset="0"/>
                <a:cs typeface="Arial" pitchFamily="34" charset="0"/>
              </a:rPr>
              <a:t>Voorstellen</a:t>
            </a:r>
            <a:endParaRPr lang="nl-NL" sz="2800" b="1" dirty="0">
              <a:latin typeface="Arial" pitchFamily="34" charset="0"/>
              <a:cs typeface="Arial" pitchFamily="34" charset="0"/>
            </a:endParaRPr>
          </a:p>
        </p:txBody>
      </p:sp>
      <p:sp>
        <p:nvSpPr>
          <p:cNvPr id="7" name="Tijdelijke aanduiding voor inhoud 6"/>
          <p:cNvSpPr>
            <a:spLocks noGrp="1"/>
          </p:cNvSpPr>
          <p:nvPr>
            <p:ph idx="1"/>
          </p:nvPr>
        </p:nvSpPr>
        <p:spPr>
          <a:xfrm>
            <a:off x="2555776" y="1999381"/>
            <a:ext cx="5915000" cy="4525963"/>
          </a:xfrm>
        </p:spPr>
        <p:txBody>
          <a:bodyPr>
            <a:normAutofit/>
          </a:bodyPr>
          <a:lstStyle/>
          <a:p>
            <a:pPr>
              <a:lnSpc>
                <a:spcPct val="150000"/>
              </a:lnSpc>
            </a:pPr>
            <a:r>
              <a:rPr lang="en-US" sz="1800" dirty="0" smtClean="0">
                <a:latin typeface="Arial" pitchFamily="34" charset="0"/>
                <a:cs typeface="Arial" pitchFamily="34" charset="0"/>
              </a:rPr>
              <a:t>Merel Verhofstadt</a:t>
            </a:r>
          </a:p>
          <a:p>
            <a:pPr>
              <a:lnSpc>
                <a:spcPct val="150000"/>
              </a:lnSpc>
            </a:pPr>
            <a:r>
              <a:rPr lang="en-US" sz="1800" dirty="0" smtClean="0">
                <a:latin typeface="Arial" pitchFamily="34" charset="0"/>
                <a:cs typeface="Arial" pitchFamily="34" charset="0"/>
              </a:rPr>
              <a:t>Docent </a:t>
            </a:r>
            <a:r>
              <a:rPr lang="en-US" sz="1800" dirty="0" err="1" smtClean="0">
                <a:latin typeface="Arial" pitchFamily="34" charset="0"/>
                <a:cs typeface="Arial" pitchFamily="34" charset="0"/>
              </a:rPr>
              <a:t>voeding</a:t>
            </a:r>
            <a:endParaRPr lang="en-US" sz="1800" dirty="0" smtClean="0">
              <a:latin typeface="Arial" pitchFamily="34" charset="0"/>
              <a:cs typeface="Arial" pitchFamily="34" charset="0"/>
            </a:endParaRPr>
          </a:p>
          <a:p>
            <a:pPr>
              <a:lnSpc>
                <a:spcPct val="150000"/>
              </a:lnSpc>
            </a:pPr>
            <a:r>
              <a:rPr lang="en-US" sz="1800" dirty="0" err="1" smtClean="0">
                <a:latin typeface="Arial" pitchFamily="34" charset="0"/>
                <a:cs typeface="Arial" pitchFamily="34" charset="0"/>
              </a:rPr>
              <a:t>Opleidingscoördinator</a:t>
            </a:r>
            <a:endParaRPr lang="en-US" sz="1800" dirty="0" smtClean="0">
              <a:latin typeface="Arial" pitchFamily="34" charset="0"/>
              <a:cs typeface="Arial" pitchFamily="34" charset="0"/>
            </a:endParaRPr>
          </a:p>
          <a:p>
            <a:pPr>
              <a:lnSpc>
                <a:spcPct val="150000"/>
              </a:lnSpc>
            </a:pPr>
            <a:r>
              <a:rPr lang="en-US" sz="1800" dirty="0"/>
              <a:t>C</a:t>
            </a:r>
            <a:r>
              <a:rPr lang="en-US" sz="1800" dirty="0" smtClean="0"/>
              <a:t>oach</a:t>
            </a:r>
            <a:endParaRPr lang="en-US" sz="1800" dirty="0" smtClean="0">
              <a:latin typeface="Arial" pitchFamily="34" charset="0"/>
              <a:cs typeface="Arial" pitchFamily="34" charset="0"/>
            </a:endParaRPr>
          </a:p>
        </p:txBody>
      </p:sp>
    </p:spTree>
    <p:extLst>
      <p:ext uri="{BB962C8B-B14F-4D97-AF65-F5344CB8AC3E}">
        <p14:creationId xmlns:p14="http://schemas.microsoft.com/office/powerpoint/2010/main" val="551339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Afbeelding 13" descr="HE MD PPP-2.jpg"/>
          <p:cNvPicPr>
            <a:picLocks noChangeAspect="1"/>
          </p:cNvPicPr>
          <p:nvPr/>
        </p:nvPicPr>
        <p:blipFill>
          <a:blip r:embed="rId2" cstate="print"/>
          <a:stretch>
            <a:fillRect/>
          </a:stretch>
        </p:blipFill>
        <p:spPr>
          <a:xfrm>
            <a:off x="0" y="-14305"/>
            <a:ext cx="9144000" cy="6857315"/>
          </a:xfrm>
          <a:prstGeom prst="rect">
            <a:avLst/>
          </a:prstGeom>
        </p:spPr>
      </p:pic>
      <p:sp>
        <p:nvSpPr>
          <p:cNvPr id="2" name="Titel 1"/>
          <p:cNvSpPr>
            <a:spLocks noGrp="1"/>
          </p:cNvSpPr>
          <p:nvPr>
            <p:ph type="title"/>
          </p:nvPr>
        </p:nvSpPr>
        <p:spPr>
          <a:xfrm>
            <a:off x="2555776" y="991269"/>
            <a:ext cx="5915000" cy="1143000"/>
          </a:xfrm>
        </p:spPr>
        <p:txBody>
          <a:bodyPr>
            <a:normAutofit/>
          </a:bodyPr>
          <a:lstStyle/>
          <a:p>
            <a:pPr algn="l"/>
            <a:r>
              <a:rPr lang="en-US" sz="2800" b="1" dirty="0" err="1" smtClean="0">
                <a:latin typeface="Arial" pitchFamily="34" charset="0"/>
                <a:cs typeface="Arial" pitchFamily="34" charset="0"/>
              </a:rPr>
              <a:t>Terugblik</a:t>
            </a:r>
            <a:r>
              <a:rPr lang="en-US" sz="2800" b="1" dirty="0" smtClean="0">
                <a:latin typeface="Arial" pitchFamily="34" charset="0"/>
                <a:cs typeface="Arial" pitchFamily="34" charset="0"/>
              </a:rPr>
              <a:t> </a:t>
            </a:r>
            <a:r>
              <a:rPr lang="en-US" sz="2800" b="1" dirty="0" err="1" smtClean="0">
                <a:latin typeface="Arial" pitchFamily="34" charset="0"/>
                <a:cs typeface="Arial" pitchFamily="34" charset="0"/>
              </a:rPr>
              <a:t>introductie</a:t>
            </a:r>
            <a:endParaRPr lang="nl-NL" sz="2800" b="1" dirty="0">
              <a:latin typeface="Arial" pitchFamily="34" charset="0"/>
              <a:cs typeface="Arial" pitchFamily="34" charset="0"/>
            </a:endParaRPr>
          </a:p>
        </p:txBody>
      </p:sp>
      <p:sp>
        <p:nvSpPr>
          <p:cNvPr id="7" name="Tijdelijke aanduiding voor inhoud 6"/>
          <p:cNvSpPr>
            <a:spLocks noGrp="1"/>
          </p:cNvSpPr>
          <p:nvPr>
            <p:ph idx="1"/>
          </p:nvPr>
        </p:nvSpPr>
        <p:spPr>
          <a:xfrm>
            <a:off x="2555776" y="1999381"/>
            <a:ext cx="5915000" cy="4525963"/>
          </a:xfrm>
        </p:spPr>
        <p:txBody>
          <a:bodyPr>
            <a:normAutofit/>
          </a:bodyPr>
          <a:lstStyle/>
          <a:p>
            <a:pPr>
              <a:lnSpc>
                <a:spcPct val="150000"/>
              </a:lnSpc>
            </a:pPr>
            <a:r>
              <a:rPr lang="en-US" sz="1800" dirty="0" smtClean="0"/>
              <a:t>Tips </a:t>
            </a:r>
            <a:r>
              <a:rPr lang="en-US" sz="1800" dirty="0" err="1" smtClean="0"/>
              <a:t>en</a:t>
            </a:r>
            <a:r>
              <a:rPr lang="en-US" sz="1800" dirty="0" smtClean="0"/>
              <a:t> tops </a:t>
            </a:r>
            <a:r>
              <a:rPr lang="en-US" sz="1800" dirty="0" err="1" smtClean="0"/>
              <a:t>introductie</a:t>
            </a:r>
            <a:r>
              <a:rPr lang="en-US" sz="1800" dirty="0" smtClean="0"/>
              <a:t> </a:t>
            </a:r>
            <a:r>
              <a:rPr lang="en-US" sz="1800" dirty="0" err="1" smtClean="0"/>
              <a:t>dagen</a:t>
            </a:r>
            <a:endParaRPr lang="en-US" sz="1800" dirty="0" smtClean="0"/>
          </a:p>
          <a:p>
            <a:pPr>
              <a:lnSpc>
                <a:spcPct val="150000"/>
              </a:lnSpc>
            </a:pPr>
            <a:endParaRPr lang="en-US" sz="1800" dirty="0">
              <a:latin typeface="Arial" pitchFamily="34" charset="0"/>
              <a:cs typeface="Arial" pitchFamily="34" charset="0"/>
            </a:endParaRPr>
          </a:p>
          <a:p>
            <a:pPr>
              <a:lnSpc>
                <a:spcPct val="150000"/>
              </a:lnSpc>
            </a:pPr>
            <a:r>
              <a:rPr lang="en-US" sz="1800" dirty="0" smtClean="0"/>
              <a:t>Hoe </a:t>
            </a:r>
            <a:r>
              <a:rPr lang="en-US" sz="1800" dirty="0" err="1" smtClean="0"/>
              <a:t>waren</a:t>
            </a:r>
            <a:r>
              <a:rPr lang="en-US" sz="1800" dirty="0" smtClean="0"/>
              <a:t> de </a:t>
            </a:r>
            <a:r>
              <a:rPr lang="en-US" sz="1800" dirty="0" err="1" smtClean="0"/>
              <a:t>eerste</a:t>
            </a:r>
            <a:r>
              <a:rPr lang="en-US" sz="1800" dirty="0" smtClean="0"/>
              <a:t> twee </a:t>
            </a:r>
            <a:r>
              <a:rPr lang="en-US" sz="1800" dirty="0" err="1" smtClean="0"/>
              <a:t>lesdagen</a:t>
            </a:r>
            <a:r>
              <a:rPr lang="en-US" sz="1800" dirty="0" smtClean="0"/>
              <a:t>?</a:t>
            </a:r>
            <a:endParaRPr lang="en-US" sz="1800" dirty="0" smtClean="0">
              <a:latin typeface="Arial" pitchFamily="34" charset="0"/>
              <a:cs typeface="Arial" pitchFamily="34" charset="0"/>
            </a:endParaRPr>
          </a:p>
        </p:txBody>
      </p:sp>
    </p:spTree>
    <p:extLst>
      <p:ext uri="{BB962C8B-B14F-4D97-AF65-F5344CB8AC3E}">
        <p14:creationId xmlns:p14="http://schemas.microsoft.com/office/powerpoint/2010/main" val="2439717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Afbeelding 13" descr="HE MD PPP-2.jpg"/>
          <p:cNvPicPr>
            <a:picLocks noChangeAspect="1"/>
          </p:cNvPicPr>
          <p:nvPr/>
        </p:nvPicPr>
        <p:blipFill>
          <a:blip r:embed="rId2" cstate="print"/>
          <a:stretch>
            <a:fillRect/>
          </a:stretch>
        </p:blipFill>
        <p:spPr>
          <a:xfrm>
            <a:off x="0" y="-14305"/>
            <a:ext cx="9144000" cy="6857315"/>
          </a:xfrm>
          <a:prstGeom prst="rect">
            <a:avLst/>
          </a:prstGeom>
        </p:spPr>
      </p:pic>
      <p:sp>
        <p:nvSpPr>
          <p:cNvPr id="2" name="Titel 1"/>
          <p:cNvSpPr>
            <a:spLocks noGrp="1"/>
          </p:cNvSpPr>
          <p:nvPr>
            <p:ph type="title"/>
          </p:nvPr>
        </p:nvSpPr>
        <p:spPr>
          <a:xfrm>
            <a:off x="2555776" y="991269"/>
            <a:ext cx="5915000" cy="1143000"/>
          </a:xfrm>
        </p:spPr>
        <p:txBody>
          <a:bodyPr>
            <a:normAutofit/>
          </a:bodyPr>
          <a:lstStyle/>
          <a:p>
            <a:pPr algn="l"/>
            <a:r>
              <a:rPr lang="en-US" sz="2800" b="1" dirty="0" err="1" smtClean="0">
                <a:latin typeface="Arial" pitchFamily="34" charset="0"/>
                <a:cs typeface="Arial" pitchFamily="34" charset="0"/>
              </a:rPr>
              <a:t>Jaarplanning</a:t>
            </a:r>
            <a:endParaRPr lang="nl-NL" sz="2800" b="1" dirty="0">
              <a:latin typeface="Arial" pitchFamily="34" charset="0"/>
              <a:cs typeface="Arial" pitchFamily="34" charset="0"/>
            </a:endParaRPr>
          </a:p>
        </p:txBody>
      </p:sp>
      <p:pic>
        <p:nvPicPr>
          <p:cNvPr id="3" name="Tijdelijke aanduiding voor inhoud 2"/>
          <p:cNvPicPr>
            <a:picLocks noGrp="1" noChangeAspect="1"/>
          </p:cNvPicPr>
          <p:nvPr>
            <p:ph idx="1"/>
          </p:nvPr>
        </p:nvPicPr>
        <p:blipFill>
          <a:blip r:embed="rId3"/>
          <a:stretch>
            <a:fillRect/>
          </a:stretch>
        </p:blipFill>
        <p:spPr>
          <a:xfrm>
            <a:off x="116009" y="2276872"/>
            <a:ext cx="9058523" cy="2088232"/>
          </a:xfrm>
          <a:prstGeom prst="rect">
            <a:avLst/>
          </a:prstGeom>
        </p:spPr>
      </p:pic>
    </p:spTree>
    <p:extLst>
      <p:ext uri="{BB962C8B-B14F-4D97-AF65-F5344CB8AC3E}">
        <p14:creationId xmlns:p14="http://schemas.microsoft.com/office/powerpoint/2010/main" val="1348112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Afbeelding 13" descr="HE MD PPP-2.jpg"/>
          <p:cNvPicPr>
            <a:picLocks noChangeAspect="1"/>
          </p:cNvPicPr>
          <p:nvPr/>
        </p:nvPicPr>
        <p:blipFill>
          <a:blip r:embed="rId2" cstate="print"/>
          <a:stretch>
            <a:fillRect/>
          </a:stretch>
        </p:blipFill>
        <p:spPr>
          <a:xfrm>
            <a:off x="0" y="685"/>
            <a:ext cx="9144000" cy="6857315"/>
          </a:xfrm>
          <a:prstGeom prst="rect">
            <a:avLst/>
          </a:prstGeom>
        </p:spPr>
      </p:pic>
      <p:sp>
        <p:nvSpPr>
          <p:cNvPr id="2" name="Titel 1"/>
          <p:cNvSpPr>
            <a:spLocks noGrp="1"/>
          </p:cNvSpPr>
          <p:nvPr>
            <p:ph type="title"/>
          </p:nvPr>
        </p:nvSpPr>
        <p:spPr>
          <a:xfrm>
            <a:off x="2555776" y="991269"/>
            <a:ext cx="5915000" cy="1143000"/>
          </a:xfrm>
        </p:spPr>
        <p:txBody>
          <a:bodyPr>
            <a:normAutofit/>
          </a:bodyPr>
          <a:lstStyle/>
          <a:p>
            <a:pPr algn="l"/>
            <a:r>
              <a:rPr lang="en-US" sz="2800" b="1" dirty="0" smtClean="0">
                <a:latin typeface="Arial" pitchFamily="34" charset="0"/>
                <a:cs typeface="Arial" pitchFamily="34" charset="0"/>
              </a:rPr>
              <a:t>Rooster</a:t>
            </a:r>
            <a:endParaRPr lang="nl-NL" sz="2800" b="1" dirty="0">
              <a:latin typeface="Arial" pitchFamily="34" charset="0"/>
              <a:cs typeface="Arial" pitchFamily="34" charset="0"/>
            </a:endParaRPr>
          </a:p>
        </p:txBody>
      </p:sp>
      <p:sp>
        <p:nvSpPr>
          <p:cNvPr id="7" name="Tijdelijke aanduiding voor inhoud 6"/>
          <p:cNvSpPr>
            <a:spLocks noGrp="1"/>
          </p:cNvSpPr>
          <p:nvPr>
            <p:ph idx="1"/>
          </p:nvPr>
        </p:nvSpPr>
        <p:spPr>
          <a:xfrm>
            <a:off x="2555776" y="1999381"/>
            <a:ext cx="5915000" cy="4525963"/>
          </a:xfrm>
        </p:spPr>
        <p:txBody>
          <a:bodyPr>
            <a:normAutofit/>
          </a:bodyPr>
          <a:lstStyle/>
          <a:p>
            <a:pPr>
              <a:lnSpc>
                <a:spcPct val="150000"/>
              </a:lnSpc>
            </a:pPr>
            <a:r>
              <a:rPr lang="en-US" sz="1800" dirty="0" smtClean="0">
                <a:latin typeface="Arial" pitchFamily="34" charset="0"/>
                <a:cs typeface="Arial" pitchFamily="34" charset="0"/>
              </a:rPr>
              <a:t>punt 1</a:t>
            </a:r>
          </a:p>
          <a:p>
            <a:pPr>
              <a:lnSpc>
                <a:spcPct val="150000"/>
              </a:lnSpc>
            </a:pPr>
            <a:r>
              <a:rPr lang="en-US" sz="1800" dirty="0">
                <a:latin typeface="Arial" pitchFamily="34" charset="0"/>
                <a:cs typeface="Arial" pitchFamily="34" charset="0"/>
              </a:rPr>
              <a:t>p</a:t>
            </a:r>
            <a:r>
              <a:rPr lang="en-US" sz="1800" dirty="0" smtClean="0">
                <a:latin typeface="Arial" pitchFamily="34" charset="0"/>
                <a:cs typeface="Arial" pitchFamily="34" charset="0"/>
              </a:rPr>
              <a:t>unt 2</a:t>
            </a:r>
          </a:p>
          <a:p>
            <a:pPr>
              <a:lnSpc>
                <a:spcPct val="150000"/>
              </a:lnSpc>
            </a:pPr>
            <a:r>
              <a:rPr lang="en-US" sz="1800" dirty="0">
                <a:latin typeface="Arial" pitchFamily="34" charset="0"/>
                <a:cs typeface="Arial" pitchFamily="34" charset="0"/>
              </a:rPr>
              <a:t>p</a:t>
            </a:r>
            <a:r>
              <a:rPr lang="en-US" sz="1800" dirty="0" smtClean="0">
                <a:latin typeface="Arial" pitchFamily="34" charset="0"/>
                <a:cs typeface="Arial" pitchFamily="34" charset="0"/>
              </a:rPr>
              <a:t>unt 3</a:t>
            </a:r>
          </a:p>
        </p:txBody>
      </p:sp>
      <p:pic>
        <p:nvPicPr>
          <p:cNvPr id="3" name="Afbeelding 2"/>
          <p:cNvPicPr>
            <a:picLocks noChangeAspect="1"/>
          </p:cNvPicPr>
          <p:nvPr/>
        </p:nvPicPr>
        <p:blipFill>
          <a:blip r:embed="rId3"/>
          <a:stretch>
            <a:fillRect/>
          </a:stretch>
        </p:blipFill>
        <p:spPr>
          <a:xfrm>
            <a:off x="539552" y="1844824"/>
            <a:ext cx="8136903" cy="4185642"/>
          </a:xfrm>
          <a:prstGeom prst="rect">
            <a:avLst/>
          </a:prstGeom>
        </p:spPr>
      </p:pic>
    </p:spTree>
    <p:extLst>
      <p:ext uri="{BB962C8B-B14F-4D97-AF65-F5344CB8AC3E}">
        <p14:creationId xmlns:p14="http://schemas.microsoft.com/office/powerpoint/2010/main" val="1352543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Afbeelding 13" descr="HE MD PPP-2.jpg"/>
          <p:cNvPicPr>
            <a:picLocks noChangeAspect="1"/>
          </p:cNvPicPr>
          <p:nvPr/>
        </p:nvPicPr>
        <p:blipFill>
          <a:blip r:embed="rId2" cstate="print"/>
          <a:stretch>
            <a:fillRect/>
          </a:stretch>
        </p:blipFill>
        <p:spPr>
          <a:xfrm>
            <a:off x="0" y="-14305"/>
            <a:ext cx="9144000" cy="6857315"/>
          </a:xfrm>
          <a:prstGeom prst="rect">
            <a:avLst/>
          </a:prstGeom>
        </p:spPr>
      </p:pic>
      <p:sp>
        <p:nvSpPr>
          <p:cNvPr id="2" name="Titel 1"/>
          <p:cNvSpPr>
            <a:spLocks noGrp="1"/>
          </p:cNvSpPr>
          <p:nvPr>
            <p:ph type="title"/>
          </p:nvPr>
        </p:nvSpPr>
        <p:spPr>
          <a:xfrm>
            <a:off x="2555776" y="991269"/>
            <a:ext cx="5915000" cy="1143000"/>
          </a:xfrm>
        </p:spPr>
        <p:txBody>
          <a:bodyPr>
            <a:normAutofit/>
          </a:bodyPr>
          <a:lstStyle/>
          <a:p>
            <a:pPr algn="l"/>
            <a:r>
              <a:rPr lang="en-US" sz="2800" b="1" dirty="0" err="1" smtClean="0">
                <a:latin typeface="Arial" pitchFamily="34" charset="0"/>
                <a:cs typeface="Arial" pitchFamily="34" charset="0"/>
              </a:rPr>
              <a:t>Ziekmelden</a:t>
            </a:r>
            <a:endParaRPr lang="nl-NL" sz="2800" b="1" dirty="0">
              <a:latin typeface="Arial" pitchFamily="34" charset="0"/>
              <a:cs typeface="Arial" pitchFamily="34" charset="0"/>
            </a:endParaRPr>
          </a:p>
        </p:txBody>
      </p:sp>
      <p:sp>
        <p:nvSpPr>
          <p:cNvPr id="7" name="Tijdelijke aanduiding voor inhoud 6"/>
          <p:cNvSpPr>
            <a:spLocks noGrp="1"/>
          </p:cNvSpPr>
          <p:nvPr>
            <p:ph idx="1"/>
          </p:nvPr>
        </p:nvSpPr>
        <p:spPr>
          <a:xfrm>
            <a:off x="2555776" y="1999381"/>
            <a:ext cx="5915000" cy="4525963"/>
          </a:xfrm>
        </p:spPr>
        <p:txBody>
          <a:bodyPr>
            <a:normAutofit/>
          </a:bodyPr>
          <a:lstStyle/>
          <a:p>
            <a:r>
              <a:rPr lang="nl-NL" sz="1800" dirty="0"/>
              <a:t>Hoe meld ik me ziek? (073-6112222)</a:t>
            </a:r>
          </a:p>
          <a:p>
            <a:pPr marL="0" indent="0">
              <a:buNone/>
            </a:pPr>
            <a:r>
              <a:rPr lang="nl-NL" sz="1800" dirty="0"/>
              <a:t>Ben je  jonger dan 18 jaar, dan moet een ouder of verzorger je telefonisch ziekmelden. Ben je ouder dan 18 jaar, dan kun je jezelf ziekmelden.</a:t>
            </a:r>
          </a:p>
          <a:p>
            <a:r>
              <a:rPr lang="nl-NL" sz="1800" b="1" dirty="0"/>
              <a:t>Beter melden</a:t>
            </a:r>
            <a:endParaRPr lang="nl-NL" sz="1800" dirty="0"/>
          </a:p>
          <a:p>
            <a:pPr marL="0" indent="0">
              <a:buNone/>
            </a:pPr>
            <a:r>
              <a:rPr lang="nl-NL" sz="1800" b="1" dirty="0"/>
              <a:t>Na een ziekmelding volgt een betermelding bij de receptie/telefoniste, jonger dan 18 door ouder verzorger. Vergeet dit niet!</a:t>
            </a:r>
            <a:endParaRPr lang="nl-NL" sz="1800" dirty="0"/>
          </a:p>
        </p:txBody>
      </p:sp>
    </p:spTree>
    <p:extLst>
      <p:ext uri="{BB962C8B-B14F-4D97-AF65-F5344CB8AC3E}">
        <p14:creationId xmlns:p14="http://schemas.microsoft.com/office/powerpoint/2010/main" val="2508081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Afbeelding 13" descr="HE MD PPP-2.jpg"/>
          <p:cNvPicPr>
            <a:picLocks noChangeAspect="1"/>
          </p:cNvPicPr>
          <p:nvPr/>
        </p:nvPicPr>
        <p:blipFill>
          <a:blip r:embed="rId2" cstate="print"/>
          <a:stretch>
            <a:fillRect/>
          </a:stretch>
        </p:blipFill>
        <p:spPr>
          <a:xfrm>
            <a:off x="0" y="-14305"/>
            <a:ext cx="9144000" cy="6857315"/>
          </a:xfrm>
          <a:prstGeom prst="rect">
            <a:avLst/>
          </a:prstGeom>
        </p:spPr>
      </p:pic>
      <p:sp>
        <p:nvSpPr>
          <p:cNvPr id="2" name="Titel 1"/>
          <p:cNvSpPr>
            <a:spLocks noGrp="1"/>
          </p:cNvSpPr>
          <p:nvPr>
            <p:ph type="title"/>
          </p:nvPr>
        </p:nvSpPr>
        <p:spPr>
          <a:xfrm>
            <a:off x="2555776" y="991269"/>
            <a:ext cx="5915000" cy="1143000"/>
          </a:xfrm>
        </p:spPr>
        <p:txBody>
          <a:bodyPr>
            <a:normAutofit/>
          </a:bodyPr>
          <a:lstStyle/>
          <a:p>
            <a:pPr algn="l"/>
            <a:r>
              <a:rPr lang="en-US" sz="2800" b="1" dirty="0" err="1" smtClean="0">
                <a:latin typeface="Arial" pitchFamily="34" charset="0"/>
                <a:cs typeface="Arial" pitchFamily="34" charset="0"/>
              </a:rPr>
              <a:t>Te</a:t>
            </a:r>
            <a:r>
              <a:rPr lang="en-US" sz="2800" b="1" dirty="0" smtClean="0">
                <a:latin typeface="Arial" pitchFamily="34" charset="0"/>
                <a:cs typeface="Arial" pitchFamily="34" charset="0"/>
              </a:rPr>
              <a:t> </a:t>
            </a:r>
            <a:r>
              <a:rPr lang="en-US" sz="2800" b="1" dirty="0" err="1" smtClean="0">
                <a:latin typeface="Arial" pitchFamily="34" charset="0"/>
                <a:cs typeface="Arial" pitchFamily="34" charset="0"/>
              </a:rPr>
              <a:t>laat</a:t>
            </a:r>
            <a:endParaRPr lang="nl-NL" sz="2800" b="1" dirty="0">
              <a:latin typeface="Arial" pitchFamily="34" charset="0"/>
              <a:cs typeface="Arial" pitchFamily="34" charset="0"/>
            </a:endParaRPr>
          </a:p>
        </p:txBody>
      </p:sp>
      <p:sp>
        <p:nvSpPr>
          <p:cNvPr id="7" name="Tijdelijke aanduiding voor inhoud 6"/>
          <p:cNvSpPr>
            <a:spLocks noGrp="1"/>
          </p:cNvSpPr>
          <p:nvPr>
            <p:ph idx="1"/>
          </p:nvPr>
        </p:nvSpPr>
        <p:spPr>
          <a:xfrm>
            <a:off x="2555776" y="1999381"/>
            <a:ext cx="5915000" cy="4525963"/>
          </a:xfrm>
        </p:spPr>
        <p:txBody>
          <a:bodyPr>
            <a:normAutofit/>
          </a:bodyPr>
          <a:lstStyle/>
          <a:p>
            <a:r>
              <a:rPr lang="nl-NL" sz="1800" dirty="0"/>
              <a:t>Wat doe ik als ik te laat ben? (073-6112222)</a:t>
            </a:r>
          </a:p>
          <a:p>
            <a:pPr marL="0" indent="0">
              <a:buNone/>
            </a:pPr>
            <a:r>
              <a:rPr lang="nl-NL" sz="1800" dirty="0"/>
              <a:t>Te laat, meld jezelf bij de receptie als je er bent!</a:t>
            </a:r>
          </a:p>
        </p:txBody>
      </p:sp>
    </p:spTree>
    <p:extLst>
      <p:ext uri="{BB962C8B-B14F-4D97-AF65-F5344CB8AC3E}">
        <p14:creationId xmlns:p14="http://schemas.microsoft.com/office/powerpoint/2010/main" val="23094496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Afbeelding 13" descr="HE MD PPP-2.jpg"/>
          <p:cNvPicPr>
            <a:picLocks noChangeAspect="1"/>
          </p:cNvPicPr>
          <p:nvPr/>
        </p:nvPicPr>
        <p:blipFill>
          <a:blip r:embed="rId2" cstate="print"/>
          <a:stretch>
            <a:fillRect/>
          </a:stretch>
        </p:blipFill>
        <p:spPr>
          <a:xfrm>
            <a:off x="0" y="-14305"/>
            <a:ext cx="9144000" cy="6857315"/>
          </a:xfrm>
          <a:prstGeom prst="rect">
            <a:avLst/>
          </a:prstGeom>
        </p:spPr>
      </p:pic>
      <p:sp>
        <p:nvSpPr>
          <p:cNvPr id="2" name="Titel 1"/>
          <p:cNvSpPr>
            <a:spLocks noGrp="1"/>
          </p:cNvSpPr>
          <p:nvPr>
            <p:ph type="title"/>
          </p:nvPr>
        </p:nvSpPr>
        <p:spPr>
          <a:xfrm>
            <a:off x="2555776" y="991269"/>
            <a:ext cx="5915000" cy="1143000"/>
          </a:xfrm>
        </p:spPr>
        <p:txBody>
          <a:bodyPr>
            <a:normAutofit/>
          </a:bodyPr>
          <a:lstStyle/>
          <a:p>
            <a:pPr algn="l"/>
            <a:r>
              <a:rPr lang="en-US" sz="2800" b="1" dirty="0" err="1" smtClean="0">
                <a:latin typeface="Arial" pitchFamily="34" charset="0"/>
                <a:cs typeface="Arial" pitchFamily="34" charset="0"/>
              </a:rPr>
              <a:t>Verlofaanvraag</a:t>
            </a:r>
            <a:endParaRPr lang="nl-NL" sz="2800" b="1" dirty="0">
              <a:latin typeface="Arial" pitchFamily="34" charset="0"/>
              <a:cs typeface="Arial" pitchFamily="34" charset="0"/>
            </a:endParaRPr>
          </a:p>
        </p:txBody>
      </p:sp>
      <p:sp>
        <p:nvSpPr>
          <p:cNvPr id="7" name="Tijdelijke aanduiding voor inhoud 6"/>
          <p:cNvSpPr>
            <a:spLocks noGrp="1"/>
          </p:cNvSpPr>
          <p:nvPr>
            <p:ph idx="1"/>
          </p:nvPr>
        </p:nvSpPr>
        <p:spPr>
          <a:xfrm>
            <a:off x="2555776" y="1999381"/>
            <a:ext cx="5915000" cy="4525963"/>
          </a:xfrm>
        </p:spPr>
        <p:txBody>
          <a:bodyPr>
            <a:normAutofit fontScale="77500" lnSpcReduction="20000"/>
          </a:bodyPr>
          <a:lstStyle/>
          <a:p>
            <a:pPr marL="0" lvl="0" indent="0">
              <a:buNone/>
            </a:pPr>
            <a:r>
              <a:rPr lang="nl-NL" sz="1800" dirty="0" smtClean="0"/>
              <a:t>Vraag </a:t>
            </a:r>
            <a:r>
              <a:rPr lang="nl-NL" sz="1800" dirty="0"/>
              <a:t>het verlof minimaal 2 dagen voor aanvang aan via de mail: </a:t>
            </a:r>
            <a:r>
              <a:rPr lang="nl-NL" sz="1800" u="sng" dirty="0">
                <a:hlinkClick r:id="rId3"/>
              </a:rPr>
              <a:t>verlofmb@helicon.nl</a:t>
            </a:r>
            <a:r>
              <a:rPr lang="nl-NL" sz="1800" dirty="0"/>
              <a:t>,</a:t>
            </a:r>
          </a:p>
          <a:p>
            <a:pPr marL="0" indent="0">
              <a:buNone/>
            </a:pPr>
            <a:r>
              <a:rPr lang="nl-NL" sz="1800" u="sng" dirty="0"/>
              <a:t>Je bent verplicht de aanvraag te doen via je eigen schoolmail!!</a:t>
            </a:r>
            <a:endParaRPr lang="nl-NL" sz="1800" dirty="0"/>
          </a:p>
          <a:p>
            <a:pPr marL="0" indent="0">
              <a:buNone/>
            </a:pPr>
            <a:endParaRPr lang="nl-NL" sz="1800" dirty="0"/>
          </a:p>
          <a:p>
            <a:pPr marL="0" indent="0">
              <a:buNone/>
            </a:pPr>
            <a:r>
              <a:rPr lang="nl-NL" sz="1800" dirty="0"/>
              <a:t>Wat moet je vermelden bij je aanvraag:</a:t>
            </a:r>
          </a:p>
          <a:p>
            <a:pPr lvl="0"/>
            <a:r>
              <a:rPr lang="nl-NL" sz="1800" b="1" dirty="0"/>
              <a:t>Naam</a:t>
            </a:r>
            <a:endParaRPr lang="nl-NL" sz="1800" dirty="0"/>
          </a:p>
          <a:p>
            <a:pPr lvl="0"/>
            <a:r>
              <a:rPr lang="nl-NL" sz="1800" b="1" dirty="0"/>
              <a:t>Geboortedatum </a:t>
            </a:r>
            <a:endParaRPr lang="nl-NL" sz="1800" dirty="0"/>
          </a:p>
          <a:p>
            <a:pPr lvl="0"/>
            <a:r>
              <a:rPr lang="nl-NL" sz="1800" b="1" dirty="0"/>
              <a:t>Klas</a:t>
            </a:r>
            <a:endParaRPr lang="nl-NL" sz="1800" dirty="0"/>
          </a:p>
          <a:p>
            <a:pPr lvl="0"/>
            <a:r>
              <a:rPr lang="nl-NL" sz="1800" b="1" dirty="0"/>
              <a:t>Coach</a:t>
            </a:r>
            <a:endParaRPr lang="nl-NL" sz="1800" dirty="0"/>
          </a:p>
          <a:p>
            <a:pPr lvl="0"/>
            <a:r>
              <a:rPr lang="nl-NL" sz="1800" b="1" dirty="0"/>
              <a:t>Reden van de aanvraag</a:t>
            </a:r>
            <a:endParaRPr lang="nl-NL" sz="1800" dirty="0"/>
          </a:p>
          <a:p>
            <a:pPr lvl="0"/>
            <a:r>
              <a:rPr lang="nl-NL" sz="1800" b="1" dirty="0"/>
              <a:t>De datum(data) van het verlof</a:t>
            </a:r>
            <a:endParaRPr lang="nl-NL" sz="1800" dirty="0"/>
          </a:p>
          <a:p>
            <a:pPr marL="0" indent="0">
              <a:buNone/>
            </a:pPr>
            <a:r>
              <a:rPr lang="nl-NL" sz="1800" b="1" dirty="0"/>
              <a:t> </a:t>
            </a:r>
            <a:endParaRPr lang="nl-NL" sz="1800" dirty="0"/>
          </a:p>
          <a:p>
            <a:pPr marL="0" indent="0">
              <a:buNone/>
            </a:pPr>
            <a:r>
              <a:rPr lang="nl-NL" sz="1800" dirty="0" smtClean="0"/>
              <a:t>Aanvragen </a:t>
            </a:r>
            <a:r>
              <a:rPr lang="nl-NL" sz="1800" dirty="0"/>
              <a:t>waarbij gegevens ontbreken worden niet behandeld en retour gestuurd. </a:t>
            </a:r>
          </a:p>
          <a:p>
            <a:pPr marL="0" lvl="0" indent="0">
              <a:buNone/>
            </a:pPr>
            <a:r>
              <a:rPr lang="nl-NL" sz="1800" i="1" dirty="0" smtClean="0"/>
              <a:t>Zorg </a:t>
            </a:r>
            <a:r>
              <a:rPr lang="nl-NL" sz="1800" i="1" dirty="0"/>
              <a:t>ervoor dat je het bewijsstuk voor de aanvraag bewaard (denk aan uitnodiging bruiloft, begrafenis, bewijs voor deelnemen aan rijexamen). Je hoeft geen bewijsstuk mee te sturen, maar deze kan door de verzuimcoördinator opgevraagd </a:t>
            </a:r>
            <a:r>
              <a:rPr lang="nl-NL" sz="1800" i="1" dirty="0" smtClean="0"/>
              <a:t>worden.</a:t>
            </a:r>
            <a:endParaRPr lang="nl-NL" sz="1800" dirty="0" smtClean="0"/>
          </a:p>
          <a:p>
            <a:pPr marL="0" indent="0">
              <a:buNone/>
            </a:pPr>
            <a:r>
              <a:rPr lang="nl-NL" sz="1800" dirty="0" smtClean="0"/>
              <a:t>De verzuimcoördinator laat je via de mail weten of je aanvraag akkoord is, bij specifieke aanvragen wordt er overleg gepleegd met de coach, </a:t>
            </a:r>
            <a:r>
              <a:rPr lang="nl-NL" sz="1800" i="1" dirty="0" smtClean="0"/>
              <a:t>dus niet rechtstreeks mailen naar je coach</a:t>
            </a:r>
            <a:r>
              <a:rPr lang="nl-NL" sz="1800" dirty="0" smtClean="0"/>
              <a:t>!</a:t>
            </a:r>
            <a:endParaRPr lang="nl-NL" sz="1800" dirty="0"/>
          </a:p>
        </p:txBody>
      </p:sp>
    </p:spTree>
    <p:extLst>
      <p:ext uri="{BB962C8B-B14F-4D97-AF65-F5344CB8AC3E}">
        <p14:creationId xmlns:p14="http://schemas.microsoft.com/office/powerpoint/2010/main" val="4137325693"/>
      </p:ext>
    </p:extLst>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222</TotalTime>
  <Words>669</Words>
  <Application>Microsoft Office PowerPoint</Application>
  <PresentationFormat>Diavoorstelling (4:3)</PresentationFormat>
  <Paragraphs>98</Paragraphs>
  <Slides>20</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20</vt:i4>
      </vt:variant>
    </vt:vector>
  </HeadingPairs>
  <TitlesOfParts>
    <vt:vector size="23" baseType="lpstr">
      <vt:lpstr>Arial</vt:lpstr>
      <vt:lpstr>Calibri</vt:lpstr>
      <vt:lpstr>Office-thema</vt:lpstr>
      <vt:lpstr>PowerPoint-presentatie</vt:lpstr>
      <vt:lpstr>Wat gaan we doen?</vt:lpstr>
      <vt:lpstr>Voorstellen</vt:lpstr>
      <vt:lpstr>Terugblik introductie</vt:lpstr>
      <vt:lpstr>Jaarplanning</vt:lpstr>
      <vt:lpstr>Rooster</vt:lpstr>
      <vt:lpstr>Ziekmelden</vt:lpstr>
      <vt:lpstr>Te laat</vt:lpstr>
      <vt:lpstr>Verlofaanvraag</vt:lpstr>
      <vt:lpstr>Aanwezigheid</vt:lpstr>
      <vt:lpstr>Wikiwijs</vt:lpstr>
      <vt:lpstr>Vibe</vt:lpstr>
      <vt:lpstr>Printen</vt:lpstr>
      <vt:lpstr>Toetsen en herkansingen</vt:lpstr>
      <vt:lpstr>Overgangsnormen en herkansingen</vt:lpstr>
      <vt:lpstr>Overgangsnormen en herkansingen</vt:lpstr>
      <vt:lpstr>Overgangsnormen en herkansingen</vt:lpstr>
      <vt:lpstr>Overgangsnormen en herkansingen</vt:lpstr>
      <vt:lpstr>Lijst controleren</vt:lpstr>
      <vt:lpstr>Vragen?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Tromp7</dc:creator>
  <cp:lastModifiedBy>Merel Verhofstadt</cp:lastModifiedBy>
  <cp:revision>22</cp:revision>
  <dcterms:created xsi:type="dcterms:W3CDTF">2013-04-10T10:51:47Z</dcterms:created>
  <dcterms:modified xsi:type="dcterms:W3CDTF">2016-09-06T14:56:12Z</dcterms:modified>
</cp:coreProperties>
</file>