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56" r:id="rId6"/>
    <p:sldId id="265" r:id="rId7"/>
    <p:sldId id="261" r:id="rId8"/>
    <p:sldId id="262" r:id="rId9"/>
    <p:sldId id="263" r:id="rId10"/>
    <p:sldId id="266" r:id="rId11"/>
    <p:sldId id="267" r:id="rId12"/>
    <p:sldId id="264" r:id="rId13"/>
    <p:sldId id="269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06C"/>
    <a:srgbClr val="F9EB95"/>
    <a:srgbClr val="FFFFFF"/>
    <a:srgbClr val="FFFF99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D3A6F-5C08-4EEC-9CBC-A883B3E1398F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0FC90-FEDD-4A0E-8433-093E81BD90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72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FC90-FEDD-4A0E-8433-093E81BD907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6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A1C4-9AA6-4CD5-A096-17BEFE5D2AAE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5649-FD01-458C-A3F4-4618493BCA20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A1C4-9AA6-4CD5-A096-17BEFE5D2AAE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5649-FD01-458C-A3F4-4618493BCA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A1C4-9AA6-4CD5-A096-17BEFE5D2AAE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5649-FD01-458C-A3F4-4618493BCA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A1C4-9AA6-4CD5-A096-17BEFE5D2AAE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5649-FD01-458C-A3F4-4618493BCA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A1C4-9AA6-4CD5-A096-17BEFE5D2AAE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5649-FD01-458C-A3F4-4618493BCA20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A1C4-9AA6-4CD5-A096-17BEFE5D2AAE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5649-FD01-458C-A3F4-4618493BCA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A1C4-9AA6-4CD5-A096-17BEFE5D2AAE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5649-FD01-458C-A3F4-4618493BCA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A1C4-9AA6-4CD5-A096-17BEFE5D2AAE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375649-FD01-458C-A3F4-4618493BCA2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A1C4-9AA6-4CD5-A096-17BEFE5D2AAE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5649-FD01-458C-A3F4-4618493BCA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A1C4-9AA6-4CD5-A096-17BEFE5D2AAE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9375649-FD01-458C-A3F4-4618493BCA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BE3A1C4-9AA6-4CD5-A096-17BEFE5D2AAE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5649-FD01-458C-A3F4-4618493BCA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rije v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BE3A1C4-9AA6-4CD5-A096-17BEFE5D2AAE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9375649-FD01-458C-A3F4-4618493BCA20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3903" y="2565803"/>
            <a:ext cx="6778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</a:t>
            </a:r>
            <a:r>
              <a:rPr lang="nl-NL" sz="9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</a:t>
            </a:r>
            <a:r>
              <a:rPr lang="nl-NL" sz="9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</a:t>
            </a:r>
            <a:r>
              <a:rPr lang="nl-NL" sz="9600" dirty="0" smtClean="0">
                <a:latin typeface="Arial Black" panose="020B0A04020102020204" pitchFamily="34" charset="0"/>
              </a:rPr>
              <a:t>U</a:t>
            </a:r>
            <a:r>
              <a:rPr lang="nl-NL" sz="9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R</a:t>
            </a:r>
            <a:endParaRPr lang="nl-NL" sz="96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79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20688"/>
            <a:ext cx="223934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5963" y="2831022"/>
            <a:ext cx="4613174" cy="48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23503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2593231" cy="259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18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331640" y="548680"/>
            <a:ext cx="62632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5400" dirty="0" smtClean="0">
                <a:solidFill>
                  <a:srgbClr val="FF0000"/>
                </a:solidFill>
              </a:rPr>
              <a:t>EMOTIE / GEVOEL</a:t>
            </a:r>
            <a:endParaRPr lang="nl-NL" sz="5400" dirty="0">
              <a:solidFill>
                <a:srgbClr val="FF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13547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7"/>
            <a:ext cx="3974765" cy="300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93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444208" y="5854625"/>
            <a:ext cx="25562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</a:t>
            </a:r>
            <a:r>
              <a:rPr lang="nl-NL" sz="4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L</a:t>
            </a:r>
            <a:r>
              <a:rPr lang="nl-NL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</a:t>
            </a:r>
            <a:r>
              <a:rPr lang="nl-NL" sz="4400" dirty="0">
                <a:solidFill>
                  <a:prstClr val="white"/>
                </a:solidFill>
                <a:latin typeface="Arial Black" panose="020B0A04020102020204" pitchFamily="34" charset="0"/>
              </a:rPr>
              <a:t>U</a:t>
            </a:r>
            <a:r>
              <a:rPr lang="nl-NL" sz="4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R</a:t>
            </a:r>
            <a:endParaRPr lang="nl-NL" sz="4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55624"/>
            <a:ext cx="4359267" cy="407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648009" y="116632"/>
            <a:ext cx="83080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6000" dirty="0" smtClean="0"/>
              <a:t>CONTRAST: </a:t>
            </a:r>
          </a:p>
          <a:p>
            <a:pPr lvl="0" algn="ctr"/>
            <a:r>
              <a:rPr lang="nl-NL" sz="6000" dirty="0" smtClean="0">
                <a:solidFill>
                  <a:srgbClr val="FF0000"/>
                </a:solidFill>
              </a:rPr>
              <a:t>WARM</a:t>
            </a:r>
            <a:r>
              <a:rPr lang="nl-NL" sz="6000" dirty="0">
                <a:solidFill>
                  <a:srgbClr val="FF0000"/>
                </a:solidFill>
              </a:rPr>
              <a:t> </a:t>
            </a:r>
            <a:r>
              <a:rPr lang="nl-NL" sz="6000" dirty="0" smtClean="0"/>
              <a:t>-</a:t>
            </a:r>
            <a:r>
              <a:rPr lang="nl-NL" sz="6000" dirty="0" smtClean="0">
                <a:solidFill>
                  <a:srgbClr val="FF0000"/>
                </a:solidFill>
              </a:rPr>
              <a:t> </a:t>
            </a:r>
            <a:r>
              <a:rPr lang="nl-NL" sz="6000" dirty="0" smtClean="0">
                <a:solidFill>
                  <a:srgbClr val="00B0F0"/>
                </a:solidFill>
              </a:rPr>
              <a:t>KOUD</a:t>
            </a:r>
            <a:endParaRPr lang="nl-NL" sz="6000" dirty="0">
              <a:solidFill>
                <a:srgbClr val="00B0F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19" y="2703130"/>
            <a:ext cx="2792030" cy="209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686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3520610" cy="328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323528" y="18864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6000" dirty="0">
                <a:solidFill>
                  <a:prstClr val="white"/>
                </a:solidFill>
              </a:rPr>
              <a:t>CONTRAST: </a:t>
            </a:r>
          </a:p>
          <a:p>
            <a:pPr lvl="0" algn="ctr"/>
            <a:r>
              <a:rPr lang="nl-NL" sz="6000" dirty="0" smtClean="0">
                <a:solidFill>
                  <a:srgbClr val="FF0000"/>
                </a:solidFill>
              </a:rPr>
              <a:t>K</a:t>
            </a:r>
            <a:r>
              <a:rPr lang="nl-NL" sz="6000" dirty="0" smtClean="0">
                <a:solidFill>
                  <a:srgbClr val="FFFF00"/>
                </a:solidFill>
              </a:rPr>
              <a:t>L</a:t>
            </a:r>
            <a:r>
              <a:rPr lang="nl-NL" sz="6000" dirty="0" smtClean="0">
                <a:solidFill>
                  <a:srgbClr val="00B0F0"/>
                </a:solidFill>
              </a:rPr>
              <a:t>E</a:t>
            </a:r>
            <a:r>
              <a:rPr lang="nl-NL" sz="6000" dirty="0" smtClean="0">
                <a:solidFill>
                  <a:srgbClr val="92D050"/>
                </a:solidFill>
              </a:rPr>
              <a:t>U</a:t>
            </a:r>
            <a:r>
              <a:rPr lang="nl-NL" sz="6000" dirty="0" smtClean="0">
                <a:solidFill>
                  <a:srgbClr val="FFC000"/>
                </a:solidFill>
              </a:rPr>
              <a:t>R</a:t>
            </a:r>
            <a:r>
              <a:rPr lang="nl-NL" sz="6000" dirty="0" smtClean="0">
                <a:solidFill>
                  <a:srgbClr val="FF0000"/>
                </a:solidFill>
              </a:rPr>
              <a:t> tegen </a:t>
            </a:r>
            <a:r>
              <a:rPr lang="nl-NL" sz="6000" dirty="0" smtClean="0">
                <a:solidFill>
                  <a:srgbClr val="FFC000"/>
                </a:solidFill>
              </a:rPr>
              <a:t>K</a:t>
            </a:r>
            <a:r>
              <a:rPr lang="nl-NL" sz="6000" dirty="0" smtClean="0">
                <a:solidFill>
                  <a:srgbClr val="92D050"/>
                </a:solidFill>
              </a:rPr>
              <a:t>L</a:t>
            </a:r>
            <a:r>
              <a:rPr lang="nl-NL" sz="6000" dirty="0" smtClean="0">
                <a:solidFill>
                  <a:srgbClr val="00B0F0"/>
                </a:solidFill>
              </a:rPr>
              <a:t>E</a:t>
            </a:r>
            <a:r>
              <a:rPr lang="nl-NL" sz="6000" dirty="0" smtClean="0">
                <a:solidFill>
                  <a:srgbClr val="FFFF00"/>
                </a:solidFill>
              </a:rPr>
              <a:t>U</a:t>
            </a:r>
            <a:r>
              <a:rPr lang="nl-NL" sz="6000" dirty="0" smtClean="0">
                <a:solidFill>
                  <a:srgbClr val="FF0000"/>
                </a:solidFill>
              </a:rPr>
              <a:t>R</a:t>
            </a:r>
            <a:endParaRPr lang="nl-NL" sz="6000" dirty="0">
              <a:solidFill>
                <a:srgbClr val="00B0F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303471" y="306896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dirty="0"/>
              <a:t>De primaire en secundaire kleuren </a:t>
            </a:r>
            <a:endParaRPr lang="nl-NL" sz="2400" dirty="0" smtClean="0"/>
          </a:p>
          <a:p>
            <a:r>
              <a:rPr lang="nl-NL" sz="2400" dirty="0" smtClean="0"/>
              <a:t>van </a:t>
            </a:r>
            <a:r>
              <a:rPr lang="nl-NL" sz="2400" dirty="0"/>
              <a:t>de gympen hiernaast vallen heel erg op. </a:t>
            </a:r>
          </a:p>
          <a:p>
            <a:r>
              <a:rPr lang="nl-NL" sz="2400" dirty="0"/>
              <a:t>Zo'n combinatie van felle kleuren </a:t>
            </a:r>
            <a:r>
              <a:rPr lang="nl-NL" sz="2400" dirty="0" smtClean="0"/>
              <a:t>noem je kleur-tegen-kleurcontrast.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87945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4763433" cy="308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611560" y="188640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6000" dirty="0">
                <a:solidFill>
                  <a:prstClr val="white"/>
                </a:solidFill>
              </a:rPr>
              <a:t>CONTRAST: </a:t>
            </a:r>
          </a:p>
          <a:p>
            <a:pPr lvl="0" algn="ctr"/>
            <a:r>
              <a:rPr lang="nl-NL" sz="6000" dirty="0" smtClean="0">
                <a:solidFill>
                  <a:srgbClr val="FFFF00"/>
                </a:solidFill>
              </a:rPr>
              <a:t>LICHT</a:t>
            </a:r>
            <a:r>
              <a:rPr lang="nl-NL" sz="6000" dirty="0" smtClean="0">
                <a:solidFill>
                  <a:srgbClr val="FF0000"/>
                </a:solidFill>
              </a:rPr>
              <a:t> </a:t>
            </a:r>
            <a:r>
              <a:rPr lang="nl-NL" sz="6000" dirty="0">
                <a:solidFill>
                  <a:prstClr val="white"/>
                </a:solidFill>
              </a:rPr>
              <a:t>-</a:t>
            </a:r>
            <a:r>
              <a:rPr lang="nl-NL" sz="6000" dirty="0">
                <a:solidFill>
                  <a:srgbClr val="FF0000"/>
                </a:solidFill>
              </a:rPr>
              <a:t> </a:t>
            </a:r>
            <a:r>
              <a:rPr lang="nl-NL" sz="6000" dirty="0" smtClean="0">
                <a:solidFill>
                  <a:schemeClr val="tx1">
                    <a:lumMod val="50000"/>
                  </a:schemeClr>
                </a:solidFill>
              </a:rPr>
              <a:t>DONKER</a:t>
            </a:r>
            <a:endParaRPr lang="nl-NL" sz="6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25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552" y="260648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6000" dirty="0">
                <a:solidFill>
                  <a:prstClr val="white"/>
                </a:solidFill>
              </a:rPr>
              <a:t>CONTRAST: </a:t>
            </a:r>
          </a:p>
          <a:p>
            <a:pPr lvl="0" algn="ctr"/>
            <a:r>
              <a:rPr lang="nl-NL" sz="6000" dirty="0" smtClean="0">
                <a:solidFill>
                  <a:srgbClr val="FFC000"/>
                </a:solidFill>
              </a:rPr>
              <a:t>C</a:t>
            </a:r>
            <a:r>
              <a:rPr lang="nl-NL" sz="6000" dirty="0" smtClean="0">
                <a:solidFill>
                  <a:srgbClr val="00B0F0"/>
                </a:solidFill>
              </a:rPr>
              <a:t>O</a:t>
            </a:r>
            <a:r>
              <a:rPr lang="nl-NL" sz="6000" dirty="0" smtClean="0">
                <a:solidFill>
                  <a:srgbClr val="FFFF00"/>
                </a:solidFill>
              </a:rPr>
              <a:t>M</a:t>
            </a:r>
            <a:r>
              <a:rPr lang="nl-NL" sz="6000" dirty="0" smtClean="0">
                <a:solidFill>
                  <a:srgbClr val="7030A0"/>
                </a:solidFill>
              </a:rPr>
              <a:t>P</a:t>
            </a:r>
            <a:r>
              <a:rPr lang="nl-NL" sz="6000" dirty="0" smtClean="0">
                <a:solidFill>
                  <a:srgbClr val="FF0000"/>
                </a:solidFill>
              </a:rPr>
              <a:t>L</a:t>
            </a:r>
            <a:r>
              <a:rPr lang="nl-NL" sz="6000" dirty="0" smtClean="0">
                <a:solidFill>
                  <a:srgbClr val="92D050"/>
                </a:solidFill>
              </a:rPr>
              <a:t>E</a:t>
            </a:r>
            <a:r>
              <a:rPr lang="nl-NL" sz="6000" dirty="0" smtClean="0">
                <a:solidFill>
                  <a:srgbClr val="FFFF00"/>
                </a:solidFill>
              </a:rPr>
              <a:t>M</a:t>
            </a:r>
            <a:r>
              <a:rPr lang="nl-NL" sz="6000" dirty="0" smtClean="0">
                <a:solidFill>
                  <a:srgbClr val="7030A0"/>
                </a:solidFill>
              </a:rPr>
              <a:t>E</a:t>
            </a:r>
            <a:r>
              <a:rPr lang="nl-NL" sz="6000" dirty="0" smtClean="0">
                <a:solidFill>
                  <a:srgbClr val="FFC000"/>
                </a:solidFill>
              </a:rPr>
              <a:t>N</a:t>
            </a:r>
            <a:r>
              <a:rPr lang="nl-NL" sz="6000" dirty="0" smtClean="0">
                <a:solidFill>
                  <a:srgbClr val="00B0F0"/>
                </a:solidFill>
              </a:rPr>
              <a:t>T</a:t>
            </a:r>
            <a:r>
              <a:rPr lang="nl-NL" sz="6000" dirty="0" smtClean="0">
                <a:solidFill>
                  <a:srgbClr val="FF0000"/>
                </a:solidFill>
              </a:rPr>
              <a:t>A</a:t>
            </a:r>
            <a:r>
              <a:rPr lang="nl-NL" sz="6000" dirty="0" smtClean="0">
                <a:solidFill>
                  <a:srgbClr val="92D050"/>
                </a:solidFill>
              </a:rPr>
              <a:t>I</a:t>
            </a:r>
            <a:r>
              <a:rPr lang="nl-NL" sz="6000" dirty="0" smtClean="0">
                <a:solidFill>
                  <a:srgbClr val="FFFF00"/>
                </a:solidFill>
              </a:rPr>
              <a:t>R</a:t>
            </a:r>
            <a:endParaRPr lang="nl-NL" sz="60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99640"/>
            <a:ext cx="4574261" cy="412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71720"/>
            <a:ext cx="2547342" cy="278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856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t="2743" r="16836" b="2428"/>
          <a:stretch/>
        </p:blipFill>
        <p:spPr bwMode="auto">
          <a:xfrm>
            <a:off x="5039544" y="1484784"/>
            <a:ext cx="3276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467544" y="44371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3200" dirty="0" smtClean="0"/>
              <a:t>Eén kleur,</a:t>
            </a:r>
          </a:p>
          <a:p>
            <a:r>
              <a:rPr lang="nl-NL" sz="3200" dirty="0" smtClean="0"/>
              <a:t>of verschillende tonen of tinten van één kleur.</a:t>
            </a:r>
            <a:endParaRPr lang="nl-NL" sz="32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1" t="25399" r="3810" b="18636"/>
          <a:stretch/>
        </p:blipFill>
        <p:spPr bwMode="auto">
          <a:xfrm>
            <a:off x="467544" y="1484784"/>
            <a:ext cx="3600000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1691680" y="404664"/>
            <a:ext cx="55579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nl-NL" sz="5400" dirty="0" smtClean="0">
                <a:solidFill>
                  <a:srgbClr val="FFFF99"/>
                </a:solidFill>
              </a:rPr>
              <a:t>M</a:t>
            </a:r>
            <a:r>
              <a:rPr lang="nl-NL" sz="5400" dirty="0" smtClean="0">
                <a:solidFill>
                  <a:srgbClr val="FFFF66"/>
                </a:solidFill>
              </a:rPr>
              <a:t>O</a:t>
            </a:r>
            <a:r>
              <a:rPr lang="nl-NL" sz="5400" dirty="0" smtClean="0">
                <a:solidFill>
                  <a:srgbClr val="FFFF00"/>
                </a:solidFill>
              </a:rPr>
              <a:t>N</a:t>
            </a:r>
            <a:r>
              <a:rPr lang="nl-NL" sz="5400" dirty="0" smtClean="0">
                <a:solidFill>
                  <a:srgbClr val="E6E06C"/>
                </a:solidFill>
              </a:rPr>
              <a:t>O</a:t>
            </a:r>
            <a:r>
              <a:rPr lang="nl-NL" sz="5400" dirty="0" smtClean="0">
                <a:solidFill>
                  <a:srgbClr val="FFFF99"/>
                </a:solidFill>
              </a:rPr>
              <a:t>C</a:t>
            </a:r>
            <a:r>
              <a:rPr lang="nl-NL" sz="5400" dirty="0" smtClean="0">
                <a:solidFill>
                  <a:srgbClr val="E6E06C"/>
                </a:solidFill>
              </a:rPr>
              <a:t>H</a:t>
            </a:r>
            <a:r>
              <a:rPr lang="nl-NL" sz="5400" dirty="0" smtClean="0">
                <a:solidFill>
                  <a:srgbClr val="FFFF00"/>
                </a:solidFill>
              </a:rPr>
              <a:t>R</a:t>
            </a:r>
            <a:r>
              <a:rPr lang="nl-NL" sz="5400" dirty="0" smtClean="0">
                <a:solidFill>
                  <a:srgbClr val="F9EB95"/>
                </a:solidFill>
              </a:rPr>
              <a:t>O</a:t>
            </a:r>
            <a:r>
              <a:rPr lang="nl-NL" sz="5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  <a:r>
              <a:rPr lang="nl-NL" sz="5400" dirty="0" smtClean="0">
                <a:solidFill>
                  <a:srgbClr val="E6E06C"/>
                </a:solidFill>
              </a:rPr>
              <a:t>M</a:t>
            </a:r>
            <a:r>
              <a:rPr lang="nl-NL" dirty="0" smtClean="0">
                <a:solidFill>
                  <a:prstClr val="white"/>
                </a:solidFill>
              </a:rPr>
              <a:t> </a:t>
            </a:r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7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64904"/>
            <a:ext cx="3360192" cy="328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971600" y="620688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/>
              <a:t>HULPMIDDEL: KLEURENCIRKEL / ITTEN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1358922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71600" y="4365104"/>
            <a:ext cx="6102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De drie </a:t>
            </a:r>
            <a:r>
              <a:rPr lang="nl-NL" sz="2800" dirty="0" err="1"/>
              <a:t>primairen</a:t>
            </a:r>
            <a:r>
              <a:rPr lang="nl-NL" sz="2800" dirty="0"/>
              <a:t> zijn: </a:t>
            </a:r>
            <a:endParaRPr lang="nl-NL" sz="2800" dirty="0" smtClean="0"/>
          </a:p>
          <a:p>
            <a:r>
              <a:rPr lang="nl-NL" sz="2800" u="sng" dirty="0" smtClean="0"/>
              <a:t>magentarood</a:t>
            </a:r>
            <a:r>
              <a:rPr lang="nl-NL" sz="2800" dirty="0"/>
              <a:t>, </a:t>
            </a:r>
            <a:endParaRPr lang="nl-NL" sz="2800" dirty="0" smtClean="0"/>
          </a:p>
          <a:p>
            <a:r>
              <a:rPr lang="nl-NL" sz="2800" u="sng" dirty="0" smtClean="0"/>
              <a:t>citroengeel</a:t>
            </a:r>
            <a:r>
              <a:rPr lang="nl-NL" sz="2800" dirty="0" smtClean="0"/>
              <a:t> </a:t>
            </a:r>
            <a:r>
              <a:rPr lang="nl-NL" sz="2800" dirty="0"/>
              <a:t>en </a:t>
            </a:r>
            <a:endParaRPr lang="nl-NL" sz="2800" dirty="0" smtClean="0"/>
          </a:p>
          <a:p>
            <a:r>
              <a:rPr lang="nl-NL" sz="2800" u="sng" dirty="0" smtClean="0"/>
              <a:t>cyaanblauw</a:t>
            </a:r>
            <a:r>
              <a:rPr lang="nl-NL" sz="2800" dirty="0"/>
              <a:t>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41051" y="623392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solidFill>
                  <a:srgbClr val="FFFF00"/>
                </a:solidFill>
              </a:rPr>
              <a:t>3 BASISKLEUREN: </a:t>
            </a:r>
          </a:p>
          <a:p>
            <a:pPr algn="ctr"/>
            <a:r>
              <a:rPr lang="nl-NL" sz="4800" dirty="0" smtClean="0">
                <a:solidFill>
                  <a:srgbClr val="FFFF00"/>
                </a:solidFill>
              </a:rPr>
              <a:t>PRIMAIRE KLEUREN</a:t>
            </a:r>
          </a:p>
          <a:p>
            <a:pPr algn="ctr"/>
            <a:r>
              <a:rPr lang="nl-NL" sz="3200" dirty="0" smtClean="0">
                <a:solidFill>
                  <a:srgbClr val="FFFF00"/>
                </a:solidFill>
              </a:rPr>
              <a:t>Kleuren van de eerste orde</a:t>
            </a:r>
            <a:endParaRPr lang="nl-NL" sz="3200" dirty="0">
              <a:solidFill>
                <a:srgbClr val="FFFF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11560" y="271821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Kleuren die je niet kunt krijgen door andere kleuren met elkaar te mengen</a:t>
            </a:r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1155799" cy="98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3024336" cy="318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43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t="-928" r="-80" b="2777"/>
          <a:stretch/>
        </p:blipFill>
        <p:spPr bwMode="auto">
          <a:xfrm>
            <a:off x="4932040" y="2420888"/>
            <a:ext cx="3844196" cy="363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99592" y="332656"/>
            <a:ext cx="74884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SECUNDAIRE KLEUREN</a:t>
            </a:r>
          </a:p>
          <a:p>
            <a:pPr algn="ctr"/>
            <a:r>
              <a:rPr lang="nl-NL" sz="2800" dirty="0" smtClean="0"/>
              <a:t>Kleuren van de tweede orde</a:t>
            </a: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474618" y="1737368"/>
            <a:ext cx="26642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Als je 2 primaire kleuren met elkaar mengt.</a:t>
            </a:r>
            <a:endParaRPr lang="nl-NL" sz="32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945"/>
            <a:ext cx="4286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38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3" b="-5557"/>
          <a:stretch/>
        </p:blipFill>
        <p:spPr bwMode="auto">
          <a:xfrm>
            <a:off x="1479204" y="1422000"/>
            <a:ext cx="6328511" cy="54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 4"/>
          <p:cNvSpPr/>
          <p:nvPr/>
        </p:nvSpPr>
        <p:spPr>
          <a:xfrm>
            <a:off x="755576" y="160116"/>
            <a:ext cx="73448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4800" dirty="0" smtClean="0">
                <a:solidFill>
                  <a:srgbClr val="FFFF00"/>
                </a:solidFill>
              </a:rPr>
              <a:t>TERTIAIRE KLEUREN</a:t>
            </a:r>
            <a:endParaRPr lang="nl-NL" sz="4800" dirty="0">
              <a:solidFill>
                <a:srgbClr val="FFFF00"/>
              </a:solidFill>
            </a:endParaRPr>
          </a:p>
          <a:p>
            <a:pPr lvl="0" algn="ctr"/>
            <a:r>
              <a:rPr lang="nl-NL" sz="2800" dirty="0">
                <a:solidFill>
                  <a:srgbClr val="FF0000"/>
                </a:solidFill>
              </a:rPr>
              <a:t>Kleuren van de </a:t>
            </a:r>
            <a:r>
              <a:rPr lang="nl-NL" sz="2800" dirty="0" smtClean="0">
                <a:solidFill>
                  <a:srgbClr val="FF0000"/>
                </a:solidFill>
              </a:rPr>
              <a:t>derde </a:t>
            </a:r>
            <a:r>
              <a:rPr lang="nl-NL" sz="2800" dirty="0">
                <a:solidFill>
                  <a:srgbClr val="FF0000"/>
                </a:solidFill>
              </a:rPr>
              <a:t>orde</a:t>
            </a:r>
            <a:endParaRPr lang="nl-N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29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44767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35308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206860" y="6297969"/>
            <a:ext cx="289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PASTELTINTEN</a:t>
            </a:r>
            <a:endParaRPr lang="nl-NL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422" y="2420887"/>
            <a:ext cx="3127425" cy="31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4932040" y="5836304"/>
            <a:ext cx="3848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dirty="0" smtClean="0"/>
              <a:t>VERGRIJSDE of VERTROEBELDE</a:t>
            </a:r>
          </a:p>
          <a:p>
            <a:pPr algn="ctr"/>
            <a:r>
              <a:rPr lang="nl-NL" dirty="0" smtClean="0"/>
              <a:t> TINTEN / KLEUREN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2571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005064"/>
            <a:ext cx="2347367" cy="218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6" y="1844824"/>
            <a:ext cx="173249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penselen.nl/inet/penselen/shop.nsf/vimgfiles/CLIC-8DNEJX/$file/SceptreGoldShortFlat-Zo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38773"/>
            <a:ext cx="3084420" cy="273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627784" y="382013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-Schone kwast, potje water, bord en onderlegvel.</a:t>
            </a:r>
          </a:p>
          <a:p>
            <a:r>
              <a:rPr lang="nl-NL" sz="2400" dirty="0" smtClean="0"/>
              <a:t>-mengen: verf apart op bord; donkere kleur bij</a:t>
            </a:r>
            <a:br>
              <a:rPr lang="nl-NL" sz="2400" dirty="0" smtClean="0"/>
            </a:br>
            <a:r>
              <a:rPr lang="nl-NL" sz="2400" dirty="0" smtClean="0"/>
              <a:t> lichte kleur voegen.</a:t>
            </a:r>
          </a:p>
          <a:p>
            <a:r>
              <a:rPr lang="nl-NL" sz="2400" dirty="0" smtClean="0"/>
              <a:t>-Dekkend of transparant schilderen</a:t>
            </a:r>
          </a:p>
          <a:p>
            <a:r>
              <a:rPr lang="nl-NL" sz="2400" dirty="0" smtClean="0"/>
              <a:t>-Met kwast, naar de lijn gericht, schilderen.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5040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08720"/>
            <a:ext cx="4880922" cy="50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9552" y="908720"/>
            <a:ext cx="23762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-</a:t>
            </a:r>
            <a:r>
              <a:rPr lang="nl-NL" sz="2800" dirty="0" smtClean="0">
                <a:solidFill>
                  <a:srgbClr val="FFFF00"/>
                </a:solidFill>
              </a:rPr>
              <a:t>Start met   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 primaire 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 kleuren in </a:t>
            </a:r>
            <a:br>
              <a:rPr lang="nl-NL" sz="2800" dirty="0" smtClean="0">
                <a:solidFill>
                  <a:srgbClr val="FFFF00"/>
                </a:solidFill>
              </a:rPr>
            </a:br>
            <a:r>
              <a:rPr lang="nl-NL" sz="2800" dirty="0" smtClean="0">
                <a:solidFill>
                  <a:srgbClr val="FFFF00"/>
                </a:solidFill>
              </a:rPr>
              <a:t> juiste vak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-mengen:</a:t>
            </a:r>
            <a:br>
              <a:rPr lang="nl-NL" sz="2800" dirty="0" smtClean="0">
                <a:solidFill>
                  <a:srgbClr val="FFFF00"/>
                </a:solidFill>
              </a:rPr>
            </a:br>
            <a:r>
              <a:rPr lang="nl-NL" sz="2800" dirty="0" smtClean="0"/>
              <a:t> </a:t>
            </a:r>
            <a:r>
              <a:rPr lang="nl-NL" sz="2800" dirty="0" smtClean="0">
                <a:solidFill>
                  <a:srgbClr val="FF0000"/>
                </a:solidFill>
              </a:rPr>
              <a:t>beetje van  </a:t>
            </a:r>
          </a:p>
          <a:p>
            <a:r>
              <a:rPr lang="nl-NL" sz="2800" dirty="0" smtClean="0">
                <a:solidFill>
                  <a:srgbClr val="FF0000"/>
                </a:solidFill>
              </a:rPr>
              <a:t> donkere bij</a:t>
            </a:r>
          </a:p>
          <a:p>
            <a:r>
              <a:rPr lang="nl-NL" sz="2800" dirty="0">
                <a:solidFill>
                  <a:srgbClr val="FF0000"/>
                </a:solidFill>
              </a:rPr>
              <a:t> </a:t>
            </a:r>
            <a:r>
              <a:rPr lang="nl-NL" sz="2800" dirty="0" smtClean="0">
                <a:solidFill>
                  <a:srgbClr val="FF0000"/>
                </a:solidFill>
              </a:rPr>
              <a:t>lichter kleur</a:t>
            </a:r>
          </a:p>
          <a:p>
            <a:r>
              <a:rPr lang="nl-NL" sz="2800" dirty="0" smtClean="0"/>
              <a:t>-</a:t>
            </a:r>
            <a:r>
              <a:rPr lang="nl-NL" sz="2800" dirty="0" smtClean="0">
                <a:solidFill>
                  <a:srgbClr val="00B0F0"/>
                </a:solidFill>
              </a:rPr>
              <a:t>naar lijn toe</a:t>
            </a:r>
            <a:br>
              <a:rPr lang="nl-NL" sz="2800" dirty="0" smtClean="0">
                <a:solidFill>
                  <a:srgbClr val="00B0F0"/>
                </a:solidFill>
              </a:rPr>
            </a:br>
            <a:r>
              <a:rPr lang="nl-NL" sz="2800" dirty="0" smtClean="0">
                <a:solidFill>
                  <a:srgbClr val="00B0F0"/>
                </a:solidFill>
              </a:rPr>
              <a:t> schilderen 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>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705785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47667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 smtClean="0">
                <a:solidFill>
                  <a:srgbClr val="FF0000"/>
                </a:solidFill>
              </a:rPr>
              <a:t>FUNCTIE</a:t>
            </a:r>
            <a:endParaRPr lang="nl-NL" sz="6000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03" y="1492335"/>
            <a:ext cx="513657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67544" y="544522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Functionele kleuren noem je de kleuren die dienen om aandacht te trekken, </a:t>
            </a:r>
            <a:endParaRPr lang="nl-NL" dirty="0" smtClean="0"/>
          </a:p>
          <a:p>
            <a:pPr algn="ctr"/>
            <a:r>
              <a:rPr lang="nl-NL" dirty="0" smtClean="0"/>
              <a:t>je </a:t>
            </a:r>
            <a:r>
              <a:rPr lang="nl-NL" dirty="0"/>
              <a:t>ergens op te wijzen of voor te waarschuwen enz. </a:t>
            </a:r>
          </a:p>
        </p:txBody>
      </p:sp>
      <p:sp>
        <p:nvSpPr>
          <p:cNvPr id="4" name="Rechthoek 3"/>
          <p:cNvSpPr/>
          <p:nvPr/>
        </p:nvSpPr>
        <p:spPr>
          <a:xfrm>
            <a:off x="4037238" y="3244334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</a:t>
            </a:r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</a:t>
            </a:r>
            <a:r>
              <a:rPr lang="nl-N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</a:t>
            </a:r>
            <a:r>
              <a:rPr lang="nl-NL" dirty="0" smtClean="0">
                <a:latin typeface="Arial Black" panose="020B0A04020102020204" pitchFamily="34" charset="0"/>
              </a:rPr>
              <a:t>U</a:t>
            </a:r>
            <a:r>
              <a:rPr lang="nl-NL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R</a:t>
            </a:r>
            <a:endParaRPr lang="nl-NL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588224" y="5949280"/>
            <a:ext cx="32221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4400" dirty="0">
                <a:solidFill>
                  <a:srgbClr val="FF0000"/>
                </a:solidFill>
                <a:latin typeface="Arial Black" panose="020B0A04020102020204" pitchFamily="34" charset="0"/>
              </a:rPr>
              <a:t>K</a:t>
            </a:r>
            <a:r>
              <a:rPr lang="nl-NL" sz="4400" dirty="0">
                <a:solidFill>
                  <a:prstClr val="black"/>
                </a:solidFill>
                <a:latin typeface="Arial Black" panose="020B0A04020102020204" pitchFamily="34" charset="0"/>
              </a:rPr>
              <a:t>L</a:t>
            </a:r>
            <a:r>
              <a:rPr lang="nl-NL" sz="4400" dirty="0">
                <a:solidFill>
                  <a:srgbClr val="FFFF00"/>
                </a:solidFill>
                <a:latin typeface="Arial Black" panose="020B0A04020102020204" pitchFamily="34" charset="0"/>
              </a:rPr>
              <a:t>E</a:t>
            </a:r>
            <a:r>
              <a:rPr lang="nl-NL" sz="4400" dirty="0">
                <a:solidFill>
                  <a:prstClr val="white"/>
                </a:solidFill>
                <a:latin typeface="Arial Black" panose="020B0A04020102020204" pitchFamily="34" charset="0"/>
              </a:rPr>
              <a:t>U</a:t>
            </a:r>
            <a:r>
              <a:rPr lang="nl-NL" sz="4400" dirty="0">
                <a:solidFill>
                  <a:srgbClr val="00B0F0"/>
                </a:solidFill>
                <a:latin typeface="Arial Black" panose="020B0A04020102020204" pitchFamily="34" charset="0"/>
              </a:rPr>
              <a:t>R</a:t>
            </a:r>
            <a:endParaRPr lang="nl-NL" sz="4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54901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sch">
  <a:themeElements>
    <a:clrScheme name="Technisch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sch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sch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145</TotalTime>
  <Words>187</Words>
  <Application>Microsoft Office PowerPoint</Application>
  <PresentationFormat>Diavoorstelling (4:3)</PresentationFormat>
  <Paragraphs>51</Paragraphs>
  <Slides>16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Technisch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Het hooghuis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tvavezaath</dc:creator>
  <cp:lastModifiedBy>tvavezaath</cp:lastModifiedBy>
  <cp:revision>23</cp:revision>
  <dcterms:created xsi:type="dcterms:W3CDTF">2014-12-07T18:38:51Z</dcterms:created>
  <dcterms:modified xsi:type="dcterms:W3CDTF">2014-12-07T21:04:41Z</dcterms:modified>
</cp:coreProperties>
</file>