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rgbClr val="C00000">
                <a:alpha val="79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/>
          <a:lstStyle/>
          <a:p>
            <a:r>
              <a:rPr lang="nl-NL" dirty="0" smtClean="0"/>
              <a:t>Complicaties bij langdurige inactiviteit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sz="1000" dirty="0" smtClean="0"/>
          </a:p>
          <a:p>
            <a:endParaRPr lang="nl-NL" sz="1000" dirty="0" smtClean="0"/>
          </a:p>
          <a:p>
            <a:r>
              <a:rPr lang="nl-NL" sz="1000" dirty="0" smtClean="0"/>
              <a:t>E. Flink 2014</a:t>
            </a:r>
            <a:endParaRPr lang="nl-NL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u="sng" dirty="0" smtClean="0"/>
              <a:t>Maatregelen aspiratiepneumonie:</a:t>
            </a:r>
          </a:p>
          <a:p>
            <a:pPr>
              <a:buFontTx/>
              <a:buChar char="-"/>
            </a:pPr>
            <a:r>
              <a:rPr lang="nl-NL" dirty="0" smtClean="0"/>
              <a:t>Niet te dunne voeding</a:t>
            </a:r>
          </a:p>
          <a:p>
            <a:pPr>
              <a:buFontTx/>
              <a:buChar char="-"/>
            </a:pPr>
            <a:r>
              <a:rPr lang="nl-NL" dirty="0" smtClean="0"/>
              <a:t>Halfzittend voeden</a:t>
            </a:r>
          </a:p>
          <a:p>
            <a:pPr>
              <a:buFontTx/>
              <a:buChar char="-"/>
            </a:pPr>
            <a:r>
              <a:rPr lang="nl-NL" dirty="0" smtClean="0"/>
              <a:t>Tijd nemen voor eten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u="sng" dirty="0" smtClean="0"/>
              <a:t>Maatregelen hypostatische pneumonie:</a:t>
            </a:r>
          </a:p>
          <a:p>
            <a:pPr>
              <a:buFont typeface="Wingdings" pitchFamily="2" charset="2"/>
              <a:buChar char="§"/>
            </a:pPr>
            <a:r>
              <a:rPr lang="nl-NL" dirty="0" smtClean="0"/>
              <a:t>Actief doorademen</a:t>
            </a:r>
          </a:p>
          <a:p>
            <a:pPr>
              <a:buFont typeface="Wingdings" pitchFamily="2" charset="2"/>
              <a:buChar char="§"/>
            </a:pPr>
            <a:r>
              <a:rPr lang="nl-NL" dirty="0" smtClean="0"/>
              <a:t>Juiste houding in bed</a:t>
            </a:r>
          </a:p>
          <a:p>
            <a:pPr>
              <a:buFont typeface="Wingdings" pitchFamily="2" charset="2"/>
              <a:buChar char="§"/>
            </a:pPr>
            <a:r>
              <a:rPr lang="nl-NL" dirty="0" smtClean="0"/>
              <a:t>Hulp bij ophoesten</a:t>
            </a:r>
          </a:p>
          <a:p>
            <a:pPr>
              <a:buFont typeface="Wingdings" pitchFamily="2" charset="2"/>
              <a:buChar char="§"/>
            </a:pPr>
            <a:r>
              <a:rPr lang="nl-NL" dirty="0" smtClean="0"/>
              <a:t>Pijnmedicatie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Uitscheiding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Bevorderen van</a:t>
            </a:r>
          </a:p>
          <a:p>
            <a:pPr marL="514350" indent="-514350">
              <a:buFont typeface="+mj-lt"/>
              <a:buAutoNum type="arabicPeriod"/>
            </a:pPr>
            <a:r>
              <a:rPr lang="nl-NL" u="sng" dirty="0" smtClean="0"/>
              <a:t>Urineren </a:t>
            </a:r>
          </a:p>
          <a:p>
            <a:pPr marL="514350" indent="-514350">
              <a:buNone/>
            </a:pPr>
            <a:r>
              <a:rPr lang="nl-NL" dirty="0" smtClean="0"/>
              <a:t>Urineretentie gevolgd door incontinentie, urineweginfecties, steenvorming.</a:t>
            </a:r>
          </a:p>
          <a:p>
            <a:pPr marL="514350" indent="-514350">
              <a:buNone/>
            </a:pPr>
            <a:r>
              <a:rPr lang="nl-NL" dirty="0" smtClean="0"/>
              <a:t>2. </a:t>
            </a:r>
            <a:r>
              <a:rPr lang="nl-NL" u="sng" dirty="0" smtClean="0"/>
              <a:t>Defeceren</a:t>
            </a:r>
            <a:r>
              <a:rPr lang="nl-NL" dirty="0" smtClean="0"/>
              <a:t> </a:t>
            </a:r>
          </a:p>
          <a:p>
            <a:pPr marL="514350" indent="-514350">
              <a:buNone/>
            </a:pPr>
            <a:r>
              <a:rPr lang="nl-NL" dirty="0" smtClean="0"/>
              <a:t>Obstipatie gevolg van inactiviteit, medicatie. (hoestremmers, opiaten)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nl-NL" u="sng" dirty="0" smtClean="0"/>
              <a:t>Maatregelen bevorderen urineren:</a:t>
            </a:r>
          </a:p>
          <a:p>
            <a:pPr>
              <a:buFontTx/>
              <a:buChar char="-"/>
            </a:pPr>
            <a:r>
              <a:rPr lang="nl-NL" dirty="0" smtClean="0"/>
              <a:t>Kraan laten lopen</a:t>
            </a:r>
          </a:p>
          <a:p>
            <a:pPr>
              <a:buFontTx/>
              <a:buChar char="-"/>
            </a:pPr>
            <a:r>
              <a:rPr lang="nl-NL" dirty="0" smtClean="0"/>
              <a:t>Warme po</a:t>
            </a:r>
          </a:p>
          <a:p>
            <a:pPr>
              <a:buFontTx/>
              <a:buChar char="-"/>
            </a:pPr>
            <a:r>
              <a:rPr lang="nl-NL" dirty="0" smtClean="0"/>
              <a:t>Rechtop in bed</a:t>
            </a:r>
          </a:p>
          <a:p>
            <a:pPr>
              <a:buFontTx/>
              <a:buChar char="-"/>
            </a:pPr>
            <a:r>
              <a:rPr lang="nl-NL" dirty="0" smtClean="0"/>
              <a:t>Meer bewegen van </a:t>
            </a:r>
            <a:r>
              <a:rPr lang="nl-NL" dirty="0" err="1" smtClean="0"/>
              <a:t>zv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Minimaal 2 liter vocht</a:t>
            </a:r>
          </a:p>
          <a:p>
            <a:pPr>
              <a:buFontTx/>
              <a:buChar char="-"/>
            </a:pPr>
            <a:r>
              <a:rPr lang="nl-NL" dirty="0" smtClean="0"/>
              <a:t>Katheteriseren bij urineretentie en residu</a:t>
            </a:r>
          </a:p>
          <a:p>
            <a:pPr>
              <a:buFontTx/>
              <a:buChar char="-"/>
            </a:pPr>
            <a:r>
              <a:rPr lang="nl-NL" dirty="0" smtClean="0"/>
              <a:t>Oorzaak van incontinentie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nl-NL" u="sng" dirty="0" smtClean="0"/>
              <a:t>Maatregelen bevorderen defeceren:</a:t>
            </a:r>
          </a:p>
          <a:p>
            <a:pPr>
              <a:buFontTx/>
              <a:buChar char="-"/>
            </a:pPr>
            <a:r>
              <a:rPr lang="nl-NL" dirty="0" smtClean="0"/>
              <a:t>Voldoende vochtopname</a:t>
            </a:r>
          </a:p>
          <a:p>
            <a:pPr>
              <a:buFontTx/>
              <a:buChar char="-"/>
            </a:pPr>
            <a:r>
              <a:rPr lang="nl-NL" dirty="0" smtClean="0"/>
              <a:t>Meer lichaamsbeweging</a:t>
            </a:r>
          </a:p>
          <a:p>
            <a:pPr>
              <a:buFontTx/>
              <a:buChar char="-"/>
            </a:pPr>
            <a:r>
              <a:rPr lang="nl-NL" dirty="0" smtClean="0"/>
              <a:t>Vezelrijke voeding</a:t>
            </a:r>
          </a:p>
          <a:p>
            <a:pPr>
              <a:buFontTx/>
              <a:buChar char="-"/>
            </a:pPr>
            <a:r>
              <a:rPr lang="nl-NL" dirty="0" smtClean="0"/>
              <a:t>Voldoende tijd voor stoelgang</a:t>
            </a:r>
          </a:p>
          <a:p>
            <a:pPr>
              <a:buFontTx/>
              <a:buChar char="-"/>
            </a:pPr>
            <a:r>
              <a:rPr lang="nl-NL" dirty="0" smtClean="0"/>
              <a:t>Laxeermiddelen op voorschrift arts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 Smetten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err="1" smtClean="0"/>
              <a:t>Intertigo</a:t>
            </a:r>
            <a:r>
              <a:rPr lang="nl-NL" dirty="0" smtClean="0"/>
              <a:t> = ontsteking van huidplooien</a:t>
            </a:r>
          </a:p>
          <a:p>
            <a:pPr>
              <a:buNone/>
            </a:pPr>
            <a:r>
              <a:rPr lang="nl-NL" dirty="0" smtClean="0"/>
              <a:t>Oorzaak </a:t>
            </a:r>
          </a:p>
          <a:p>
            <a:pPr>
              <a:buNone/>
            </a:pPr>
            <a:r>
              <a:rPr lang="nl-NL" dirty="0" smtClean="0"/>
              <a:t>Fasen </a:t>
            </a:r>
          </a:p>
          <a:p>
            <a:pPr>
              <a:buNone/>
            </a:pPr>
            <a:r>
              <a:rPr lang="nl-NL" dirty="0" smtClean="0"/>
              <a:t>Maatregelen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5. Decubitus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= weefselversterf</a:t>
            </a:r>
          </a:p>
          <a:p>
            <a:pPr>
              <a:buNone/>
            </a:pPr>
            <a:r>
              <a:rPr lang="nl-NL" dirty="0" smtClean="0"/>
              <a:t>Door </a:t>
            </a:r>
            <a:r>
              <a:rPr lang="nl-NL" dirty="0" err="1" smtClean="0"/>
              <a:t>druk-</a:t>
            </a:r>
            <a:r>
              <a:rPr lang="nl-NL" dirty="0" smtClean="0"/>
              <a:t>, </a:t>
            </a:r>
            <a:r>
              <a:rPr lang="nl-NL" dirty="0" err="1" smtClean="0"/>
              <a:t>schuif-</a:t>
            </a:r>
            <a:r>
              <a:rPr lang="nl-NL" dirty="0" smtClean="0"/>
              <a:t>, wrijfkrachten.</a:t>
            </a:r>
          </a:p>
          <a:p>
            <a:pPr>
              <a:buNone/>
            </a:pPr>
            <a:r>
              <a:rPr lang="nl-NL" dirty="0" smtClean="0"/>
              <a:t>                                                          Uitleg in casus 5</a:t>
            </a:r>
          </a:p>
          <a:p>
            <a:pPr>
              <a:buNone/>
            </a:pPr>
            <a:r>
              <a:rPr lang="nl-NL" dirty="0" smtClean="0"/>
              <a:t>Samen spel van factoren.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Preventie!!!!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Landelijke Richtlijn Decubitus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6. Spieren en gewrichten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u="sng" dirty="0" smtClean="0"/>
              <a:t>Spieratrofie </a:t>
            </a:r>
          </a:p>
          <a:p>
            <a:pPr marL="514350" indent="-514350">
              <a:buNone/>
            </a:pPr>
            <a:r>
              <a:rPr lang="nl-NL" dirty="0" smtClean="0"/>
              <a:t>= afnemen van spiermassa.</a:t>
            </a:r>
          </a:p>
          <a:p>
            <a:pPr marL="514350" indent="-514350">
              <a:buNone/>
            </a:pPr>
            <a:r>
              <a:rPr lang="nl-NL" dirty="0" smtClean="0"/>
              <a:t>Door langdurig bedrust, immobilisatie.</a:t>
            </a:r>
          </a:p>
          <a:p>
            <a:pPr marL="514350" indent="-514350">
              <a:buNone/>
            </a:pPr>
            <a:endParaRPr lang="nl-NL" dirty="0" smtClean="0"/>
          </a:p>
          <a:p>
            <a:pPr marL="514350" indent="-514350">
              <a:buNone/>
            </a:pPr>
            <a:r>
              <a:rPr lang="nl-NL" dirty="0" smtClean="0"/>
              <a:t>2. </a:t>
            </a:r>
            <a:r>
              <a:rPr lang="nl-NL" u="sng" dirty="0" smtClean="0"/>
              <a:t>Contracturen</a:t>
            </a:r>
            <a:r>
              <a:rPr lang="nl-NL" dirty="0" smtClean="0"/>
              <a:t> </a:t>
            </a:r>
          </a:p>
          <a:p>
            <a:pPr marL="514350" indent="-514350">
              <a:buNone/>
            </a:pPr>
            <a:r>
              <a:rPr lang="nl-NL" dirty="0" smtClean="0"/>
              <a:t>= dwangstand van gewricht</a:t>
            </a:r>
          </a:p>
          <a:p>
            <a:pPr marL="514350" indent="-514350">
              <a:buNone/>
            </a:pPr>
            <a:r>
              <a:rPr lang="nl-NL" dirty="0" smtClean="0"/>
              <a:t>Door korter wordende spier door atrofie.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/>
          <a:lstStyle/>
          <a:p>
            <a:pPr>
              <a:buNone/>
            </a:pPr>
            <a:r>
              <a:rPr lang="nl-NL" u="sng" dirty="0" smtClean="0"/>
              <a:t>Maatregelen voor spieratrofie:</a:t>
            </a:r>
          </a:p>
          <a:p>
            <a:r>
              <a:rPr lang="nl-NL" dirty="0" smtClean="0"/>
              <a:t>Actief/ passief bewegen</a:t>
            </a:r>
          </a:p>
          <a:p>
            <a:r>
              <a:rPr lang="nl-NL" dirty="0" smtClean="0"/>
              <a:t>Wisselligging </a:t>
            </a:r>
          </a:p>
          <a:p>
            <a:r>
              <a:rPr lang="nl-NL" dirty="0" smtClean="0"/>
              <a:t>Massage </a:t>
            </a:r>
          </a:p>
          <a:p>
            <a:r>
              <a:rPr lang="nl-NL" dirty="0" smtClean="0"/>
              <a:t>Voedingstoestand verbeteren</a:t>
            </a:r>
          </a:p>
          <a:p>
            <a:endParaRPr lang="nl-NL" dirty="0" smtClean="0"/>
          </a:p>
          <a:p>
            <a:pPr>
              <a:buNone/>
            </a:pPr>
            <a:r>
              <a:rPr lang="nl-NL" u="sng" dirty="0" smtClean="0"/>
              <a:t>Maatregelen voor contracturen:</a:t>
            </a:r>
          </a:p>
          <a:p>
            <a:pPr>
              <a:buFont typeface="Wingdings" pitchFamily="2" charset="2"/>
              <a:buChar char="§"/>
            </a:pPr>
            <a:r>
              <a:rPr lang="nl-NL" dirty="0" smtClean="0"/>
              <a:t>Tijdig mobiliseren</a:t>
            </a:r>
          </a:p>
          <a:p>
            <a:pPr>
              <a:buFont typeface="Wingdings" pitchFamily="2" charset="2"/>
              <a:buChar char="§"/>
            </a:pPr>
            <a:r>
              <a:rPr lang="nl-NL" dirty="0" smtClean="0"/>
              <a:t>Hulpmiddelen inzetten, bv zandzakjes</a:t>
            </a:r>
          </a:p>
          <a:p>
            <a:pPr>
              <a:buFont typeface="Wingdings" pitchFamily="2" charset="2"/>
              <a:buChar char="§"/>
            </a:pPr>
            <a:r>
              <a:rPr lang="nl-NL" dirty="0" smtClean="0"/>
              <a:t>Wisselligging </a:t>
            </a:r>
            <a:endParaRPr lang="nl-NL" dirty="0"/>
          </a:p>
        </p:txBody>
      </p:sp>
      <p:pic>
        <p:nvPicPr>
          <p:cNvPr id="4" name="Afbeelding 3" descr="contracturen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2962359"/>
            <a:ext cx="2232248" cy="19082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7. Psychosociaal functioneren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Dagelijkse prikkels verminderen</a:t>
            </a:r>
          </a:p>
          <a:p>
            <a:r>
              <a:rPr lang="nl-NL" dirty="0" smtClean="0"/>
              <a:t>Ander besef van tijd, ruimte, eigen lichaam</a:t>
            </a:r>
          </a:p>
          <a:p>
            <a:r>
              <a:rPr lang="nl-NL" dirty="0" smtClean="0"/>
              <a:t>Minder actief worden</a:t>
            </a:r>
          </a:p>
          <a:p>
            <a:r>
              <a:rPr lang="nl-NL" dirty="0" smtClean="0"/>
              <a:t>Afhankelijk opstellen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u="sng" dirty="0" smtClean="0"/>
              <a:t>Maatregelen voorkomen van isolement:</a:t>
            </a:r>
          </a:p>
          <a:p>
            <a:r>
              <a:rPr lang="nl-NL" dirty="0" smtClean="0"/>
              <a:t>Stimuleer zelfzorg</a:t>
            </a:r>
          </a:p>
          <a:p>
            <a:r>
              <a:rPr lang="nl-NL" dirty="0" smtClean="0"/>
              <a:t>Motiveren tot revalideren</a:t>
            </a:r>
          </a:p>
          <a:p>
            <a:r>
              <a:rPr lang="nl-NL" dirty="0" smtClean="0"/>
              <a:t>Schenk aandacht aan kleine dingen die voor </a:t>
            </a:r>
            <a:r>
              <a:rPr lang="nl-NL" dirty="0" err="1" smtClean="0"/>
              <a:t>zv</a:t>
            </a:r>
            <a:r>
              <a:rPr lang="nl-NL" dirty="0" smtClean="0"/>
              <a:t> belangrijk zijn</a:t>
            </a:r>
          </a:p>
          <a:p>
            <a:r>
              <a:rPr lang="nl-NL" dirty="0" smtClean="0"/>
              <a:t>Signalen weinig zelfvertrouwen van </a:t>
            </a:r>
            <a:r>
              <a:rPr lang="nl-NL" dirty="0" err="1" smtClean="0"/>
              <a:t>zv</a:t>
            </a:r>
            <a:endParaRPr lang="nl-NL" dirty="0" smtClean="0"/>
          </a:p>
          <a:p>
            <a:r>
              <a:rPr lang="nl-NL" dirty="0" smtClean="0"/>
              <a:t>Respecteer privacy van </a:t>
            </a:r>
            <a:r>
              <a:rPr lang="nl-NL" dirty="0" err="1" smtClean="0"/>
              <a:t>zv</a:t>
            </a:r>
            <a:endParaRPr lang="nl-NL" dirty="0" smtClean="0"/>
          </a:p>
          <a:p>
            <a:r>
              <a:rPr lang="nl-NL" dirty="0" smtClean="0"/>
              <a:t>Zorg voor bezoek, activiteiten, kranten ed.</a:t>
            </a:r>
          </a:p>
          <a:p>
            <a:r>
              <a:rPr lang="nl-NL" dirty="0" smtClean="0"/>
              <a:t>Ga naar buiten</a:t>
            </a:r>
          </a:p>
          <a:p>
            <a:r>
              <a:rPr lang="nl-NL" dirty="0" smtClean="0"/>
              <a:t>Stimuleer hobby’s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Ga naar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Govote.at </a:t>
            </a:r>
          </a:p>
          <a:p>
            <a:r>
              <a:rPr lang="nl-NL" dirty="0" err="1" smtClean="0"/>
              <a:t>Nr</a:t>
            </a:r>
            <a:r>
              <a:rPr lang="nl-NL" dirty="0" smtClean="0"/>
              <a:t>……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174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Hospitalisatie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= verschijnselen die door verblijf in instelling ontstaan (of thuissituatie)</a:t>
            </a:r>
          </a:p>
          <a:p>
            <a:pPr>
              <a:buNone/>
            </a:pPr>
            <a:r>
              <a:rPr lang="nl-NL" u="sng" dirty="0" smtClean="0"/>
              <a:t>Verschijnselen:</a:t>
            </a:r>
          </a:p>
          <a:p>
            <a:r>
              <a:rPr lang="nl-NL" dirty="0" smtClean="0"/>
              <a:t>Geen actie ondernemen</a:t>
            </a:r>
          </a:p>
          <a:p>
            <a:r>
              <a:rPr lang="nl-NL" dirty="0" smtClean="0"/>
              <a:t>Lusteloos</a:t>
            </a:r>
          </a:p>
          <a:p>
            <a:r>
              <a:rPr lang="nl-NL" dirty="0" smtClean="0"/>
              <a:t>Geen keuzes/ beslissingen kunnen maken/nemen</a:t>
            </a:r>
          </a:p>
          <a:p>
            <a:r>
              <a:rPr lang="nl-NL" dirty="0" smtClean="0"/>
              <a:t>Geen interesse voor anderen</a:t>
            </a:r>
          </a:p>
          <a:p>
            <a:r>
              <a:rPr lang="nl-NL" dirty="0" smtClean="0"/>
              <a:t>Alleen over zichzelf praten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nl-NL" u="sng" dirty="0" smtClean="0"/>
              <a:t>Maatregelen voorkomen van hospitalisatie:</a:t>
            </a:r>
          </a:p>
          <a:p>
            <a:pPr>
              <a:buFontTx/>
              <a:buChar char="-"/>
            </a:pPr>
            <a:r>
              <a:rPr lang="nl-NL" dirty="0" smtClean="0"/>
              <a:t>Achterhaal oorzaak</a:t>
            </a:r>
          </a:p>
          <a:p>
            <a:pPr>
              <a:buFontTx/>
              <a:buChar char="-"/>
            </a:pPr>
            <a:r>
              <a:rPr lang="nl-NL" dirty="0" smtClean="0"/>
              <a:t>Overweeg vervroegd ontslag</a:t>
            </a:r>
          </a:p>
          <a:p>
            <a:pPr>
              <a:buFontTx/>
              <a:buChar char="-"/>
            </a:pPr>
            <a:r>
              <a:rPr lang="nl-NL" dirty="0" smtClean="0"/>
              <a:t>Blijf ADL motiveren</a:t>
            </a:r>
          </a:p>
          <a:p>
            <a:pPr>
              <a:buFontTx/>
              <a:buChar char="-"/>
            </a:pPr>
            <a:r>
              <a:rPr lang="nl-NL" dirty="0" smtClean="0"/>
              <a:t>Neem tijd op te luisteren</a:t>
            </a:r>
          </a:p>
          <a:p>
            <a:pPr>
              <a:buFontTx/>
              <a:buChar char="-"/>
            </a:pPr>
            <a:r>
              <a:rPr lang="nl-NL" dirty="0" smtClean="0"/>
              <a:t>Geef afleiding</a:t>
            </a:r>
          </a:p>
          <a:p>
            <a:pPr>
              <a:buFontTx/>
              <a:buChar char="-"/>
            </a:pPr>
            <a:r>
              <a:rPr lang="nl-NL" dirty="0" smtClean="0"/>
              <a:t>Beloon en stimuleer initiatieven</a:t>
            </a:r>
          </a:p>
          <a:p>
            <a:pPr>
              <a:buFontTx/>
              <a:buChar char="-"/>
            </a:pPr>
            <a:r>
              <a:rPr lang="nl-NL" dirty="0" smtClean="0"/>
              <a:t>Beloon en stimuleer eten en drinken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Verpleegkundige taak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Voorkomen van complicaties = preventie</a:t>
            </a:r>
          </a:p>
          <a:p>
            <a:pPr>
              <a:buNone/>
            </a:pPr>
            <a:r>
              <a:rPr lang="nl-NL" dirty="0" smtClean="0"/>
              <a:t>Door :</a:t>
            </a:r>
          </a:p>
          <a:p>
            <a:r>
              <a:rPr lang="nl-NL" dirty="0" smtClean="0"/>
              <a:t>Verzorgen, begeleiden en stimuleren.</a:t>
            </a:r>
          </a:p>
          <a:p>
            <a:r>
              <a:rPr lang="nl-NL" dirty="0" smtClean="0"/>
              <a:t>Zorgproblemen vaststellen</a:t>
            </a:r>
          </a:p>
          <a:p>
            <a:r>
              <a:rPr lang="nl-NL" dirty="0" smtClean="0"/>
              <a:t>Gegevens verzamelen </a:t>
            </a:r>
            <a:r>
              <a:rPr lang="nl-NL" dirty="0" err="1" smtClean="0"/>
              <a:t>mbv</a:t>
            </a:r>
            <a:r>
              <a:rPr lang="nl-NL" dirty="0" smtClean="0"/>
              <a:t> risicoscorelijsten</a:t>
            </a:r>
          </a:p>
          <a:p>
            <a:r>
              <a:rPr lang="nl-NL" dirty="0" smtClean="0"/>
              <a:t>Inschakelen van arts/ leidinggevende.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Zorgdossier lezen </a:t>
            </a:r>
            <a:r>
              <a:rPr lang="nl-NL" dirty="0" err="1" smtClean="0"/>
              <a:t>tav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Algehele gezondheidstoestand</a:t>
            </a:r>
          </a:p>
          <a:p>
            <a:r>
              <a:rPr lang="nl-NL" dirty="0" smtClean="0"/>
              <a:t>Activiteiten patroon</a:t>
            </a:r>
          </a:p>
          <a:p>
            <a:r>
              <a:rPr lang="nl-NL" dirty="0" smtClean="0"/>
              <a:t>Beperkingen mobiliteit</a:t>
            </a:r>
          </a:p>
          <a:p>
            <a:r>
              <a:rPr lang="nl-NL" dirty="0" smtClean="0"/>
              <a:t>Bewustzijn/ stemming</a:t>
            </a:r>
          </a:p>
          <a:p>
            <a:r>
              <a:rPr lang="nl-NL" dirty="0" err="1" smtClean="0"/>
              <a:t>Voedings-</a:t>
            </a:r>
            <a:r>
              <a:rPr lang="nl-NL" dirty="0" smtClean="0"/>
              <a:t>/ vocht toestand</a:t>
            </a:r>
          </a:p>
          <a:p>
            <a:r>
              <a:rPr lang="nl-NL" dirty="0" smtClean="0"/>
              <a:t>Risicofactoren voor complicaties</a:t>
            </a:r>
          </a:p>
          <a:p>
            <a:r>
              <a:rPr lang="nl-NL" dirty="0" smtClean="0"/>
              <a:t>Sociale contacten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Observatiepunten bij </a:t>
            </a:r>
            <a:r>
              <a:rPr lang="nl-NL" dirty="0" err="1" smtClean="0"/>
              <a:t>zv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Huid </a:t>
            </a:r>
          </a:p>
          <a:p>
            <a:r>
              <a:rPr lang="nl-NL" dirty="0" smtClean="0"/>
              <a:t>Voedingstoestand</a:t>
            </a:r>
          </a:p>
          <a:p>
            <a:r>
              <a:rPr lang="nl-NL" dirty="0" smtClean="0"/>
              <a:t>Vochtbalans</a:t>
            </a:r>
          </a:p>
          <a:p>
            <a:r>
              <a:rPr lang="nl-NL" dirty="0" smtClean="0"/>
              <a:t>Pijnklachten</a:t>
            </a:r>
          </a:p>
          <a:p>
            <a:r>
              <a:rPr lang="nl-NL" dirty="0" smtClean="0"/>
              <a:t>Ademhaling</a:t>
            </a:r>
          </a:p>
          <a:p>
            <a:r>
              <a:rPr lang="nl-NL" dirty="0" smtClean="0"/>
              <a:t>Frequentie uitscheiding</a:t>
            </a:r>
          </a:p>
          <a:p>
            <a:r>
              <a:rPr lang="nl-NL" dirty="0" smtClean="0"/>
              <a:t>Stand gewrichten</a:t>
            </a:r>
          </a:p>
          <a:p>
            <a:r>
              <a:rPr lang="nl-NL" dirty="0" smtClean="0"/>
              <a:t>Spierspanning </a:t>
            </a:r>
          </a:p>
          <a:p>
            <a:r>
              <a:rPr lang="nl-NL" dirty="0" smtClean="0"/>
              <a:t>Activiteiten / sociale leven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Complicaties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Bloedsomloop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Ademhaling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Uitscheiding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Smetten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Decubitus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Spieren/ gewrichten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Psychosociaal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Bloedsomloop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nl-NL" u="sng" dirty="0" smtClean="0"/>
              <a:t>Flauwvallen</a:t>
            </a:r>
          </a:p>
          <a:p>
            <a:pPr marL="514350" indent="-514350">
              <a:buNone/>
            </a:pPr>
            <a:r>
              <a:rPr lang="nl-NL" dirty="0" smtClean="0"/>
              <a:t>Orthostatische hypotensie = </a:t>
            </a:r>
          </a:p>
          <a:p>
            <a:pPr marL="514350" indent="-514350">
              <a:buNone/>
            </a:pPr>
            <a:r>
              <a:rPr lang="nl-NL" dirty="0" smtClean="0"/>
              <a:t>Plotseling omhoog komen. </a:t>
            </a:r>
          </a:p>
          <a:p>
            <a:pPr marL="514350" indent="-514350">
              <a:buNone/>
            </a:pPr>
            <a:r>
              <a:rPr lang="nl-NL" dirty="0" smtClean="0"/>
              <a:t>Maatregelen:</a:t>
            </a:r>
          </a:p>
          <a:p>
            <a:pPr marL="514350" indent="-514350">
              <a:buFontTx/>
              <a:buChar char="-"/>
            </a:pPr>
            <a:r>
              <a:rPr lang="nl-NL" dirty="0" smtClean="0"/>
              <a:t>Actieve/ passieve oefeningen</a:t>
            </a:r>
          </a:p>
          <a:p>
            <a:pPr marL="514350" indent="-514350">
              <a:buFontTx/>
              <a:buChar char="-"/>
            </a:pPr>
            <a:r>
              <a:rPr lang="nl-NL" dirty="0" smtClean="0"/>
              <a:t>Ruggensteun omhoog</a:t>
            </a:r>
          </a:p>
          <a:p>
            <a:pPr marL="514350" indent="-514350">
              <a:buFontTx/>
              <a:buChar char="-"/>
            </a:pPr>
            <a:r>
              <a:rPr lang="nl-NL" dirty="0" err="1" smtClean="0"/>
              <a:t>Zv</a:t>
            </a:r>
            <a:r>
              <a:rPr lang="nl-NL" dirty="0" smtClean="0"/>
              <a:t> zo veel mogelijk zelf laten doen</a:t>
            </a:r>
          </a:p>
          <a:p>
            <a:pPr marL="514350" indent="-514350">
              <a:buFontTx/>
              <a:buChar char="-"/>
            </a:pPr>
            <a:r>
              <a:rPr lang="nl-NL" dirty="0" smtClean="0"/>
              <a:t>Mobiliseer in stappen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Bloedsomloop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>
              <a:buNone/>
            </a:pPr>
            <a:r>
              <a:rPr lang="nl-NL" dirty="0" smtClean="0"/>
              <a:t>2. </a:t>
            </a:r>
            <a:r>
              <a:rPr lang="nl-NL" u="sng" dirty="0" smtClean="0"/>
              <a:t>Trombose/ embolie.</a:t>
            </a:r>
          </a:p>
          <a:p>
            <a:pPr>
              <a:buNone/>
            </a:pPr>
            <a:r>
              <a:rPr lang="nl-NL" dirty="0" smtClean="0"/>
              <a:t>DVT = diep veneuze trombose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Maatregelen:</a:t>
            </a:r>
          </a:p>
          <a:p>
            <a:pPr>
              <a:buFontTx/>
              <a:buChar char="-"/>
            </a:pPr>
            <a:r>
              <a:rPr lang="nl-NL" dirty="0" smtClean="0"/>
              <a:t>Oppervlakkige bloedvaten niet knellen</a:t>
            </a:r>
          </a:p>
          <a:p>
            <a:pPr>
              <a:buFontTx/>
              <a:buChar char="-"/>
            </a:pPr>
            <a:r>
              <a:rPr lang="nl-NL" dirty="0" smtClean="0"/>
              <a:t>Niet met benen over elkaar</a:t>
            </a:r>
          </a:p>
          <a:p>
            <a:pPr>
              <a:buFontTx/>
              <a:buChar char="-"/>
            </a:pPr>
            <a:r>
              <a:rPr lang="nl-NL" dirty="0" smtClean="0"/>
              <a:t>Oefeningen met benen en voeten in bed</a:t>
            </a:r>
          </a:p>
          <a:p>
            <a:pPr>
              <a:buFontTx/>
              <a:buChar char="-"/>
            </a:pPr>
            <a:r>
              <a:rPr lang="nl-NL" dirty="0" smtClean="0"/>
              <a:t>Mobiliseer zo snel mogelijk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Ademhaling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Pneumonie</a:t>
            </a:r>
            <a:r>
              <a:rPr lang="nl-NL" dirty="0" smtClean="0"/>
              <a:t> = longontsteking</a:t>
            </a:r>
          </a:p>
          <a:p>
            <a:pPr>
              <a:buFontTx/>
              <a:buChar char="-"/>
            </a:pPr>
            <a:r>
              <a:rPr lang="nl-NL" dirty="0" smtClean="0"/>
              <a:t>Aspiratiepneumonie = verslikken</a:t>
            </a:r>
          </a:p>
          <a:p>
            <a:pPr>
              <a:buNone/>
            </a:pPr>
            <a:r>
              <a:rPr lang="nl-NL" dirty="0" smtClean="0"/>
              <a:t>    temperatuur, hoesten, pijn bij AH.</a:t>
            </a:r>
          </a:p>
          <a:p>
            <a:pPr>
              <a:buNone/>
            </a:pPr>
            <a:endParaRPr lang="nl-NL" dirty="0" smtClean="0"/>
          </a:p>
          <a:p>
            <a:pPr>
              <a:buFontTx/>
              <a:buChar char="-"/>
            </a:pPr>
            <a:r>
              <a:rPr lang="nl-NL" u="sng" dirty="0" smtClean="0"/>
              <a:t>Hypostatische pneumonie </a:t>
            </a:r>
            <a:r>
              <a:rPr lang="nl-NL" dirty="0" smtClean="0"/>
              <a:t>= onvoldoende doorademen</a:t>
            </a:r>
          </a:p>
          <a:p>
            <a:pPr>
              <a:buNone/>
            </a:pPr>
            <a:r>
              <a:rPr lang="nl-NL" dirty="0" smtClean="0"/>
              <a:t>Door oppervlakkige AH, onderste delen onvoldoende gelucht, </a:t>
            </a:r>
            <a:r>
              <a:rPr lang="nl-NL" dirty="0" err="1" smtClean="0"/>
              <a:t>micro-org</a:t>
            </a:r>
            <a:r>
              <a:rPr lang="nl-NL" dirty="0" smtClean="0"/>
              <a:t> de kans.</a:t>
            </a:r>
            <a:endParaRPr lang="nl-NL" dirty="0"/>
          </a:p>
        </p:txBody>
      </p:sp>
      <p:cxnSp>
        <p:nvCxnSpPr>
          <p:cNvPr id="5" name="Rechte verbindingslijn met pijl 4"/>
          <p:cNvCxnSpPr/>
          <p:nvPr/>
        </p:nvCxnSpPr>
        <p:spPr>
          <a:xfrm flipV="1">
            <a:off x="683568" y="278092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514</Words>
  <Application>Microsoft Office PowerPoint</Application>
  <PresentationFormat>Diavoorstelling (4:3)</PresentationFormat>
  <Paragraphs>159</Paragraphs>
  <Slides>22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3" baseType="lpstr">
      <vt:lpstr>Office-thema</vt:lpstr>
      <vt:lpstr>Complicaties bij langdurige inactiviteit</vt:lpstr>
      <vt:lpstr>Ga naar </vt:lpstr>
      <vt:lpstr>Verpleegkundige taak</vt:lpstr>
      <vt:lpstr>Zorgdossier lezen tav</vt:lpstr>
      <vt:lpstr>Observatiepunten bij zv</vt:lpstr>
      <vt:lpstr>Complicaties </vt:lpstr>
      <vt:lpstr>1. Bloedsomloop </vt:lpstr>
      <vt:lpstr>1. Bloedsomloop </vt:lpstr>
      <vt:lpstr>2. Ademhaling</vt:lpstr>
      <vt:lpstr>PowerPoint-presentatie</vt:lpstr>
      <vt:lpstr>3. Uitscheiding </vt:lpstr>
      <vt:lpstr>PowerPoint-presentatie</vt:lpstr>
      <vt:lpstr>PowerPoint-presentatie</vt:lpstr>
      <vt:lpstr>4. Smetten </vt:lpstr>
      <vt:lpstr>5. Decubitus </vt:lpstr>
      <vt:lpstr>6. Spieren en gewrichten </vt:lpstr>
      <vt:lpstr>PowerPoint-presentatie</vt:lpstr>
      <vt:lpstr>7. Psychosociaal functioneren</vt:lpstr>
      <vt:lpstr>PowerPoint-presentatie</vt:lpstr>
      <vt:lpstr>Hospitalisatie </vt:lpstr>
      <vt:lpstr>PowerPoint-presentatie</vt:lpstr>
      <vt:lpstr>Vragen?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Complicaties bij langdurige inactiviteit</dc:title>
  <dc:creator>E. Scheltens-Flink</dc:creator>
  <cp:lastModifiedBy>E.H. Scheltens-Flink</cp:lastModifiedBy>
  <cp:revision>18</cp:revision>
  <dcterms:modified xsi:type="dcterms:W3CDTF">2016-08-21T12:56:28Z</dcterms:modified>
</cp:coreProperties>
</file>