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13-7-2016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6369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13-7-2016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2775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13-7-2016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732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13-7-2016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930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13-7-2016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0947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13-7-2016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584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13-7-2016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3434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13-7-2016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5694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13-7-2016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965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13-7-2016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5343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13-7-2016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1836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655EC-2560-4583-B6D0-B6F8793601D0}" type="datetimeFigureOut">
              <a:rPr lang="nl-NL" smtClean="0"/>
              <a:t>13-7-2016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744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d/d2/Platanus_x_hispanica_Picasso.JPG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4.jpeg"/><Relationship Id="rId5" Type="http://schemas.openxmlformats.org/officeDocument/2006/relationships/hyperlink" Target="http://upload.wikimedia.org/wikipedia/commons/1/16/Tilia-tomentosa.JPG" TargetMode="Externa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ick4.pick.uga.edu/mp/20q?go=http://www.kulak.ac.be/facult/wet/biologie/pb/kulakbiocampus/bomen-heesters/Betula%20pendula%20-%20Ruwe%20berk/04-ruwe_berk_B4.htm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9600" dirty="0" smtClean="0"/>
              <a:t>Bomen</a:t>
            </a:r>
            <a:endParaRPr lang="nl-NL" sz="96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8864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9. </a:t>
            </a:r>
            <a:r>
              <a:rPr lang="nl-NL" dirty="0" err="1" smtClean="0"/>
              <a:t>Catalpa</a:t>
            </a:r>
            <a:r>
              <a:rPr lang="nl-NL" dirty="0" smtClean="0"/>
              <a:t> </a:t>
            </a:r>
            <a:r>
              <a:rPr lang="nl-NL" dirty="0" err="1" smtClean="0"/>
              <a:t>bignonioides</a:t>
            </a:r>
            <a:r>
              <a:rPr lang="nl-NL" dirty="0" smtClean="0"/>
              <a:t>/ Trompetboom</a:t>
            </a:r>
            <a:endParaRPr lang="nl-NL" dirty="0"/>
          </a:p>
        </p:txBody>
      </p:sp>
      <p:pic>
        <p:nvPicPr>
          <p:cNvPr id="9220" name="Picture 4" descr="http://zgalus.free.fr/Catalpa_fruit_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911198"/>
            <a:ext cx="3617627" cy="483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3.bp.blogspot.com/-nfVCA8AOc0k/TxbiVHPlenI/AAAAAAAAEP8/hr93sM7hCJo/s1600/catalpa_1_-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911198"/>
            <a:ext cx="5012171" cy="332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232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10. </a:t>
            </a:r>
            <a:r>
              <a:rPr lang="nl-NL" dirty="0" err="1" smtClean="0"/>
              <a:t>Catalpa</a:t>
            </a:r>
            <a:r>
              <a:rPr lang="nl-NL" dirty="0" smtClean="0"/>
              <a:t> </a:t>
            </a:r>
            <a:r>
              <a:rPr lang="nl-NL" dirty="0" err="1" smtClean="0"/>
              <a:t>bignonioides</a:t>
            </a:r>
            <a:r>
              <a:rPr lang="nl-NL" dirty="0" smtClean="0"/>
              <a:t> ‘Nana’/ Trompetboom</a:t>
            </a:r>
            <a:endParaRPr lang="nl-NL" dirty="0"/>
          </a:p>
        </p:txBody>
      </p:sp>
      <p:pic>
        <p:nvPicPr>
          <p:cNvPr id="10242" name="Picture 2" descr="http://lve-baumschule.de/i/pflanzen/Catalpa-bignonioides-Nana__263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905116"/>
            <a:ext cx="458364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upload.wikimedia.org/wikipedia/commons/f/f2/Catalpa_bignonioides_%22Nana%22_-_feuille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498674"/>
            <a:ext cx="4211960" cy="31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132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11. </a:t>
            </a:r>
            <a:r>
              <a:rPr lang="nl-NL" dirty="0" err="1" smtClean="0"/>
              <a:t>Catalpa</a:t>
            </a:r>
            <a:r>
              <a:rPr lang="nl-NL" dirty="0" smtClean="0"/>
              <a:t> </a:t>
            </a:r>
            <a:r>
              <a:rPr lang="nl-NL" dirty="0" err="1" smtClean="0"/>
              <a:t>bignonioides</a:t>
            </a:r>
            <a:r>
              <a:rPr lang="nl-NL" dirty="0" smtClean="0"/>
              <a:t> ‘</a:t>
            </a:r>
            <a:r>
              <a:rPr lang="nl-NL" dirty="0" err="1" smtClean="0"/>
              <a:t>Aurea</a:t>
            </a:r>
            <a:r>
              <a:rPr lang="nl-NL" dirty="0" smtClean="0"/>
              <a:t>’/ Trompetboom</a:t>
            </a:r>
            <a:endParaRPr lang="nl-NL" dirty="0"/>
          </a:p>
        </p:txBody>
      </p:sp>
      <p:pic>
        <p:nvPicPr>
          <p:cNvPr id="11266" name="Picture 2" descr="http://hortophile.files.wordpress.com/2011/06/garden-aug-01-2010-0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0018" y="3501008"/>
            <a:ext cx="4271797" cy="320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upload.wikimedia.org/wikipedia/commons/0/0b/Catalpa_bignonioides_Aurea_JPG1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623720"/>
            <a:ext cx="5631861" cy="375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780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12. </a:t>
            </a:r>
            <a:r>
              <a:rPr lang="nl-NL" dirty="0" err="1" smtClean="0"/>
              <a:t>Crataegus</a:t>
            </a:r>
            <a:r>
              <a:rPr lang="nl-NL" dirty="0" smtClean="0"/>
              <a:t> </a:t>
            </a:r>
            <a:r>
              <a:rPr lang="nl-NL" dirty="0" err="1" smtClean="0"/>
              <a:t>laevigata</a:t>
            </a:r>
            <a:r>
              <a:rPr lang="nl-NL" dirty="0" smtClean="0"/>
              <a:t> ‘</a:t>
            </a:r>
            <a:r>
              <a:rPr lang="nl-NL" dirty="0" err="1" smtClean="0"/>
              <a:t>Paul’s</a:t>
            </a:r>
            <a:r>
              <a:rPr lang="nl-NL" dirty="0" smtClean="0"/>
              <a:t> </a:t>
            </a:r>
            <a:r>
              <a:rPr lang="nl-NL" dirty="0" err="1" smtClean="0"/>
              <a:t>Scarlet</a:t>
            </a:r>
            <a:r>
              <a:rPr lang="nl-NL" dirty="0" smtClean="0"/>
              <a:t>’/ Meidoorn</a:t>
            </a:r>
            <a:endParaRPr lang="nl-NL" dirty="0"/>
          </a:p>
        </p:txBody>
      </p:sp>
      <p:pic>
        <p:nvPicPr>
          <p:cNvPr id="12290" name="Picture 2" descr="http://www.duchyofcornwallnursery.co.uk/cpimages/product_zoomimage/PTP-CRALAPASC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2492896"/>
            <a:ext cx="4196730" cy="419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ayearinseattlegardens.com/wp-content/uploads/2012/05/paulsscarle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1" y="1700808"/>
            <a:ext cx="5112568" cy="346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57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13. </a:t>
            </a:r>
            <a:r>
              <a:rPr lang="nl-NL" dirty="0" err="1" smtClean="0"/>
              <a:t>Crataegus</a:t>
            </a:r>
            <a:r>
              <a:rPr lang="nl-NL" dirty="0" smtClean="0"/>
              <a:t> </a:t>
            </a:r>
            <a:r>
              <a:rPr lang="nl-NL" dirty="0" err="1" smtClean="0"/>
              <a:t>prunifolia</a:t>
            </a:r>
            <a:r>
              <a:rPr lang="nl-NL" dirty="0" smtClean="0"/>
              <a:t> ‘</a:t>
            </a:r>
            <a:r>
              <a:rPr lang="nl-NL" dirty="0" err="1" smtClean="0"/>
              <a:t>Splendens</a:t>
            </a:r>
            <a:r>
              <a:rPr lang="nl-NL" dirty="0" smtClean="0"/>
              <a:t>’/ Meidoorn</a:t>
            </a:r>
            <a:endParaRPr lang="nl-NL" dirty="0"/>
          </a:p>
        </p:txBody>
      </p:sp>
      <p:pic>
        <p:nvPicPr>
          <p:cNvPr id="13314" name="Picture 2" descr="http://farm3.staticflickr.com/2236/2268926244_a10f83d9d7_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2132856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farm3.staticflickr.com/2228/2268928326_e22ed6c337_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3882454" cy="518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266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14. </a:t>
            </a:r>
            <a:r>
              <a:rPr lang="nl-NL" dirty="0" err="1" smtClean="0"/>
              <a:t>Fagus</a:t>
            </a:r>
            <a:r>
              <a:rPr lang="nl-NL" dirty="0" smtClean="0"/>
              <a:t> </a:t>
            </a:r>
            <a:r>
              <a:rPr lang="nl-NL" dirty="0" err="1" smtClean="0"/>
              <a:t>sylvatica</a:t>
            </a:r>
            <a:r>
              <a:rPr lang="nl-NL" dirty="0" smtClean="0"/>
              <a:t>/ Beuk</a:t>
            </a:r>
            <a:endParaRPr lang="nl-NL" dirty="0"/>
          </a:p>
        </p:txBody>
      </p:sp>
      <p:pic>
        <p:nvPicPr>
          <p:cNvPr id="14338" name="Picture 2" descr="http://www.tuinkrant.com/plantengids/macro1/6490_m.jp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156184"/>
            <a:ext cx="4583832" cy="343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Beuk__Fagus_sylvatica__European_beech@5@img_9076kno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1556792"/>
            <a:ext cx="3678238" cy="276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89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15. </a:t>
            </a:r>
            <a:r>
              <a:rPr lang="nl-NL" dirty="0" err="1" smtClean="0"/>
              <a:t>Fagus</a:t>
            </a:r>
            <a:r>
              <a:rPr lang="nl-NL" dirty="0" smtClean="0"/>
              <a:t> </a:t>
            </a:r>
            <a:r>
              <a:rPr lang="nl-NL" dirty="0" err="1" smtClean="0"/>
              <a:t>sylvatica</a:t>
            </a:r>
            <a:r>
              <a:rPr lang="nl-NL" dirty="0" smtClean="0"/>
              <a:t> ‘</a:t>
            </a:r>
            <a:r>
              <a:rPr lang="nl-NL" dirty="0" err="1" smtClean="0"/>
              <a:t>Atropunicea</a:t>
            </a:r>
            <a:r>
              <a:rPr lang="nl-NL" dirty="0" smtClean="0"/>
              <a:t>’/ Rode beuk</a:t>
            </a:r>
            <a:endParaRPr lang="nl-NL" dirty="0"/>
          </a:p>
        </p:txBody>
      </p:sp>
      <p:pic>
        <p:nvPicPr>
          <p:cNvPr id="16386" name="Picture 2" descr="http://www.about-garden.com/images_enc/00330/0033001_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501961"/>
            <a:ext cx="3888432" cy="519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www.biolib.cz/IMG/GAL/BIG/3271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816" y="1501961"/>
            <a:ext cx="3448076" cy="519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250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16. </a:t>
            </a:r>
            <a:r>
              <a:rPr lang="nl-NL" dirty="0" err="1" smtClean="0"/>
              <a:t>Fagus</a:t>
            </a:r>
            <a:r>
              <a:rPr lang="nl-NL" dirty="0" smtClean="0"/>
              <a:t> </a:t>
            </a:r>
            <a:r>
              <a:rPr lang="nl-NL" dirty="0" err="1" smtClean="0"/>
              <a:t>sylvatica</a:t>
            </a:r>
            <a:r>
              <a:rPr lang="nl-NL" dirty="0" smtClean="0"/>
              <a:t> ‘</a:t>
            </a:r>
            <a:r>
              <a:rPr lang="nl-NL" dirty="0" err="1" smtClean="0"/>
              <a:t>Dawyck</a:t>
            </a:r>
            <a:r>
              <a:rPr lang="nl-NL" dirty="0" smtClean="0"/>
              <a:t> Gold’/ Zuil beuk</a:t>
            </a:r>
            <a:endParaRPr lang="nl-NL" dirty="0"/>
          </a:p>
        </p:txBody>
      </p:sp>
      <p:pic>
        <p:nvPicPr>
          <p:cNvPr id="15364" name="Picture 4" descr="http://www.nzplantpics.com/pics_trees/exotic_trees/fagus_sylvatica_dawyck_gold_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693881"/>
            <a:ext cx="3632547" cy="483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Fagus-sylvatica-Dawyck---m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59" y="1693881"/>
            <a:ext cx="3780191" cy="483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626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17. </a:t>
            </a:r>
            <a:r>
              <a:rPr lang="nl-NL" dirty="0" err="1" smtClean="0"/>
              <a:t>Gleditsia</a:t>
            </a:r>
            <a:r>
              <a:rPr lang="nl-NL" dirty="0" smtClean="0"/>
              <a:t> </a:t>
            </a:r>
            <a:r>
              <a:rPr lang="nl-NL" dirty="0" err="1" smtClean="0"/>
              <a:t>triacanthos</a:t>
            </a:r>
            <a:r>
              <a:rPr lang="nl-NL" dirty="0" smtClean="0"/>
              <a:t> ‘</a:t>
            </a:r>
            <a:r>
              <a:rPr lang="nl-NL" dirty="0" err="1" smtClean="0"/>
              <a:t>Sunburst</a:t>
            </a:r>
            <a:r>
              <a:rPr lang="nl-NL" dirty="0" smtClean="0"/>
              <a:t>’/ Valse christusdoorn</a:t>
            </a:r>
            <a:endParaRPr lang="nl-NL" dirty="0"/>
          </a:p>
        </p:txBody>
      </p:sp>
      <p:pic>
        <p:nvPicPr>
          <p:cNvPr id="17410" name="Picture 2" descr="http://upload.wikimedia.org/wikipedia/commons/f/ff/Gleditsia_sunburst_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7" y="1700808"/>
            <a:ext cx="3331302" cy="501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upload.wikimedia.org/wikipedia/commons/4/4b/Gleditsia_sunburst_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817" y="1642192"/>
            <a:ext cx="3240286" cy="50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676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18. </a:t>
            </a:r>
            <a:r>
              <a:rPr lang="nl-NL" dirty="0" err="1" smtClean="0"/>
              <a:t>Laburnum</a:t>
            </a:r>
            <a:r>
              <a:rPr lang="nl-NL" dirty="0" smtClean="0"/>
              <a:t> </a:t>
            </a:r>
            <a:r>
              <a:rPr lang="nl-NL" dirty="0" err="1" smtClean="0"/>
              <a:t>watereri</a:t>
            </a:r>
            <a:r>
              <a:rPr lang="nl-NL" dirty="0" smtClean="0"/>
              <a:t> ‘</a:t>
            </a:r>
            <a:r>
              <a:rPr lang="nl-NL" dirty="0" err="1" smtClean="0"/>
              <a:t>Vossii</a:t>
            </a:r>
            <a:r>
              <a:rPr lang="nl-NL" dirty="0" smtClean="0"/>
              <a:t>’/ Gouden regen</a:t>
            </a:r>
            <a:endParaRPr lang="nl-NL" dirty="0"/>
          </a:p>
        </p:txBody>
      </p:sp>
      <p:pic>
        <p:nvPicPr>
          <p:cNvPr id="18434" name="Picture 2" descr="http://static2.jardiland.com/back-office/photos/1945-laburnum-x-watereri-vossi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70080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mijntuin.s3.amazonaws.com/plants/71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7461" y="1700808"/>
            <a:ext cx="342351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872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1. Acer </a:t>
            </a:r>
            <a:r>
              <a:rPr lang="nl-NL" dirty="0" err="1"/>
              <a:t>p</a:t>
            </a:r>
            <a:r>
              <a:rPr lang="nl-NL" dirty="0" err="1" smtClean="0"/>
              <a:t>latanoides</a:t>
            </a:r>
            <a:r>
              <a:rPr lang="nl-NL" dirty="0" smtClean="0"/>
              <a:t> ‘</a:t>
            </a:r>
            <a:r>
              <a:rPr lang="nl-NL" dirty="0" err="1" smtClean="0"/>
              <a:t>Globosum</a:t>
            </a:r>
            <a:r>
              <a:rPr lang="nl-NL" dirty="0" smtClean="0"/>
              <a:t>’/ Bolesdoorn</a:t>
            </a:r>
            <a:endParaRPr lang="nl-NL" dirty="0"/>
          </a:p>
        </p:txBody>
      </p:sp>
      <p:pic>
        <p:nvPicPr>
          <p:cNvPr id="1028" name="Picture 4" descr="http://www.veriflor.com/assets/products/acer_platanoides_globosum_foglia_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2910" y="3185171"/>
            <a:ext cx="3849561" cy="34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200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765" y="1494332"/>
            <a:ext cx="383857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265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19. Liquidambar </a:t>
            </a:r>
            <a:r>
              <a:rPr lang="nl-NL" dirty="0" err="1" smtClean="0"/>
              <a:t>styraciflua</a:t>
            </a:r>
            <a:r>
              <a:rPr lang="nl-NL" dirty="0" smtClean="0"/>
              <a:t>/ Amberboom</a:t>
            </a:r>
            <a:endParaRPr lang="nl-NL" dirty="0"/>
          </a:p>
        </p:txBody>
      </p:sp>
      <p:pic>
        <p:nvPicPr>
          <p:cNvPr id="19458" name="Picture 2" descr="http://www.naturallandscapesnursery.com/sweetgumtre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6" y="1772816"/>
            <a:ext cx="4528554" cy="49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herfs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431953"/>
            <a:ext cx="381635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629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20. Malus </a:t>
            </a:r>
            <a:r>
              <a:rPr lang="nl-NL" dirty="0" err="1" smtClean="0"/>
              <a:t>floribunda</a:t>
            </a:r>
            <a:r>
              <a:rPr lang="nl-NL" dirty="0" smtClean="0"/>
              <a:t>/ Sierappel</a:t>
            </a:r>
            <a:endParaRPr lang="nl-NL" dirty="0"/>
          </a:p>
        </p:txBody>
      </p:sp>
      <p:pic>
        <p:nvPicPr>
          <p:cNvPr id="20482" name="Picture 2" descr="http://www.xn--sulenobst-v2a.net/data/kundendaten/218131/Malus_floribunda_H_40-45_April_Ley_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440" y="1196752"/>
            <a:ext cx="4216056" cy="543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upload.wikimedia.org/wikipedia/commons/thumb/9/93/Malus_Floribunda.jpg/1024px-Malus_Floribund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1848" y="4013016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upload.wikimedia.org/wikipedia/commons/thumb/9/90/Malus_floribunda.jpg/1280px-Malus_floribund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453" y="1270245"/>
            <a:ext cx="3528393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963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21. Malus ‘</a:t>
            </a:r>
            <a:r>
              <a:rPr lang="nl-NL" dirty="0" err="1" smtClean="0"/>
              <a:t>Makamik</a:t>
            </a:r>
            <a:r>
              <a:rPr lang="nl-NL" dirty="0" smtClean="0"/>
              <a:t>’/ Sierappel</a:t>
            </a:r>
            <a:endParaRPr lang="nl-NL" dirty="0"/>
          </a:p>
        </p:txBody>
      </p:sp>
      <p:pic>
        <p:nvPicPr>
          <p:cNvPr id="21506" name="Picture 2" descr="http://www.rengontaimitarha.fi/WebRoot/Kaupat/Shops/Rentaimi/442A/2011/429F/23FF/A30D/5274/EB11/4EF2/Malus_0020_Makamik_puu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628800"/>
            <a:ext cx="528058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doc.lafeuillerie.be/presse/avril/5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8212" y="3429000"/>
            <a:ext cx="4175787" cy="313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514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22. Malus ‘Golden </a:t>
            </a:r>
            <a:r>
              <a:rPr lang="nl-NL" dirty="0" err="1" smtClean="0"/>
              <a:t>Hornet</a:t>
            </a:r>
            <a:r>
              <a:rPr lang="nl-NL" dirty="0" smtClean="0"/>
              <a:t>’/Sierappel</a:t>
            </a:r>
            <a:endParaRPr lang="nl-NL" dirty="0"/>
          </a:p>
        </p:txBody>
      </p:sp>
      <p:pic>
        <p:nvPicPr>
          <p:cNvPr id="22530" name="Picture 2" descr="http://www.langenaard.be/afbeeldingen/struiken/malus%20golden%20horne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7" y="3212976"/>
            <a:ext cx="4655840" cy="349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davisla2.files.wordpress.com/2011/11/malus-golden-hornet-e132091817991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00465"/>
            <a:ext cx="3672408" cy="490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494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23. Malus ‘Red </a:t>
            </a:r>
            <a:r>
              <a:rPr lang="nl-NL" dirty="0" err="1" smtClean="0"/>
              <a:t>Sentinel</a:t>
            </a:r>
            <a:r>
              <a:rPr lang="nl-NL" dirty="0" smtClean="0"/>
              <a:t>’/ Sierappel</a:t>
            </a:r>
            <a:endParaRPr lang="nl-NL" dirty="0"/>
          </a:p>
        </p:txBody>
      </p:sp>
      <p:pic>
        <p:nvPicPr>
          <p:cNvPr id="23554" name="Picture 2" descr="http://www.rammekenshof.nl/fotos2011/Malus_Red_Sentine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340768"/>
            <a:ext cx="64770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www.ornamental-trees.co.uk/images/products/zoom/1280490628-2202420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3782" y="3488655"/>
            <a:ext cx="3128963" cy="312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709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24. </a:t>
            </a:r>
            <a:r>
              <a:rPr lang="nl-NL" dirty="0" err="1" smtClean="0"/>
              <a:t>Platanus</a:t>
            </a:r>
            <a:r>
              <a:rPr lang="nl-NL" dirty="0" smtClean="0"/>
              <a:t> </a:t>
            </a:r>
            <a:r>
              <a:rPr lang="nl-NL" dirty="0" err="1" smtClean="0"/>
              <a:t>hispanica</a:t>
            </a:r>
            <a:r>
              <a:rPr lang="nl-NL" dirty="0" smtClean="0"/>
              <a:t> / Plataan</a:t>
            </a:r>
            <a:endParaRPr lang="nl-NL" dirty="0"/>
          </a:p>
        </p:txBody>
      </p:sp>
      <p:pic>
        <p:nvPicPr>
          <p:cNvPr id="3" name="Picture 7" descr="Platanus x hispanica (London Plane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45243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Image:Platanus x hispanica Picass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787775"/>
            <a:ext cx="4379913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Platanus-hispanica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163" y="1340768"/>
            <a:ext cx="26638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42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25. Prunus </a:t>
            </a:r>
            <a:r>
              <a:rPr lang="nl-NL" dirty="0" err="1" smtClean="0"/>
              <a:t>cerasifera</a:t>
            </a:r>
            <a:r>
              <a:rPr lang="nl-NL" dirty="0" smtClean="0"/>
              <a:t> ‘Nigra’/ Sierkers</a:t>
            </a:r>
            <a:endParaRPr lang="nl-NL" dirty="0"/>
          </a:p>
        </p:txBody>
      </p:sp>
      <p:pic>
        <p:nvPicPr>
          <p:cNvPr id="3" name="Picture 7" descr="Prunus%20Cerasifera%20Nig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393839"/>
            <a:ext cx="344071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runus%20n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2734" y="2812741"/>
            <a:ext cx="4732338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164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26. Prunus x </a:t>
            </a:r>
            <a:r>
              <a:rPr lang="nl-NL" dirty="0" err="1" smtClean="0"/>
              <a:t>eminens</a:t>
            </a:r>
            <a:r>
              <a:rPr lang="nl-NL" dirty="0" smtClean="0"/>
              <a:t> ‘</a:t>
            </a:r>
            <a:r>
              <a:rPr lang="nl-NL" dirty="0" err="1" smtClean="0"/>
              <a:t>Umbraculifera</a:t>
            </a:r>
            <a:r>
              <a:rPr lang="nl-NL" dirty="0" smtClean="0"/>
              <a:t>’/ Sierkers</a:t>
            </a:r>
            <a:endParaRPr lang="nl-NL" dirty="0"/>
          </a:p>
        </p:txBody>
      </p:sp>
      <p:pic>
        <p:nvPicPr>
          <p:cNvPr id="27650" name="Picture 2" descr="http://2.bp.blogspot.com/-dNxEaQSRp84/T75qJUON6xI/AAAAAAAAA-E/gswlVUMgH3E/s1600/49241_63661c22cf46f933_1024x768_crop_rozmiar-niestandardow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5423925" cy="406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www.heckenpflanzen.ch/images/liquidambar-styraciflua-gum-ball-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2004329"/>
            <a:ext cx="3379309" cy="451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746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27. Prunus </a:t>
            </a:r>
            <a:r>
              <a:rPr lang="nl-NL" dirty="0" err="1" smtClean="0"/>
              <a:t>subhirtella</a:t>
            </a:r>
            <a:r>
              <a:rPr lang="nl-NL" dirty="0" smtClean="0"/>
              <a:t> ‘Autumnalis’/ Sierkers</a:t>
            </a:r>
            <a:endParaRPr lang="nl-NL" dirty="0"/>
          </a:p>
        </p:txBody>
      </p:sp>
      <p:pic>
        <p:nvPicPr>
          <p:cNvPr id="33794" name="Picture 2" descr="http://www.cdaid.org/urban/urbanforestry/images/Large/autumn%20flowering%20cherr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170" y="1412776"/>
            <a:ext cx="5848350" cy="47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://bomennederland.files.wordpress.com/2011/01/prunus-subh-autum-nalis-av-110122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3573016"/>
            <a:ext cx="3695435" cy="277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639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28. </a:t>
            </a:r>
            <a:r>
              <a:rPr lang="nl-NL" dirty="0" err="1" smtClean="0"/>
              <a:t>Robinia</a:t>
            </a:r>
            <a:r>
              <a:rPr lang="nl-NL" dirty="0" smtClean="0"/>
              <a:t> pseudoacacia ‘</a:t>
            </a:r>
            <a:r>
              <a:rPr lang="nl-NL" dirty="0" err="1" smtClean="0"/>
              <a:t>Frisia</a:t>
            </a:r>
            <a:r>
              <a:rPr lang="nl-NL" dirty="0" smtClean="0"/>
              <a:t>’/ Acacia</a:t>
            </a:r>
            <a:endParaRPr lang="nl-NL" dirty="0"/>
          </a:p>
        </p:txBody>
      </p:sp>
      <p:pic>
        <p:nvPicPr>
          <p:cNvPr id="34818" name="Picture 2" descr="http://www.tuindv.info/tdv_master/catalog/images/Robinia_pseudoacacia_Frisi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524944"/>
            <a:ext cx="3888432" cy="519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://upload.wikimedia.org/wikipedia/commons/7/7e/Robinia_pseudoacacia_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4128" y="3068960"/>
            <a:ext cx="4839872" cy="364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449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2. Acer </a:t>
            </a:r>
            <a:r>
              <a:rPr lang="nl-NL" dirty="0" err="1" smtClean="0"/>
              <a:t>platanoides</a:t>
            </a:r>
            <a:r>
              <a:rPr lang="nl-NL" dirty="0" smtClean="0"/>
              <a:t> ‘Royal Red’/ Roodbladige esdoorn (Noors)</a:t>
            </a:r>
            <a:endParaRPr lang="nl-NL" dirty="0"/>
          </a:p>
        </p:txBody>
      </p:sp>
      <p:pic>
        <p:nvPicPr>
          <p:cNvPr id="2050" name="Picture 2" descr="http://upload.wikimedia.org/wikipedia/commons/5/58/Nursery_stocks_of_Acer_platanoides_'Royal_Red'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3744416" cy="500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grupolaencina.org/servibo/components/com_virtuemart/shop_image/product/201d01fde616c29b40ee7d983b85063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4673" y="3356992"/>
            <a:ext cx="4267142" cy="32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792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29. </a:t>
            </a:r>
            <a:r>
              <a:rPr lang="nl-NL" dirty="0" err="1" smtClean="0"/>
              <a:t>Robinia</a:t>
            </a:r>
            <a:r>
              <a:rPr lang="nl-NL" dirty="0" smtClean="0"/>
              <a:t> pseudoacacia ‘</a:t>
            </a:r>
            <a:r>
              <a:rPr lang="nl-NL" dirty="0" err="1" smtClean="0"/>
              <a:t>Umbraculifera</a:t>
            </a:r>
            <a:r>
              <a:rPr lang="nl-NL" dirty="0" smtClean="0"/>
              <a:t>’/ Acacia</a:t>
            </a:r>
            <a:endParaRPr lang="nl-NL" dirty="0"/>
          </a:p>
        </p:txBody>
      </p:sp>
      <p:pic>
        <p:nvPicPr>
          <p:cNvPr id="35842" name="Picture 2" descr="http://drzewaikrzewyozdobne.home.pl/boryslawice/attachments/Image/drzewa_li__ciaste/Robinia_pseudoacacia__Umbraculifera_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491177"/>
            <a:ext cx="3898683" cy="520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ttp://upload.wikimedia.org/wikipedia/commons/3/3e/Podlaskie_-_Suprasl_-_Kopna_Gora_-_Arboretum_-_Robinia_pseudoacacia_'Umbraculifera'_-_branch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035068"/>
            <a:ext cx="4847861" cy="363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581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30. </a:t>
            </a:r>
            <a:r>
              <a:rPr lang="nl-NL" dirty="0" err="1" smtClean="0"/>
              <a:t>Salix</a:t>
            </a:r>
            <a:r>
              <a:rPr lang="nl-NL" dirty="0" smtClean="0"/>
              <a:t> alba ‘</a:t>
            </a:r>
            <a:r>
              <a:rPr lang="nl-NL" dirty="0" err="1" smtClean="0"/>
              <a:t>Belders</a:t>
            </a:r>
            <a:r>
              <a:rPr lang="nl-NL" dirty="0" smtClean="0"/>
              <a:t>’/ Wilg</a:t>
            </a:r>
            <a:endParaRPr lang="nl-NL" dirty="0"/>
          </a:p>
        </p:txBody>
      </p:sp>
      <p:pic>
        <p:nvPicPr>
          <p:cNvPr id="3" name="Picture 5" descr="3780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383857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2453328417_d03f9eb1d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1" y="2848074"/>
            <a:ext cx="4907285" cy="36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143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31. </a:t>
            </a:r>
            <a:r>
              <a:rPr lang="nl-NL" dirty="0" err="1" smtClean="0"/>
              <a:t>Salix</a:t>
            </a:r>
            <a:r>
              <a:rPr lang="nl-NL" dirty="0" smtClean="0"/>
              <a:t> </a:t>
            </a:r>
            <a:r>
              <a:rPr lang="nl-NL" dirty="0" err="1" smtClean="0"/>
              <a:t>sepulcralis</a:t>
            </a:r>
            <a:r>
              <a:rPr lang="nl-NL" dirty="0" smtClean="0"/>
              <a:t> </a:t>
            </a:r>
            <a:r>
              <a:rPr lang="nl-NL" dirty="0" err="1" smtClean="0"/>
              <a:t>Chrysocoma</a:t>
            </a:r>
            <a:r>
              <a:rPr lang="nl-NL" dirty="0" smtClean="0"/>
              <a:t>/ Treurwilg</a:t>
            </a:r>
            <a:endParaRPr lang="nl-NL" dirty="0"/>
          </a:p>
        </p:txBody>
      </p:sp>
      <p:pic>
        <p:nvPicPr>
          <p:cNvPr id="3" name="Picture 5" descr="14-vrba_01_bi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465772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salis%20tristis%20bl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1557338"/>
            <a:ext cx="341471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72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32. </a:t>
            </a:r>
            <a:r>
              <a:rPr lang="nl-NL" dirty="0" err="1" smtClean="0"/>
              <a:t>Tilia</a:t>
            </a:r>
            <a:r>
              <a:rPr lang="nl-NL" dirty="0" smtClean="0"/>
              <a:t> </a:t>
            </a:r>
            <a:r>
              <a:rPr lang="nl-NL" dirty="0" err="1" smtClean="0"/>
              <a:t>cordata</a:t>
            </a:r>
            <a:r>
              <a:rPr lang="nl-NL" dirty="0" smtClean="0"/>
              <a:t> ‘</a:t>
            </a:r>
            <a:r>
              <a:rPr lang="nl-NL" dirty="0" err="1" smtClean="0"/>
              <a:t>Greenspire</a:t>
            </a:r>
            <a:r>
              <a:rPr lang="nl-NL" dirty="0" smtClean="0"/>
              <a:t>’/ </a:t>
            </a:r>
            <a:r>
              <a:rPr lang="nl-NL" dirty="0" err="1" smtClean="0"/>
              <a:t>Leilinde</a:t>
            </a:r>
            <a:endParaRPr lang="nl-NL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57200" y="1900238"/>
          <a:ext cx="4038600" cy="392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hoto Editor-foto" r:id="rId3" imgW="8449854" imgH="8221223" progId="MSPhotoEd.3">
                  <p:embed/>
                </p:oleObj>
              </mc:Choice>
              <mc:Fallback>
                <p:oleObj name="Photo Editor-foto" r:id="rId3" imgW="8449854" imgH="822122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00238"/>
                        <a:ext cx="4038600" cy="392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7" descr="vorm-op-stam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67288" y="1600200"/>
            <a:ext cx="3695700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380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33. </a:t>
            </a:r>
            <a:r>
              <a:rPr lang="nl-NL" dirty="0" err="1" smtClean="0"/>
              <a:t>Tilia</a:t>
            </a:r>
            <a:r>
              <a:rPr lang="nl-NL" dirty="0" smtClean="0"/>
              <a:t> </a:t>
            </a:r>
            <a:r>
              <a:rPr lang="nl-NL" dirty="0" err="1"/>
              <a:t>e</a:t>
            </a:r>
            <a:r>
              <a:rPr lang="nl-NL" dirty="0" err="1" smtClean="0"/>
              <a:t>uropaea</a:t>
            </a:r>
            <a:r>
              <a:rPr lang="nl-NL" dirty="0" smtClean="0"/>
              <a:t> ‘</a:t>
            </a:r>
            <a:r>
              <a:rPr lang="nl-NL" dirty="0" err="1" smtClean="0"/>
              <a:t>Pallida</a:t>
            </a:r>
            <a:r>
              <a:rPr lang="nl-NL" dirty="0" smtClean="0"/>
              <a:t>’/ Koningslinde</a:t>
            </a:r>
            <a:endParaRPr lang="nl-NL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413817"/>
              </p:ext>
            </p:extLst>
          </p:nvPr>
        </p:nvGraphicFramePr>
        <p:xfrm>
          <a:off x="323528" y="1700808"/>
          <a:ext cx="6523037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Photo Editor-foto" r:id="rId3" imgW="6523810" imgH="4342857" progId="MSPhotoEd.3">
                  <p:embed/>
                </p:oleObj>
              </mc:Choice>
              <mc:Fallback>
                <p:oleObj name="Photo Editor-foto" r:id="rId3" imgW="6523810" imgH="43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700808"/>
                        <a:ext cx="6523037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" descr="Tilia x europaea 'Wratislaviensis'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3859700"/>
            <a:ext cx="27654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1645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34. </a:t>
            </a:r>
            <a:r>
              <a:rPr lang="nl-NL" dirty="0" err="1" smtClean="0"/>
              <a:t>Tilia</a:t>
            </a:r>
            <a:r>
              <a:rPr lang="nl-NL" dirty="0" smtClean="0"/>
              <a:t> </a:t>
            </a:r>
            <a:r>
              <a:rPr lang="nl-NL" dirty="0" err="1" smtClean="0"/>
              <a:t>tomentosa</a:t>
            </a:r>
            <a:r>
              <a:rPr lang="nl-NL" dirty="0" smtClean="0"/>
              <a:t> ‘Brabant’/ Zilverlinde</a:t>
            </a:r>
            <a:endParaRPr lang="nl-NL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964072"/>
              </p:ext>
            </p:extLst>
          </p:nvPr>
        </p:nvGraphicFramePr>
        <p:xfrm>
          <a:off x="611560" y="1844824"/>
          <a:ext cx="3532187" cy="453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Photo Editor-foto" r:id="rId3" imgW="7104762" imgH="9116698" progId="MSPhotoEd.3">
                  <p:embed/>
                </p:oleObj>
              </mc:Choice>
              <mc:Fallback>
                <p:oleObj name="Photo Editor-foto" r:id="rId3" imgW="7104762" imgH="911669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844824"/>
                        <a:ext cx="3532187" cy="453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" descr="Image:Tilia-tomentosa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2813050"/>
            <a:ext cx="5184775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834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35. </a:t>
            </a:r>
            <a:r>
              <a:rPr lang="nl-NL" dirty="0" err="1" smtClean="0"/>
              <a:t>Ulmus</a:t>
            </a:r>
            <a:r>
              <a:rPr lang="nl-NL" dirty="0" smtClean="0"/>
              <a:t> ‘</a:t>
            </a:r>
            <a:r>
              <a:rPr lang="nl-NL" dirty="0" err="1" smtClean="0"/>
              <a:t>Camperdownii</a:t>
            </a:r>
            <a:r>
              <a:rPr lang="nl-NL" dirty="0" smtClean="0"/>
              <a:t>’/ </a:t>
            </a:r>
            <a:r>
              <a:rPr lang="nl-NL" dirty="0" err="1" smtClean="0"/>
              <a:t>Treuriep</a:t>
            </a:r>
            <a:endParaRPr lang="nl-NL" dirty="0"/>
          </a:p>
        </p:txBody>
      </p:sp>
      <p:pic>
        <p:nvPicPr>
          <p:cNvPr id="3" name="Picture 10" descr="glabrazom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6" y="1268760"/>
            <a:ext cx="3960812" cy="27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5" descr="glabraknoppe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283902"/>
            <a:ext cx="38766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glabrablad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7784" y="3697757"/>
            <a:ext cx="2257425" cy="314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648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36. </a:t>
            </a:r>
            <a:r>
              <a:rPr lang="nl-NL" dirty="0" err="1" smtClean="0"/>
              <a:t>Ulmus</a:t>
            </a:r>
            <a:r>
              <a:rPr lang="nl-NL" dirty="0" smtClean="0"/>
              <a:t> </a:t>
            </a:r>
            <a:r>
              <a:rPr lang="nl-NL" dirty="0" err="1" smtClean="0"/>
              <a:t>hollandica</a:t>
            </a:r>
            <a:r>
              <a:rPr lang="nl-NL" dirty="0" smtClean="0"/>
              <a:t> ‘</a:t>
            </a:r>
            <a:r>
              <a:rPr lang="nl-NL" dirty="0" err="1" smtClean="0"/>
              <a:t>Wredei</a:t>
            </a:r>
            <a:r>
              <a:rPr lang="nl-NL" dirty="0" smtClean="0"/>
              <a:t>’/ </a:t>
            </a:r>
            <a:r>
              <a:rPr lang="nl-NL" dirty="0" err="1" smtClean="0"/>
              <a:t>Goudiep</a:t>
            </a:r>
            <a:endParaRPr lang="nl-NL" dirty="0"/>
          </a:p>
        </p:txBody>
      </p:sp>
      <p:pic>
        <p:nvPicPr>
          <p:cNvPr id="36866" name="Picture 2" descr="http://plantenbestel.nl/media/catalog/product/cache/1/image/9df78eab33525d08d6e5fb8d27136e95/u/l/ulmus_hollandica_wredei_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942" y="1649572"/>
            <a:ext cx="2803733" cy="499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http://www.szkolka-smolin.pl/images/oferta/313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649573"/>
            <a:ext cx="3738311" cy="499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246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3. Acer </a:t>
            </a:r>
            <a:r>
              <a:rPr lang="nl-NL" dirty="0" err="1" smtClean="0"/>
              <a:t>pseudoplatanus</a:t>
            </a:r>
            <a:r>
              <a:rPr lang="nl-NL" dirty="0" smtClean="0"/>
              <a:t> ‘</a:t>
            </a:r>
            <a:r>
              <a:rPr lang="nl-NL" dirty="0" err="1" smtClean="0"/>
              <a:t>Brilliantissimum</a:t>
            </a:r>
            <a:r>
              <a:rPr lang="nl-NL" dirty="0" smtClean="0"/>
              <a:t>’/ Gewone esdoorn</a:t>
            </a:r>
            <a:endParaRPr lang="nl-NL" dirty="0"/>
          </a:p>
        </p:txBody>
      </p:sp>
      <p:pic>
        <p:nvPicPr>
          <p:cNvPr id="3074" name="Picture 2" descr="http://static1.jardiland.com/back-office/photos/48-acer-pseudoplatanus-brilliantissimum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786" y="1772816"/>
            <a:ext cx="4847861" cy="363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bomennederland.files.wordpress.com/2009/04/lindera-erythrocarpa-83-090416c-larg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556792"/>
            <a:ext cx="3691391" cy="276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omennederland.files.wordpress.com/2009/04/acer-pseu-brilliantis-simum-64-090416b-larg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3582144"/>
            <a:ext cx="4367808" cy="327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417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4. </a:t>
            </a:r>
            <a:r>
              <a:rPr lang="nl-NL" dirty="0" err="1" smtClean="0"/>
              <a:t>Aesculus</a:t>
            </a:r>
            <a:r>
              <a:rPr lang="nl-NL" dirty="0" smtClean="0"/>
              <a:t> </a:t>
            </a:r>
            <a:r>
              <a:rPr lang="nl-NL" dirty="0" err="1" smtClean="0"/>
              <a:t>hippocastanum</a:t>
            </a:r>
            <a:r>
              <a:rPr lang="nl-NL" dirty="0" smtClean="0"/>
              <a:t>/ </a:t>
            </a:r>
            <a:r>
              <a:rPr lang="nl-NL" dirty="0" err="1" smtClean="0"/>
              <a:t>Paardekastanje</a:t>
            </a:r>
            <a:endParaRPr lang="nl-NL" dirty="0"/>
          </a:p>
        </p:txBody>
      </p:sp>
      <p:pic>
        <p:nvPicPr>
          <p:cNvPr id="4098" name="Picture 2" descr="http://www.cas.vanderbilt.edu/bioimages/biohires/a/haehi--lf297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3755697"/>
            <a:ext cx="4621746" cy="308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upload.wikimedia.org/wikipedia/commons/1/14/Aesculus_hippocastanum_frui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8822" y="1412776"/>
            <a:ext cx="3444332" cy="25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upload.wikimedia.org/wikipedia/commons/c/cc/Aesculus_hippocastanum_2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120651"/>
            <a:ext cx="3547327" cy="473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307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5. </a:t>
            </a:r>
            <a:r>
              <a:rPr lang="nl-NL" dirty="0" err="1" smtClean="0"/>
              <a:t>Aesculus</a:t>
            </a:r>
            <a:r>
              <a:rPr lang="nl-NL" dirty="0" smtClean="0"/>
              <a:t> </a:t>
            </a:r>
            <a:r>
              <a:rPr lang="nl-NL" dirty="0" err="1" smtClean="0"/>
              <a:t>carnea</a:t>
            </a:r>
            <a:r>
              <a:rPr lang="nl-NL" dirty="0" smtClean="0"/>
              <a:t> ‘</a:t>
            </a:r>
            <a:r>
              <a:rPr lang="nl-NL" dirty="0" err="1" smtClean="0"/>
              <a:t>Briotii</a:t>
            </a:r>
            <a:r>
              <a:rPr lang="nl-NL" dirty="0" smtClean="0"/>
              <a:t>’/ Rode kastanje</a:t>
            </a:r>
            <a:endParaRPr lang="nl-NL" dirty="0"/>
          </a:p>
        </p:txBody>
      </p:sp>
      <p:pic>
        <p:nvPicPr>
          <p:cNvPr id="5122" name="Picture 2" descr="http://www.veriflor.com/assets/products/aesculus_carnea_briotti_alber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2060848"/>
            <a:ext cx="5154019" cy="465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larousse.fr/ressources/contrib/data/media/1101909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4060" y="1124744"/>
            <a:ext cx="3529940" cy="294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lh3.ggpht.com/-Pf4BtC5jWuk/Stm1LWEA2sI/AAAAAAAACvU/nTZht4AGl1k/Aesculus.carnea.TRN.20080508.M.R.Jard.Bot-64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8939" y="3739158"/>
            <a:ext cx="421159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197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6</a:t>
            </a:r>
            <a:r>
              <a:rPr lang="nl-NL" dirty="0" smtClean="0"/>
              <a:t>. </a:t>
            </a:r>
            <a:r>
              <a:rPr lang="nl-NL" dirty="0" err="1" smtClean="0"/>
              <a:t>Betula</a:t>
            </a:r>
            <a:r>
              <a:rPr lang="nl-NL" dirty="0" smtClean="0"/>
              <a:t> </a:t>
            </a:r>
            <a:r>
              <a:rPr lang="nl-NL" dirty="0" err="1" smtClean="0"/>
              <a:t>pendula</a:t>
            </a:r>
            <a:r>
              <a:rPr lang="nl-NL" dirty="0" smtClean="0"/>
              <a:t>/ Berk</a:t>
            </a:r>
            <a:endParaRPr lang="nl-NL" dirty="0"/>
          </a:p>
        </p:txBody>
      </p:sp>
      <p:pic>
        <p:nvPicPr>
          <p:cNvPr id="6150" name="Picture 6" descr="http://upload.wikimedia.org/wikipedia/commons/4/46/Betula_pendula_0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268759"/>
            <a:ext cx="417628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etula_pendula-ruwe_berk0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237036"/>
            <a:ext cx="4176464" cy="313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s://www.kuleuven-kulak.be/kulakbiocampus/bomen-heesters/Betula%20pendula%20-%20Ruwe%20berk/Betula_pendula-ruwe_berk0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3725652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50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7. </a:t>
            </a:r>
            <a:r>
              <a:rPr lang="nl-NL" dirty="0" err="1" smtClean="0"/>
              <a:t>Betula</a:t>
            </a:r>
            <a:r>
              <a:rPr lang="nl-NL" dirty="0" smtClean="0"/>
              <a:t> </a:t>
            </a:r>
            <a:r>
              <a:rPr lang="nl-NL" dirty="0" err="1" smtClean="0"/>
              <a:t>pendula</a:t>
            </a:r>
            <a:r>
              <a:rPr lang="nl-NL" dirty="0" smtClean="0"/>
              <a:t> ‘</a:t>
            </a:r>
            <a:r>
              <a:rPr lang="nl-NL" dirty="0" err="1" smtClean="0"/>
              <a:t>Youngii</a:t>
            </a:r>
            <a:r>
              <a:rPr lang="nl-NL" dirty="0" smtClean="0"/>
              <a:t>’/Prieelberk</a:t>
            </a:r>
            <a:endParaRPr lang="nl-NL" dirty="0"/>
          </a:p>
        </p:txBody>
      </p:sp>
      <p:pic>
        <p:nvPicPr>
          <p:cNvPr id="7170" name="Picture 2" descr="http://commondatastorage.googleapis.com/static.panoramio.com/photos/original/3488842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4843" y="1412776"/>
            <a:ext cx="5091577" cy="509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723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8. </a:t>
            </a:r>
            <a:r>
              <a:rPr lang="nl-NL" dirty="0" err="1" smtClean="0"/>
              <a:t>Betula</a:t>
            </a:r>
            <a:r>
              <a:rPr lang="nl-NL" dirty="0" smtClean="0"/>
              <a:t> </a:t>
            </a:r>
            <a:r>
              <a:rPr lang="nl-NL" dirty="0" err="1" smtClean="0"/>
              <a:t>utilis</a:t>
            </a:r>
            <a:r>
              <a:rPr lang="nl-NL" dirty="0" smtClean="0"/>
              <a:t> </a:t>
            </a:r>
            <a:r>
              <a:rPr lang="nl-NL" dirty="0" err="1" smtClean="0"/>
              <a:t>jacquemontii</a:t>
            </a:r>
            <a:r>
              <a:rPr lang="nl-NL" dirty="0" smtClean="0"/>
              <a:t>/ Berk</a:t>
            </a:r>
            <a:endParaRPr lang="nl-NL" dirty="0"/>
          </a:p>
        </p:txBody>
      </p:sp>
      <p:pic>
        <p:nvPicPr>
          <p:cNvPr id="8194" name="Picture 2" descr="http://pics.davesgarden.com/pics/2005/06/13/jnana/1613d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3856327" cy="516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upload.wikimedia.org/wikipedia/commons/7/7c/Brzoza_nadrzeczna_Betula_utilis_var_jacquemontii_RB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2516331" cy="247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Cambridge, England: Botanic Garden: Himalayan Birch (Betula utilis var. jacquemontii) bark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72200" y="3158495"/>
            <a:ext cx="2514916" cy="33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3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285</Words>
  <Application>Microsoft Office PowerPoint</Application>
  <PresentationFormat>Diavoorstelling (4:3)</PresentationFormat>
  <Paragraphs>37</Paragraphs>
  <Slides>37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1" baseType="lpstr">
      <vt:lpstr>Arial</vt:lpstr>
      <vt:lpstr>Calibri</vt:lpstr>
      <vt:lpstr>Kantoorthema</vt:lpstr>
      <vt:lpstr>Photo Editor-foto</vt:lpstr>
      <vt:lpstr>Bomen</vt:lpstr>
      <vt:lpstr>1. Acer platanoides ‘Globosum’/ Bolesdoorn</vt:lpstr>
      <vt:lpstr>2. Acer platanoides ‘Royal Red’/ Roodbladige esdoorn (Noors)</vt:lpstr>
      <vt:lpstr>3. Acer pseudoplatanus ‘Brilliantissimum’/ Gewone esdoorn</vt:lpstr>
      <vt:lpstr>4. Aesculus hippocastanum/ Paardekastanje</vt:lpstr>
      <vt:lpstr>5. Aesculus carnea ‘Briotii’/ Rode kastanje</vt:lpstr>
      <vt:lpstr>6. Betula pendula/ Berk</vt:lpstr>
      <vt:lpstr>7. Betula pendula ‘Youngii’/Prieelberk</vt:lpstr>
      <vt:lpstr>8. Betula utilis jacquemontii/ Berk</vt:lpstr>
      <vt:lpstr>9. Catalpa bignonioides/ Trompetboom</vt:lpstr>
      <vt:lpstr>10. Catalpa bignonioides ‘Nana’/ Trompetboom</vt:lpstr>
      <vt:lpstr>11. Catalpa bignonioides ‘Aurea’/ Trompetboom</vt:lpstr>
      <vt:lpstr>12. Crataegus laevigata ‘Paul’s Scarlet’/ Meidoorn</vt:lpstr>
      <vt:lpstr>13. Crataegus prunifolia ‘Splendens’/ Meidoorn</vt:lpstr>
      <vt:lpstr>14. Fagus sylvatica/ Beuk</vt:lpstr>
      <vt:lpstr>15. Fagus sylvatica ‘Atropunicea’/ Rode beuk</vt:lpstr>
      <vt:lpstr>16. Fagus sylvatica ‘Dawyck Gold’/ Zuil beuk</vt:lpstr>
      <vt:lpstr>17. Gleditsia triacanthos ‘Sunburst’/ Valse christusdoorn</vt:lpstr>
      <vt:lpstr>18. Laburnum watereri ‘Vossii’/ Gouden regen</vt:lpstr>
      <vt:lpstr>19. Liquidambar styraciflua/ Amberboom</vt:lpstr>
      <vt:lpstr>20. Malus floribunda/ Sierappel</vt:lpstr>
      <vt:lpstr>21. Malus ‘Makamik’/ Sierappel</vt:lpstr>
      <vt:lpstr>22. Malus ‘Golden Hornet’/Sierappel</vt:lpstr>
      <vt:lpstr>23. Malus ‘Red Sentinel’/ Sierappel</vt:lpstr>
      <vt:lpstr>24. Platanus hispanica / Plataan</vt:lpstr>
      <vt:lpstr>25. Prunus cerasifera ‘Nigra’/ Sierkers</vt:lpstr>
      <vt:lpstr>26. Prunus x eminens ‘Umbraculifera’/ Sierkers</vt:lpstr>
      <vt:lpstr>27. Prunus subhirtella ‘Autumnalis’/ Sierkers</vt:lpstr>
      <vt:lpstr>28. Robinia pseudoacacia ‘Frisia’/ Acacia</vt:lpstr>
      <vt:lpstr>29. Robinia pseudoacacia ‘Umbraculifera’/ Acacia</vt:lpstr>
      <vt:lpstr>30. Salix alba ‘Belders’/ Wilg</vt:lpstr>
      <vt:lpstr>31. Salix sepulcralis Chrysocoma/ Treurwilg</vt:lpstr>
      <vt:lpstr>32. Tilia cordata ‘Greenspire’/ Leilinde</vt:lpstr>
      <vt:lpstr>33. Tilia europaea ‘Pallida’/ Koningslinde</vt:lpstr>
      <vt:lpstr>34. Tilia tomentosa ‘Brabant’/ Zilverlinde</vt:lpstr>
      <vt:lpstr>35. Ulmus ‘Camperdownii’/ Treuriep</vt:lpstr>
      <vt:lpstr>36. Ulmus hollandica ‘Wredei’/ Goudiep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Kamerplanten</dc:title>
  <dc:creator>admin</dc:creator>
  <cp:lastModifiedBy>Regien ten Napel</cp:lastModifiedBy>
  <cp:revision>9</cp:revision>
  <dcterms:created xsi:type="dcterms:W3CDTF">2016-02-17T14:42:08Z</dcterms:created>
  <dcterms:modified xsi:type="dcterms:W3CDTF">2016-07-13T08:09:29Z</dcterms:modified>
</cp:coreProperties>
</file>