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83" r:id="rId4"/>
    <p:sldId id="293" r:id="rId5"/>
    <p:sldId id="294" r:id="rId6"/>
    <p:sldId id="295" r:id="rId7"/>
    <p:sldId id="296" r:id="rId8"/>
    <p:sldId id="297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008000"/>
    <a:srgbClr val="009900"/>
    <a:srgbClr val="0000FF"/>
    <a:srgbClr val="90307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41" autoAdjust="0"/>
    <p:restoredTop sz="94660"/>
  </p:normalViewPr>
  <p:slideViewPr>
    <p:cSldViewPr>
      <p:cViewPr varScale="1">
        <p:scale>
          <a:sx n="68" d="100"/>
          <a:sy n="68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0C993-308E-4BF7-82C8-AA51DB0D0459}" type="datetimeFigureOut">
              <a:rPr lang="nl-NL" smtClean="0"/>
              <a:pPr/>
              <a:t>23-6-2010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B8A20-48B7-414D-B36B-703E0A6350C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23-6-2010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23-6-2010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23-6-2010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23-6-2010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23-6-2010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23-6-2010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23-6-2010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23-6-2010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23-6-2010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23-6-2010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23-6-2010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23-6-2010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827083"/>
          </a:xfrm>
        </p:spPr>
        <p:txBody>
          <a:bodyPr>
            <a:normAutofit fontScale="90000"/>
          </a:bodyPr>
          <a:lstStyle/>
          <a:p>
            <a:r>
              <a:rPr lang="nl-NL" sz="6000" b="1" smtClean="0"/>
              <a:t>Habitateisen</a:t>
            </a:r>
            <a:endParaRPr lang="nl-NL" sz="6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62"/>
          </a:xfrm>
        </p:spPr>
        <p:txBody>
          <a:bodyPr>
            <a:normAutofit/>
          </a:bodyPr>
          <a:lstStyle/>
          <a:p>
            <a:r>
              <a:rPr lang="nl-NL" smtClean="0"/>
              <a:t>           Habitateisen</a:t>
            </a:r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1142976" y="1714489"/>
            <a:ext cx="74295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Habitat = leefomgeving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Aantal bepalende factoren voor het voorkomen van vissen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r>
              <a:rPr lang="nl-NL" sz="2000" smtClean="0">
                <a:latin typeface="Arial" pitchFamily="34" charset="0"/>
                <a:cs typeface="Arial" pitchFamily="34" charset="0"/>
              </a:rPr>
              <a:t>- Niet elke factor is even belangrijk voor elke vissoort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endParaRPr lang="nl-NL" sz="24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259632" y="3789040"/>
            <a:ext cx="76328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smtClean="0">
                <a:latin typeface="Arial" pitchFamily="34" charset="0"/>
                <a:cs typeface="Arial" pitchFamily="34" charset="0"/>
              </a:rPr>
              <a:t>Bepalende factoren:</a:t>
            </a:r>
          </a:p>
          <a:p>
            <a:r>
              <a:rPr lang="nl-NL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200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2000" b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les 1</a:t>
            </a:r>
            <a:r>
              <a:rPr lang="nl-NL" sz="2000" smtClean="0">
                <a:latin typeface="Arial" pitchFamily="34" charset="0"/>
                <a:cs typeface="Arial" pitchFamily="34" charset="0"/>
              </a:rPr>
              <a:t>				</a:t>
            </a:r>
            <a:r>
              <a:rPr lang="nl-NL" sz="2000" b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les 2</a:t>
            </a:r>
            <a:endParaRPr lang="nl-NL" sz="2000" b="1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2000" smtClean="0">
                <a:latin typeface="Arial" pitchFamily="34" charset="0"/>
                <a:cs typeface="Arial" pitchFamily="34" charset="0"/>
              </a:rPr>
              <a:t>WATERPLANTEN		- SUBSTRAAT	</a:t>
            </a: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2000" smtClean="0">
                <a:latin typeface="Arial" pitchFamily="34" charset="0"/>
                <a:cs typeface="Arial" pitchFamily="34" charset="0"/>
              </a:rPr>
              <a:t>STROMING			- VOEDSEL</a:t>
            </a: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2000" smtClean="0">
                <a:latin typeface="Arial" pitchFamily="34" charset="0"/>
                <a:cs typeface="Arial" pitchFamily="34" charset="0"/>
              </a:rPr>
              <a:t>ZUURSTOF			- DIEPTE</a:t>
            </a: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2000" smtClean="0">
                <a:latin typeface="Arial" pitchFamily="34" charset="0"/>
                <a:cs typeface="Arial" pitchFamily="34" charset="0"/>
              </a:rPr>
              <a:t>WATERTEMPERATUUR	- WATERKWALITEIT</a:t>
            </a: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2000" smtClean="0">
                <a:latin typeface="Arial" pitchFamily="34" charset="0"/>
                <a:cs typeface="Arial" pitchFamily="34" charset="0"/>
              </a:rPr>
              <a:t>ZUURGRAAD			- MIGRATIEMOGELIJKHEDEN</a:t>
            </a: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ZOUTGEHALTE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500034" y="1500174"/>
            <a:ext cx="80724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smtClean="0">
                <a:latin typeface="Arial" pitchFamily="34" charset="0"/>
                <a:cs typeface="Arial" pitchFamily="34" charset="0"/>
              </a:rPr>
              <a:t>WATERPLANTEN</a:t>
            </a:r>
          </a:p>
          <a:p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Afzetten van eieren</a:t>
            </a: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Schuilmogelijkheid</a:t>
            </a: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Voedselbron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r>
              <a:rPr lang="nl-NL" sz="2000" smtClean="0">
                <a:latin typeface="Arial" pitchFamily="34" charset="0"/>
                <a:cs typeface="Arial" pitchFamily="34" charset="0"/>
              </a:rPr>
              <a:t>Er zijn:</a:t>
            </a: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Onderwaterplanten (groeien geheel onder water)</a:t>
            </a: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Drijfbladplanten (bladeren drijven op het water)</a:t>
            </a:r>
          </a:p>
          <a:p>
            <a:r>
              <a:rPr lang="nl-NL" sz="2000" smtClean="0">
                <a:latin typeface="Arial" pitchFamily="34" charset="0"/>
                <a:cs typeface="Arial" pitchFamily="34" charset="0"/>
              </a:rPr>
              <a:t>- Oever- of moerasplanten (steken boven water uit)</a:t>
            </a:r>
          </a:p>
          <a:p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endParaRPr lang="nl-NL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0" y="0"/>
            <a:ext cx="9144000" cy="928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Habitateisen</a:t>
            </a:r>
            <a:endParaRPr kumimoji="0" lang="nl-NL" sz="4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500034" y="1500174"/>
            <a:ext cx="807249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smtClean="0">
                <a:latin typeface="Arial" pitchFamily="34" charset="0"/>
                <a:cs typeface="Arial" pitchFamily="34" charset="0"/>
              </a:rPr>
              <a:t>STROMING</a:t>
            </a:r>
          </a:p>
          <a:p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Bepaalt voorkomen van vissoorten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Stilstaand water andere soorten dan stromend water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Stroomminnende soorten &gt; gestroomlijnd lichaam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Stroming &gt; zuurstof &gt; vissoorten &gt; eitjes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Sterkte stroming &gt; oppervlak, bodem, oevers, buitenbocht, binnenbocht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endParaRPr lang="nl-NL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0" y="0"/>
            <a:ext cx="9144000" cy="928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Habitateisen</a:t>
            </a:r>
            <a:endParaRPr kumimoji="0" lang="nl-NL" sz="4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500034" y="1500174"/>
            <a:ext cx="807249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smtClean="0">
                <a:latin typeface="Arial" pitchFamily="34" charset="0"/>
                <a:cs typeface="Arial" pitchFamily="34" charset="0"/>
              </a:rPr>
              <a:t>ZUURSTOF</a:t>
            </a:r>
          </a:p>
          <a:p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Opname via kieuwen (op enkele uitzonderingen na)</a:t>
            </a:r>
          </a:p>
          <a:p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In stilstaand en langzaam stromend water levering door algen en zuurstof (fotosynthese)</a:t>
            </a:r>
          </a:p>
          <a:p>
            <a:r>
              <a:rPr lang="nl-NL" sz="2000" smtClean="0">
                <a:latin typeface="Arial" pitchFamily="34" charset="0"/>
                <a:cs typeface="Arial" pitchFamily="34" charset="0"/>
              </a:rPr>
              <a:t>		      </a:t>
            </a:r>
            <a:r>
              <a:rPr lang="nl-NL" sz="1600" b="1" smtClean="0">
                <a:solidFill>
                  <a:srgbClr val="336600"/>
                </a:solidFill>
                <a:latin typeface="Arial" pitchFamily="34" charset="0"/>
                <a:cs typeface="Arial" pitchFamily="34" charset="0"/>
              </a:rPr>
              <a:t>licht/bladgroen</a:t>
            </a:r>
          </a:p>
          <a:p>
            <a:r>
              <a:rPr lang="nl-NL" sz="2000" smtClean="0">
                <a:latin typeface="Arial" pitchFamily="34" charset="0"/>
                <a:cs typeface="Arial" pitchFamily="34" charset="0"/>
              </a:rPr>
              <a:t>   kooldioxide +   water  &gt;&gt;&gt;&gt;&gt;      suiker    + zuurstof</a:t>
            </a:r>
          </a:p>
          <a:p>
            <a:r>
              <a:rPr lang="nl-NL" sz="2000" smtClean="0">
                <a:latin typeface="Arial" pitchFamily="34" charset="0"/>
                <a:cs typeface="Arial" pitchFamily="34" charset="0"/>
              </a:rPr>
              <a:t>       6 CO2     +  6 H2O &gt;&gt;&gt;&gt;&gt;  C6H12O6  +    6 O2</a:t>
            </a:r>
          </a:p>
          <a:p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r>
              <a:rPr lang="nl-NL" sz="2000" smtClean="0">
                <a:latin typeface="Arial" pitchFamily="34" charset="0"/>
                <a:cs typeface="Arial" pitchFamily="34" charset="0"/>
              </a:rPr>
              <a:t>- In snelstromend water &gt; sterke stroming, turbulentie (beluchting)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Zuurstofbehoefte verschilt per vissoort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Eieren en embryo’s hebben relatief veel zuurstof nodig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endParaRPr lang="nl-NL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0" y="0"/>
            <a:ext cx="9144000" cy="928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Habitateisen</a:t>
            </a:r>
            <a:endParaRPr kumimoji="0" lang="nl-NL" sz="4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500034" y="1500174"/>
            <a:ext cx="80724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smtClean="0">
                <a:latin typeface="Arial" pitchFamily="34" charset="0"/>
                <a:cs typeface="Arial" pitchFamily="34" charset="0"/>
              </a:rPr>
              <a:t>WATERTEMPERATUUR</a:t>
            </a:r>
          </a:p>
          <a:p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Sterke invloed op levensprocessen (groei, spijsverering)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Koudbloedig &gt; vis heeft temperatuur van leefomgeving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Vissen met ‘warmbloedige’ trekjes &gt; zwaardvis, tonijn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Winter &gt; voorkeur voor constante watertemperatuur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Ondiep water &gt; snel warm &gt; snelle ontwikkeling eieren + larven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Temperatuur ook van invloed op:</a:t>
            </a:r>
          </a:p>
          <a:p>
            <a:pPr lvl="1"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zuurstofgehalte</a:t>
            </a:r>
          </a:p>
          <a:p>
            <a:pPr lvl="1"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voorkomen waterplanten en organismen (voedsel)</a:t>
            </a:r>
          </a:p>
          <a:p>
            <a:endParaRPr lang="nl-NL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0" y="0"/>
            <a:ext cx="9144000" cy="928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Habitateisen</a:t>
            </a:r>
            <a:endParaRPr kumimoji="0" lang="nl-NL" sz="4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500034" y="1500174"/>
            <a:ext cx="807249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smtClean="0">
                <a:latin typeface="Arial" pitchFamily="34" charset="0"/>
                <a:cs typeface="Arial" pitchFamily="34" charset="0"/>
              </a:rPr>
              <a:t>ZUURGRAAD</a:t>
            </a:r>
          </a:p>
          <a:p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Zuurgraad = pH</a:t>
            </a: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Neutraal: pH = 7</a:t>
            </a: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Zuur: pH &lt; 7</a:t>
            </a: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Basisch/alkalisch: pH &gt; 7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pH bepaalt voorkomen vissoorten</a:t>
            </a: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Mede afhankelijk van andere variabelen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Amerikaanse Hondsvis: pH 3,5</a:t>
            </a: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Zeelt: pH 4 – 9</a:t>
            </a:r>
          </a:p>
          <a:p>
            <a:endParaRPr lang="nl-NL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0" y="0"/>
            <a:ext cx="9144000" cy="928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Habitateisen</a:t>
            </a:r>
            <a:endParaRPr kumimoji="0" lang="nl-NL" sz="4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500034" y="1500174"/>
            <a:ext cx="807249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smtClean="0">
                <a:latin typeface="Arial" pitchFamily="34" charset="0"/>
                <a:cs typeface="Arial" pitchFamily="34" charset="0"/>
              </a:rPr>
              <a:t>ZOUTGEHALTE</a:t>
            </a:r>
          </a:p>
          <a:p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Van grote invloed op de samenstelling van visstand en verspreiding van vissoorten</a:t>
            </a:r>
          </a:p>
          <a:p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Veel zoetwatervissen kunnen tot op zekere hoogte zout verdragen (brak water): pos, blankvoorn, kolblei, snoek, snoekbaars, karper, etc.</a:t>
            </a: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Brak water &gt; grote karper</a:t>
            </a:r>
          </a:p>
          <a:p>
            <a:pPr>
              <a:buFontTx/>
              <a:buChar char="-"/>
            </a:pPr>
            <a:endParaRPr lang="nl-NL" sz="200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Trekvissen zowel in zoet als zout water:</a:t>
            </a:r>
          </a:p>
          <a:p>
            <a:pPr lvl="1"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aal</a:t>
            </a:r>
          </a:p>
          <a:p>
            <a:pPr lvl="1"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zalm</a:t>
            </a:r>
          </a:p>
          <a:p>
            <a:pPr lvl="1"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bot</a:t>
            </a:r>
          </a:p>
          <a:p>
            <a:pPr lvl="1"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driedoornige stekelbaars</a:t>
            </a:r>
          </a:p>
          <a:p>
            <a:pPr lvl="1">
              <a:buFontTx/>
              <a:buChar char="-"/>
            </a:pPr>
            <a:r>
              <a:rPr lang="nl-NL" sz="2000" smtClean="0">
                <a:latin typeface="Arial" pitchFamily="34" charset="0"/>
                <a:cs typeface="Arial" pitchFamily="34" charset="0"/>
              </a:rPr>
              <a:t> fint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0" y="0"/>
            <a:ext cx="9144000" cy="9286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Habitateisen</a:t>
            </a:r>
            <a:endParaRPr kumimoji="0" lang="nl-NL" sz="4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Microsoft Office PowerPoint</Application>
  <PresentationFormat>Diavoorstelling (4:3)</PresentationFormat>
  <Paragraphs>96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Habitateisen</vt:lpstr>
      <vt:lpstr>           Habitateisen</vt:lpstr>
      <vt:lpstr>Dia 3</vt:lpstr>
      <vt:lpstr>Dia 4</vt:lpstr>
      <vt:lpstr>Dia 5</vt:lpstr>
      <vt:lpstr>Dia 6</vt:lpstr>
      <vt:lpstr>Dia 7</vt:lpstr>
      <vt:lpstr>Dia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Nederlandse vissen</dc:title>
  <dc:creator>Roelof</dc:creator>
  <cp:lastModifiedBy>Roelof</cp:lastModifiedBy>
  <cp:revision>42</cp:revision>
  <dcterms:created xsi:type="dcterms:W3CDTF">2010-03-21T17:17:02Z</dcterms:created>
  <dcterms:modified xsi:type="dcterms:W3CDTF">2010-06-23T21:07:32Z</dcterms:modified>
</cp:coreProperties>
</file>