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3" r:id="rId4"/>
    <p:sldId id="265" r:id="rId5"/>
    <p:sldId id="266" r:id="rId6"/>
    <p:sldId id="258" r:id="rId7"/>
    <p:sldId id="267" r:id="rId8"/>
    <p:sldId id="268" r:id="rId9"/>
    <p:sldId id="269" r:id="rId10"/>
    <p:sldId id="259" r:id="rId11"/>
    <p:sldId id="260" r:id="rId12"/>
    <p:sldId id="261" r:id="rId13"/>
    <p:sldId id="262"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74" d="100"/>
          <a:sy n="74"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9CF960E2-1816-413A-8E32-C4CD35FB13FC}" type="datetimeFigureOut">
              <a:rPr lang="nl-NL" smtClean="0"/>
              <a:t>25-5-2016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103C521-205E-42A6-AE9C-76E25B9ED881}" type="slidenum">
              <a:rPr lang="nl-NL" smtClean="0"/>
              <a:t>‹nr.›</a:t>
            </a:fld>
            <a:endParaRPr lang="nl-NL"/>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74724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CF960E2-1816-413A-8E32-C4CD35FB13FC}" type="datetimeFigureOut">
              <a:rPr lang="nl-NL" smtClean="0"/>
              <a:t>25-5-2016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103C521-205E-42A6-AE9C-76E25B9ED881}" type="slidenum">
              <a:rPr lang="nl-NL" smtClean="0"/>
              <a:t>‹nr.›</a:t>
            </a:fld>
            <a:endParaRPr lang="nl-NL"/>
          </a:p>
        </p:txBody>
      </p:sp>
    </p:spTree>
    <p:extLst>
      <p:ext uri="{BB962C8B-B14F-4D97-AF65-F5344CB8AC3E}">
        <p14:creationId xmlns:p14="http://schemas.microsoft.com/office/powerpoint/2010/main" val="3782723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smtClean="0"/>
              <a:t>Klik om de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CF960E2-1816-413A-8E32-C4CD35FB13FC}" type="datetimeFigureOut">
              <a:rPr lang="nl-NL" smtClean="0"/>
              <a:t>25-5-2016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103C521-205E-42A6-AE9C-76E25B9ED881}" type="slidenum">
              <a:rPr lang="nl-NL" smtClean="0"/>
              <a:t>‹nr.›</a:t>
            </a:fld>
            <a:endParaRPr lang="nl-N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199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9CF960E2-1816-413A-8E32-C4CD35FB13FC}" type="datetimeFigureOut">
              <a:rPr lang="nl-NL" smtClean="0"/>
              <a:t>25-5-2016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103C521-205E-42A6-AE9C-76E25B9ED881}" type="slidenum">
              <a:rPr lang="nl-NL" smtClean="0"/>
              <a:t>‹nr.›</a:t>
            </a:fld>
            <a:endParaRPr lang="nl-NL"/>
          </a:p>
        </p:txBody>
      </p:sp>
    </p:spTree>
    <p:extLst>
      <p:ext uri="{BB962C8B-B14F-4D97-AF65-F5344CB8AC3E}">
        <p14:creationId xmlns:p14="http://schemas.microsoft.com/office/powerpoint/2010/main" val="146646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smtClean="0"/>
              <a:t>Klik om de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9CF960E2-1816-413A-8E32-C4CD35FB13FC}" type="datetimeFigureOut">
              <a:rPr lang="nl-NL" smtClean="0"/>
              <a:t>25-5-2016</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103C521-205E-42A6-AE9C-76E25B9ED881}" type="slidenum">
              <a:rPr lang="nl-NL" smtClean="0"/>
              <a:t>‹nr.›</a:t>
            </a:fld>
            <a:endParaRPr lang="nl-NL"/>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80570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CF960E2-1816-413A-8E32-C4CD35FB13FC}" type="datetimeFigureOut">
              <a:rPr lang="nl-NL" smtClean="0"/>
              <a:t>25-5-2016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103C521-205E-42A6-AE9C-76E25B9ED881}" type="slidenum">
              <a:rPr lang="nl-NL" smtClean="0"/>
              <a:t>‹nr.›</a:t>
            </a:fld>
            <a:endParaRPr lang="nl-NL"/>
          </a:p>
        </p:txBody>
      </p:sp>
    </p:spTree>
    <p:extLst>
      <p:ext uri="{BB962C8B-B14F-4D97-AF65-F5344CB8AC3E}">
        <p14:creationId xmlns:p14="http://schemas.microsoft.com/office/powerpoint/2010/main" val="4005079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24128" y="2967788"/>
            <a:ext cx="4754880" cy="33415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smtClean="0"/>
              <a:t>Klik om de modelstijlen te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9CF960E2-1816-413A-8E32-C4CD35FB13FC}" type="datetimeFigureOut">
              <a:rPr lang="nl-NL" smtClean="0"/>
              <a:t>25-5-2016</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103C521-205E-42A6-AE9C-76E25B9ED881}" type="slidenum">
              <a:rPr lang="nl-NL" smtClean="0"/>
              <a:t>‹nr.›</a:t>
            </a:fld>
            <a:endParaRPr lang="nl-NL"/>
          </a:p>
        </p:txBody>
      </p:sp>
    </p:spTree>
    <p:extLst>
      <p:ext uri="{BB962C8B-B14F-4D97-AF65-F5344CB8AC3E}">
        <p14:creationId xmlns:p14="http://schemas.microsoft.com/office/powerpoint/2010/main" val="1386115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9CF960E2-1816-413A-8E32-C4CD35FB13FC}" type="datetimeFigureOut">
              <a:rPr lang="nl-NL" smtClean="0"/>
              <a:t>25-5-2016</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103C521-205E-42A6-AE9C-76E25B9ED881}" type="slidenum">
              <a:rPr lang="nl-NL" smtClean="0"/>
              <a:t>‹nr.›</a:t>
            </a:fld>
            <a:endParaRPr lang="nl-NL"/>
          </a:p>
        </p:txBody>
      </p:sp>
    </p:spTree>
    <p:extLst>
      <p:ext uri="{BB962C8B-B14F-4D97-AF65-F5344CB8AC3E}">
        <p14:creationId xmlns:p14="http://schemas.microsoft.com/office/powerpoint/2010/main" val="1653470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F960E2-1816-413A-8E32-C4CD35FB13FC}" type="datetimeFigureOut">
              <a:rPr lang="nl-NL" smtClean="0"/>
              <a:t>25-5-2016</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103C521-205E-42A6-AE9C-76E25B9ED881}" type="slidenum">
              <a:rPr lang="nl-NL" smtClean="0"/>
              <a:t>‹nr.›</a:t>
            </a:fld>
            <a:endParaRPr lang="nl-NL"/>
          </a:p>
        </p:txBody>
      </p:sp>
    </p:spTree>
    <p:extLst>
      <p:ext uri="{BB962C8B-B14F-4D97-AF65-F5344CB8AC3E}">
        <p14:creationId xmlns:p14="http://schemas.microsoft.com/office/powerpoint/2010/main" val="1257743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smtClean="0"/>
              <a:t>Klik om de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9CF960E2-1816-413A-8E32-C4CD35FB13FC}" type="datetimeFigureOut">
              <a:rPr lang="nl-NL" smtClean="0"/>
              <a:t>25-5-2016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103C521-205E-42A6-AE9C-76E25B9ED881}" type="slidenum">
              <a:rPr lang="nl-NL" smtClean="0"/>
              <a:t>‹nr.›</a:t>
            </a:fld>
            <a:endParaRPr lang="nl-NL"/>
          </a:p>
        </p:txBody>
      </p:sp>
    </p:spTree>
    <p:extLst>
      <p:ext uri="{BB962C8B-B14F-4D97-AF65-F5344CB8AC3E}">
        <p14:creationId xmlns:p14="http://schemas.microsoft.com/office/powerpoint/2010/main" val="1153550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9CF960E2-1816-413A-8E32-C4CD35FB13FC}" type="datetimeFigureOut">
              <a:rPr lang="nl-NL" smtClean="0"/>
              <a:t>25-5-2016</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103C521-205E-42A6-AE9C-76E25B9ED881}" type="slidenum">
              <a:rPr lang="nl-NL" smtClean="0"/>
              <a:t>‹nr.›</a:t>
            </a:fld>
            <a:endParaRPr lang="nl-N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6757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CF960E2-1816-413A-8E32-C4CD35FB13FC}" type="datetimeFigureOut">
              <a:rPr lang="nl-NL" smtClean="0"/>
              <a:t>25-5-2016</a:t>
            </a:fld>
            <a:endParaRPr lang="nl-N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103C521-205E-42A6-AE9C-76E25B9ED881}" type="slidenum">
              <a:rPr lang="nl-NL" smtClean="0"/>
              <a:t>‹nr.›</a:t>
            </a:fld>
            <a:endParaRPr lang="nl-NL"/>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27068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Taal bij toetsen</a:t>
            </a:r>
            <a:endParaRPr lang="nl-NL" dirty="0"/>
          </a:p>
        </p:txBody>
      </p:sp>
      <p:sp>
        <p:nvSpPr>
          <p:cNvPr id="3" name="Ondertitel 2"/>
          <p:cNvSpPr>
            <a:spLocks noGrp="1"/>
          </p:cNvSpPr>
          <p:nvPr>
            <p:ph type="subTitle" idx="1"/>
          </p:nvPr>
        </p:nvSpPr>
        <p:spPr/>
        <p:txBody>
          <a:bodyPr/>
          <a:lstStyle/>
          <a:p>
            <a:r>
              <a:rPr lang="nl-NL" dirty="0" smtClean="0"/>
              <a:t>Extra uitleg bij een aantal lastige kwesties</a:t>
            </a:r>
            <a:endParaRPr lang="nl-NL" dirty="0"/>
          </a:p>
        </p:txBody>
      </p:sp>
    </p:spTree>
    <p:extLst>
      <p:ext uri="{BB962C8B-B14F-4D97-AF65-F5344CB8AC3E}">
        <p14:creationId xmlns:p14="http://schemas.microsoft.com/office/powerpoint/2010/main" val="14053308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9" y="301881"/>
            <a:ext cx="9720072" cy="1499616"/>
          </a:xfrm>
        </p:spPr>
        <p:txBody>
          <a:bodyPr/>
          <a:lstStyle/>
          <a:p>
            <a:r>
              <a:rPr lang="nl-NL" dirty="0" smtClean="0"/>
              <a:t>Komma’s</a:t>
            </a:r>
            <a:endParaRPr lang="nl-NL" dirty="0"/>
          </a:p>
        </p:txBody>
      </p:sp>
      <p:sp>
        <p:nvSpPr>
          <p:cNvPr id="3" name="Tijdelijke aanduiding voor inhoud 2"/>
          <p:cNvSpPr>
            <a:spLocks noGrp="1"/>
          </p:cNvSpPr>
          <p:nvPr>
            <p:ph idx="1"/>
          </p:nvPr>
        </p:nvSpPr>
        <p:spPr>
          <a:xfrm>
            <a:off x="1024128" y="1335024"/>
            <a:ext cx="9720073" cy="5220322"/>
          </a:xfrm>
        </p:spPr>
        <p:txBody>
          <a:bodyPr>
            <a:normAutofit/>
          </a:bodyPr>
          <a:lstStyle/>
          <a:p>
            <a:r>
              <a:rPr lang="nl-NL" dirty="0" smtClean="0"/>
              <a:t>Komma’s maken lange zinnen overzichtelijk. Op deze plaatsen zet je een komma:</a:t>
            </a:r>
          </a:p>
          <a:p>
            <a:r>
              <a:rPr lang="nl-NL" dirty="0" smtClean="0"/>
              <a:t>- tussen de onderdelen van een opsomming, maar niet voor ‘en’;</a:t>
            </a:r>
          </a:p>
          <a:p>
            <a:r>
              <a:rPr lang="nl-NL" dirty="0" smtClean="0"/>
              <a:t>- </a:t>
            </a:r>
            <a:r>
              <a:rPr lang="nl-NL" b="1" dirty="0" smtClean="0"/>
              <a:t>tussen twee persoonsvormen;</a:t>
            </a:r>
          </a:p>
          <a:p>
            <a:r>
              <a:rPr lang="nl-NL" dirty="0" smtClean="0"/>
              <a:t>- voor of na een aanspreking of tussenwerpsel;</a:t>
            </a:r>
          </a:p>
          <a:p>
            <a:r>
              <a:rPr lang="nl-NL" dirty="0" smtClean="0"/>
              <a:t>- voor en na een bijstelling;</a:t>
            </a:r>
          </a:p>
          <a:p>
            <a:r>
              <a:rPr lang="nl-NL" dirty="0" smtClean="0"/>
              <a:t>- </a:t>
            </a:r>
            <a:r>
              <a:rPr lang="nl-NL" b="1" dirty="0" smtClean="0"/>
              <a:t>voor een voegwoord waarmee de bijzin begint. </a:t>
            </a:r>
          </a:p>
          <a:p>
            <a:r>
              <a:rPr lang="nl-NL" dirty="0" smtClean="0">
                <a:solidFill>
                  <a:schemeClr val="accent2"/>
                </a:solidFill>
              </a:rPr>
              <a:t>Jan, Piet, </a:t>
            </a:r>
            <a:r>
              <a:rPr lang="nl-NL" dirty="0" err="1" smtClean="0">
                <a:solidFill>
                  <a:schemeClr val="accent2"/>
                </a:solidFill>
              </a:rPr>
              <a:t>Tjores</a:t>
            </a:r>
            <a:r>
              <a:rPr lang="nl-NL" dirty="0" smtClean="0">
                <a:solidFill>
                  <a:schemeClr val="accent2"/>
                </a:solidFill>
              </a:rPr>
              <a:t> en Corneel</a:t>
            </a:r>
          </a:p>
          <a:p>
            <a:r>
              <a:rPr lang="nl-NL" dirty="0" smtClean="0">
                <a:solidFill>
                  <a:schemeClr val="accent2"/>
                </a:solidFill>
              </a:rPr>
              <a:t>Allen die met ons de walrus kelen, moeten mannen met baarden zijn.</a:t>
            </a:r>
          </a:p>
          <a:p>
            <a:r>
              <a:rPr lang="nl-NL" dirty="0" smtClean="0">
                <a:solidFill>
                  <a:schemeClr val="accent2"/>
                </a:solidFill>
              </a:rPr>
              <a:t>Zeg, mag ik je dochter trouwen, ouweheer?</a:t>
            </a:r>
          </a:p>
          <a:p>
            <a:r>
              <a:rPr lang="nl-NL" dirty="0" smtClean="0">
                <a:solidFill>
                  <a:schemeClr val="accent2"/>
                </a:solidFill>
              </a:rPr>
              <a:t>Ollie B. Bommel, de bekende stripfiguur, is een man van stand.</a:t>
            </a:r>
          </a:p>
          <a:p>
            <a:r>
              <a:rPr lang="nl-NL" dirty="0" smtClean="0">
                <a:solidFill>
                  <a:schemeClr val="accent2"/>
                </a:solidFill>
              </a:rPr>
              <a:t>Je kunt helaas geen muziek kiezen, omdat je geen instrument bespeelt.</a:t>
            </a:r>
          </a:p>
          <a:p>
            <a:endParaRPr lang="nl-NL" dirty="0" smtClean="0"/>
          </a:p>
          <a:p>
            <a:endParaRPr lang="nl-NL" dirty="0" smtClean="0"/>
          </a:p>
        </p:txBody>
      </p:sp>
    </p:spTree>
    <p:extLst>
      <p:ext uri="{BB962C8B-B14F-4D97-AF65-F5344CB8AC3E}">
        <p14:creationId xmlns:p14="http://schemas.microsoft.com/office/powerpoint/2010/main" val="104354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1000"/>
                                        <p:tgtEl>
                                          <p:spTgt spid="3">
                                            <p:txEl>
                                              <p:pRg st="7" end="7"/>
                                            </p:txEl>
                                          </p:spTgt>
                                        </p:tgtEl>
                                      </p:cBhvr>
                                    </p:animEffect>
                                    <p:anim calcmode="lin" valueType="num">
                                      <p:cBhvr>
                                        <p:cTn id="5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fade">
                                      <p:cBhvr>
                                        <p:cTn id="58" dur="1000"/>
                                        <p:tgtEl>
                                          <p:spTgt spid="3">
                                            <p:txEl>
                                              <p:pRg st="8" end="8"/>
                                            </p:txEl>
                                          </p:spTgt>
                                        </p:tgtEl>
                                      </p:cBhvr>
                                    </p:animEffect>
                                    <p:anim calcmode="lin" valueType="num">
                                      <p:cBhvr>
                                        <p:cTn id="5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3">
                                            <p:txEl>
                                              <p:pRg st="10" end="10"/>
                                            </p:txEl>
                                          </p:spTgt>
                                        </p:tgtEl>
                                        <p:attrNameLst>
                                          <p:attrName>style.visibility</p:attrName>
                                        </p:attrNameLst>
                                      </p:cBhvr>
                                      <p:to>
                                        <p:strVal val="visible"/>
                                      </p:to>
                                    </p:set>
                                    <p:animEffect transition="in" filter="fade">
                                      <p:cBhvr>
                                        <p:cTn id="68" dur="1000"/>
                                        <p:tgtEl>
                                          <p:spTgt spid="3">
                                            <p:txEl>
                                              <p:pRg st="10" end="10"/>
                                            </p:txEl>
                                          </p:spTgt>
                                        </p:tgtEl>
                                      </p:cBhvr>
                                    </p:animEffect>
                                    <p:anim calcmode="lin" valueType="num">
                                      <p:cBhvr>
                                        <p:cTn id="6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8" y="289002"/>
            <a:ext cx="9720072" cy="1499616"/>
          </a:xfrm>
        </p:spPr>
        <p:txBody>
          <a:bodyPr/>
          <a:lstStyle/>
          <a:p>
            <a:r>
              <a:rPr lang="nl-NL" dirty="0" smtClean="0"/>
              <a:t>aanhalingstekens</a:t>
            </a:r>
            <a:endParaRPr lang="nl-NL" dirty="0"/>
          </a:p>
        </p:txBody>
      </p:sp>
      <p:sp>
        <p:nvSpPr>
          <p:cNvPr id="3" name="Tijdelijke aanduiding voor inhoud 2"/>
          <p:cNvSpPr>
            <a:spLocks noGrp="1"/>
          </p:cNvSpPr>
          <p:nvPr>
            <p:ph idx="1"/>
          </p:nvPr>
        </p:nvSpPr>
        <p:spPr>
          <a:xfrm>
            <a:off x="1024128" y="1596980"/>
            <a:ext cx="9720073" cy="5164428"/>
          </a:xfrm>
        </p:spPr>
        <p:txBody>
          <a:bodyPr>
            <a:normAutofit/>
          </a:bodyPr>
          <a:lstStyle/>
          <a:p>
            <a:r>
              <a:rPr lang="nl-NL" dirty="0" smtClean="0"/>
              <a:t>Aanhalingstekens gebruik je:</a:t>
            </a:r>
          </a:p>
          <a:p>
            <a:r>
              <a:rPr lang="nl-NL" dirty="0" smtClean="0"/>
              <a:t>- bij een citaat;</a:t>
            </a:r>
          </a:p>
          <a:p>
            <a:r>
              <a:rPr lang="nl-NL" dirty="0" smtClean="0"/>
              <a:t>- bij de directe rede;</a:t>
            </a:r>
          </a:p>
          <a:p>
            <a:r>
              <a:rPr lang="nl-NL" dirty="0" smtClean="0"/>
              <a:t>- bij titels van boeken, tijdschriften, kranten enzovoort.</a:t>
            </a:r>
          </a:p>
          <a:p>
            <a:r>
              <a:rPr lang="nl-NL" dirty="0" smtClean="0">
                <a:solidFill>
                  <a:schemeClr val="accent2"/>
                </a:solidFill>
              </a:rPr>
              <a:t>De novelle ‘De uitvreter’ </a:t>
            </a:r>
            <a:r>
              <a:rPr lang="nl-NL" dirty="0" smtClean="0"/>
              <a:t>(titel) </a:t>
            </a:r>
            <a:r>
              <a:rPr lang="nl-NL" dirty="0" smtClean="0">
                <a:solidFill>
                  <a:schemeClr val="accent2"/>
                </a:solidFill>
              </a:rPr>
              <a:t>begint met de zin ‘Zijn reis naar Friesland is altijd onopgehelderd gebleven.’ </a:t>
            </a:r>
            <a:r>
              <a:rPr lang="nl-NL" dirty="0" smtClean="0"/>
              <a:t>(citaat)</a:t>
            </a:r>
            <a:endParaRPr lang="nl-NL" dirty="0" smtClean="0">
              <a:solidFill>
                <a:schemeClr val="accent2"/>
              </a:solidFill>
            </a:endParaRPr>
          </a:p>
          <a:p>
            <a:r>
              <a:rPr lang="nl-NL" dirty="0" smtClean="0">
                <a:solidFill>
                  <a:schemeClr val="accent2"/>
                </a:solidFill>
              </a:rPr>
              <a:t>‘Ik </a:t>
            </a:r>
            <a:r>
              <a:rPr lang="nl-NL" dirty="0">
                <a:solidFill>
                  <a:schemeClr val="accent2"/>
                </a:solidFill>
              </a:rPr>
              <a:t>ga mijn verkering uitmaken’, zei </a:t>
            </a:r>
            <a:r>
              <a:rPr lang="nl-NL" dirty="0" smtClean="0">
                <a:solidFill>
                  <a:schemeClr val="accent2"/>
                </a:solidFill>
              </a:rPr>
              <a:t>Anne. </a:t>
            </a:r>
            <a:r>
              <a:rPr lang="nl-NL" dirty="0"/>
              <a:t>(directe </a:t>
            </a:r>
            <a:r>
              <a:rPr lang="nl-NL" dirty="0" smtClean="0"/>
              <a:t>rede)</a:t>
            </a:r>
            <a:endParaRPr lang="nl-NL" dirty="0" smtClean="0">
              <a:solidFill>
                <a:schemeClr val="accent2"/>
              </a:solidFill>
            </a:endParaRPr>
          </a:p>
          <a:p>
            <a:r>
              <a:rPr lang="nl-NL" dirty="0" smtClean="0"/>
              <a:t>Let op:</a:t>
            </a:r>
          </a:p>
          <a:p>
            <a:r>
              <a:rPr lang="nl-NL" dirty="0" smtClean="0"/>
              <a:t>- Namen van websites komen niet tussen aanhalingstekens.</a:t>
            </a:r>
          </a:p>
          <a:p>
            <a:r>
              <a:rPr lang="nl-NL" dirty="0" smtClean="0"/>
              <a:t>- Het is belangrijk de leestekens bij een citaat goed te plaatsen (bij bovenstaande directe reden staat de komma na het aanhalingsteken, omdat de komma hier niet bij het citaat hoort).</a:t>
            </a:r>
            <a:endParaRPr lang="nl-NL" dirty="0"/>
          </a:p>
        </p:txBody>
      </p:sp>
    </p:spTree>
    <p:extLst>
      <p:ext uri="{BB962C8B-B14F-4D97-AF65-F5344CB8AC3E}">
        <p14:creationId xmlns:p14="http://schemas.microsoft.com/office/powerpoint/2010/main" val="2530337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1000"/>
                                        <p:tgtEl>
                                          <p:spTgt spid="3">
                                            <p:txEl>
                                              <p:pRg st="6" end="6"/>
                                            </p:txEl>
                                          </p:spTgt>
                                        </p:tgtEl>
                                      </p:cBhvr>
                                    </p:animEffect>
                                    <p:anim calcmode="lin" valueType="num">
                                      <p:cBhvr>
                                        <p:cTn id="4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1000"/>
                                        <p:tgtEl>
                                          <p:spTgt spid="3">
                                            <p:txEl>
                                              <p:pRg st="7" end="7"/>
                                            </p:txEl>
                                          </p:spTgt>
                                        </p:tgtEl>
                                      </p:cBhvr>
                                    </p:animEffect>
                                    <p:anim calcmode="lin" valueType="num">
                                      <p:cBhvr>
                                        <p:cTn id="5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Effect transition="in" filter="fade">
                                      <p:cBhvr>
                                        <p:cTn id="60" dur="1000"/>
                                        <p:tgtEl>
                                          <p:spTgt spid="3">
                                            <p:txEl>
                                              <p:pRg st="8" end="8"/>
                                            </p:txEl>
                                          </p:spTgt>
                                        </p:tgtEl>
                                      </p:cBhvr>
                                    </p:animEffect>
                                    <p:anim calcmode="lin" valueType="num">
                                      <p:cBhvr>
                                        <p:cTn id="6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werkwoordspelling</a:t>
            </a:r>
            <a:endParaRPr lang="nl-NL" dirty="0"/>
          </a:p>
        </p:txBody>
      </p:sp>
      <p:sp>
        <p:nvSpPr>
          <p:cNvPr id="3" name="Tijdelijke aanduiding voor inhoud 2"/>
          <p:cNvSpPr>
            <a:spLocks noGrp="1"/>
          </p:cNvSpPr>
          <p:nvPr>
            <p:ph idx="1"/>
          </p:nvPr>
        </p:nvSpPr>
        <p:spPr/>
        <p:txBody>
          <a:bodyPr/>
          <a:lstStyle/>
          <a:p>
            <a:r>
              <a:rPr lang="nl-NL" dirty="0" smtClean="0"/>
              <a:t>De regels voor de werkwoordspelling zou je 5 vwo allemaal goed moeten beheersen. </a:t>
            </a:r>
          </a:p>
          <a:p>
            <a:r>
              <a:rPr lang="nl-NL" dirty="0" smtClean="0"/>
              <a:t>Op pp. 215 en 216 van ‘Nieuw Nederlands’ kun je de regels voor de werkwoordspelling vinden. In het boek staan ook oefeningen die je kunt maken.</a:t>
            </a:r>
          </a:p>
          <a:p>
            <a:r>
              <a:rPr lang="nl-NL" dirty="0" smtClean="0"/>
              <a:t>In het hoofdstuk ‘Spelling’ kun je uitleg en oefeningen bij nog veel meer regels vinden.</a:t>
            </a:r>
            <a:endParaRPr lang="nl-NL" dirty="0"/>
          </a:p>
        </p:txBody>
      </p:sp>
    </p:spTree>
    <p:extLst>
      <p:ext uri="{BB962C8B-B14F-4D97-AF65-F5344CB8AC3E}">
        <p14:creationId xmlns:p14="http://schemas.microsoft.com/office/powerpoint/2010/main" val="312288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24128" y="187516"/>
            <a:ext cx="9720072" cy="1499616"/>
          </a:xfrm>
        </p:spPr>
        <p:txBody>
          <a:bodyPr/>
          <a:lstStyle/>
          <a:p>
            <a:r>
              <a:rPr lang="nl-NL" dirty="0" smtClean="0"/>
              <a:t>verwijswoorden</a:t>
            </a:r>
            <a:endParaRPr lang="nl-NL" dirty="0"/>
          </a:p>
        </p:txBody>
      </p:sp>
      <p:sp>
        <p:nvSpPr>
          <p:cNvPr id="3" name="Tijdelijke aanduiding voor inhoud 2"/>
          <p:cNvSpPr>
            <a:spLocks noGrp="1"/>
          </p:cNvSpPr>
          <p:nvPr>
            <p:ph idx="1"/>
          </p:nvPr>
        </p:nvSpPr>
        <p:spPr>
          <a:xfrm>
            <a:off x="1024127" y="1352282"/>
            <a:ext cx="9720073" cy="5112912"/>
          </a:xfrm>
        </p:spPr>
        <p:txBody>
          <a:bodyPr>
            <a:normAutofit/>
          </a:bodyPr>
          <a:lstStyle/>
          <a:p>
            <a:r>
              <a:rPr lang="nl-NL" dirty="0" smtClean="0"/>
              <a:t>Ook de regels voor de verwijswoorden zijn de afgelopen jaren uitgebreid aan bod gekomen. De theorie is te uitgebreid om hier helemaal weer te geven. Mocht je wel behoefte hebben aan die theorie, vraag je docent dan om een kopie uit het 4 vwo-deel van ‘Nieuw Nederlands’.</a:t>
            </a:r>
          </a:p>
          <a:p>
            <a:r>
              <a:rPr lang="nl-NL" dirty="0" smtClean="0"/>
              <a:t>Een aantal veelvoorkomende fouten:</a:t>
            </a:r>
          </a:p>
          <a:p>
            <a:r>
              <a:rPr lang="nl-NL" dirty="0" smtClean="0"/>
              <a:t>Ajax is trots op </a:t>
            </a:r>
            <a:r>
              <a:rPr lang="nl-NL" dirty="0" smtClean="0">
                <a:solidFill>
                  <a:srgbClr val="FF0000"/>
                </a:solidFill>
              </a:rPr>
              <a:t>haar</a:t>
            </a:r>
            <a:r>
              <a:rPr lang="nl-NL" dirty="0"/>
              <a:t> </a:t>
            </a:r>
            <a:r>
              <a:rPr lang="nl-NL" dirty="0" smtClean="0"/>
              <a:t>overwinning</a:t>
            </a:r>
            <a:r>
              <a:rPr lang="nl-NL" dirty="0"/>
              <a:t> </a:t>
            </a:r>
            <a:r>
              <a:rPr lang="nl-NL" dirty="0" smtClean="0"/>
              <a:t>(</a:t>
            </a:r>
            <a:r>
              <a:rPr lang="nl-NL" dirty="0" smtClean="0">
                <a:solidFill>
                  <a:schemeClr val="accent2"/>
                </a:solidFill>
              </a:rPr>
              <a:t>zijn </a:t>
            </a:r>
            <a:r>
              <a:rPr lang="nl-NL" dirty="0" smtClean="0"/>
              <a:t>– namen van landen, steden en clubs zijn onzijdig).</a:t>
            </a:r>
          </a:p>
          <a:p>
            <a:r>
              <a:rPr lang="nl-NL" dirty="0" smtClean="0"/>
              <a:t>Ik geef het boek aan </a:t>
            </a:r>
            <a:r>
              <a:rPr lang="nl-NL" dirty="0" smtClean="0">
                <a:solidFill>
                  <a:srgbClr val="FF0000"/>
                </a:solidFill>
              </a:rPr>
              <a:t>hun</a:t>
            </a:r>
            <a:r>
              <a:rPr lang="nl-NL" dirty="0" smtClean="0"/>
              <a:t> (</a:t>
            </a:r>
            <a:r>
              <a:rPr lang="nl-NL" dirty="0" smtClean="0">
                <a:solidFill>
                  <a:schemeClr val="accent2"/>
                </a:solidFill>
              </a:rPr>
              <a:t>aan hen</a:t>
            </a:r>
            <a:r>
              <a:rPr lang="nl-NL" dirty="0" smtClean="0"/>
              <a:t> of </a:t>
            </a:r>
            <a:r>
              <a:rPr lang="nl-NL" dirty="0" smtClean="0">
                <a:solidFill>
                  <a:schemeClr val="accent2"/>
                </a:solidFill>
              </a:rPr>
              <a:t>Ik geef hun het boek </a:t>
            </a:r>
            <a:r>
              <a:rPr lang="nl-NL" dirty="0" smtClean="0"/>
              <a:t>– na een voorzetsel gebruik je ‘hen’ in plaats van ‘hun’).</a:t>
            </a:r>
          </a:p>
          <a:p>
            <a:r>
              <a:rPr lang="nl-NL" dirty="0" smtClean="0"/>
              <a:t>Het boek </a:t>
            </a:r>
            <a:r>
              <a:rPr lang="nl-NL" dirty="0" smtClean="0">
                <a:solidFill>
                  <a:srgbClr val="FF0000"/>
                </a:solidFill>
              </a:rPr>
              <a:t>wat</a:t>
            </a:r>
            <a:r>
              <a:rPr lang="nl-NL" dirty="0" smtClean="0"/>
              <a:t> je daar ziet, is leuk (</a:t>
            </a:r>
            <a:r>
              <a:rPr lang="nl-NL" dirty="0" smtClean="0">
                <a:solidFill>
                  <a:schemeClr val="accent2"/>
                </a:solidFill>
              </a:rPr>
              <a:t>dat </a:t>
            </a:r>
            <a:r>
              <a:rPr lang="nl-NL" dirty="0" smtClean="0"/>
              <a:t>– ‘wat’ kan slechts in drie andere gevallen als betrekkelijk voornaamwoord gebruikt worden).</a:t>
            </a:r>
          </a:p>
          <a:p>
            <a:r>
              <a:rPr lang="nl-NL" dirty="0" smtClean="0"/>
              <a:t>De kinderen </a:t>
            </a:r>
            <a:r>
              <a:rPr lang="nl-NL" dirty="0" smtClean="0">
                <a:solidFill>
                  <a:srgbClr val="FF0000"/>
                </a:solidFill>
              </a:rPr>
              <a:t>waarmee</a:t>
            </a:r>
            <a:r>
              <a:rPr lang="nl-NL" dirty="0" smtClean="0"/>
              <a:t> ik in de klas zit, zijn vervelend (</a:t>
            </a:r>
            <a:r>
              <a:rPr lang="nl-NL" dirty="0" smtClean="0">
                <a:solidFill>
                  <a:schemeClr val="accent2"/>
                </a:solidFill>
              </a:rPr>
              <a:t>met wie</a:t>
            </a:r>
            <a:r>
              <a:rPr lang="nl-NL" dirty="0"/>
              <a:t> </a:t>
            </a:r>
            <a:r>
              <a:rPr lang="nl-NL" dirty="0" smtClean="0"/>
              <a:t>– bij personen gebruik je nooit ‘waar’ + voorzetsel, maar voorzetsel + ‘wie’).</a:t>
            </a:r>
            <a:endParaRPr lang="nl-NL" dirty="0"/>
          </a:p>
        </p:txBody>
      </p:sp>
    </p:spTree>
    <p:extLst>
      <p:ext uri="{BB962C8B-B14F-4D97-AF65-F5344CB8AC3E}">
        <p14:creationId xmlns:p14="http://schemas.microsoft.com/office/powerpoint/2010/main" val="249386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Zinnen begrenzen</a:t>
            </a:r>
            <a:endParaRPr lang="nl-NL" dirty="0"/>
          </a:p>
        </p:txBody>
      </p:sp>
      <p:sp>
        <p:nvSpPr>
          <p:cNvPr id="3" name="Tijdelijke aanduiding voor inhoud 2"/>
          <p:cNvSpPr>
            <a:spLocks noGrp="1"/>
          </p:cNvSpPr>
          <p:nvPr>
            <p:ph idx="1"/>
          </p:nvPr>
        </p:nvSpPr>
        <p:spPr/>
        <p:txBody>
          <a:bodyPr/>
          <a:lstStyle/>
          <a:p>
            <a:r>
              <a:rPr lang="nl-NL" dirty="0" smtClean="0"/>
              <a:t>Het begrenzen van zinnen van op twee manieren verkeerd gaan:</a:t>
            </a:r>
          </a:p>
          <a:p>
            <a:pPr marL="457200" indent="-457200">
              <a:buFont typeface="+mj-lt"/>
              <a:buAutoNum type="arabicPeriod"/>
            </a:pPr>
            <a:r>
              <a:rPr lang="nl-NL" dirty="0" smtClean="0"/>
              <a:t>Soms staat een zinsdeel los dat eigenlijk deel uitmaakt van een grotere, samengestelde zin (zie: losstaand zinsgedeelte).</a:t>
            </a:r>
          </a:p>
          <a:p>
            <a:pPr marL="457200" indent="-457200">
              <a:buFont typeface="+mj-lt"/>
              <a:buAutoNum type="arabicPeriod"/>
            </a:pPr>
            <a:r>
              <a:rPr lang="nl-NL" dirty="0" smtClean="0"/>
              <a:t>Soms worden twee zelfstandige zinnen ten onrechte aan elkaar geplakt (zie: zinnen aan elkaar plakken).</a:t>
            </a:r>
          </a:p>
          <a:p>
            <a:pPr marL="457200" indent="-457200">
              <a:buFont typeface="+mj-lt"/>
              <a:buAutoNum type="arabicPeriod"/>
            </a:pPr>
            <a:endParaRPr lang="nl-NL" dirty="0"/>
          </a:p>
        </p:txBody>
      </p:sp>
    </p:spTree>
    <p:extLst>
      <p:ext uri="{BB962C8B-B14F-4D97-AF65-F5344CB8AC3E}">
        <p14:creationId xmlns:p14="http://schemas.microsoft.com/office/powerpoint/2010/main" val="591973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71770" y="722080"/>
            <a:ext cx="9720073" cy="5679649"/>
          </a:xfrm>
        </p:spPr>
        <p:txBody>
          <a:bodyPr/>
          <a:lstStyle/>
          <a:p>
            <a:pPr marL="0" indent="0">
              <a:buNone/>
            </a:pPr>
            <a:r>
              <a:rPr lang="nl-NL" sz="2800" dirty="0">
                <a:solidFill>
                  <a:srgbClr val="92D050"/>
                </a:solidFill>
              </a:rPr>
              <a:t>Losstaand zinsgedeelte</a:t>
            </a:r>
          </a:p>
          <a:p>
            <a:pPr marL="0" indent="0">
              <a:buNone/>
            </a:pPr>
            <a:r>
              <a:rPr lang="nl-NL" dirty="0"/>
              <a:t>Een bijzin is een zinsdeel binnen een grotere, samengestelde zin. Zo’n bijzin mag dus niet los staan van een zin waar hij in hoort.</a:t>
            </a:r>
          </a:p>
          <a:p>
            <a:pPr marL="0" indent="0">
              <a:buNone/>
            </a:pPr>
            <a:endParaRPr lang="nl-NL" dirty="0" smtClean="0"/>
          </a:p>
          <a:p>
            <a:pPr marL="0" indent="0">
              <a:buNone/>
            </a:pPr>
            <a:r>
              <a:rPr lang="nl-NL" dirty="0" smtClean="0">
                <a:solidFill>
                  <a:srgbClr val="FF0000"/>
                </a:solidFill>
              </a:rPr>
              <a:t>De groenteboer heeft nog geen zin om met pensioen te gaan. Hoewel hij volgens mij al genoeg geld verdiend heeft.</a:t>
            </a:r>
          </a:p>
          <a:p>
            <a:pPr marL="0" indent="0">
              <a:buNone/>
            </a:pPr>
            <a:r>
              <a:rPr lang="nl-NL" dirty="0" smtClean="0">
                <a:solidFill>
                  <a:schemeClr val="accent2"/>
                </a:solidFill>
              </a:rPr>
              <a:t>De groenteboer heeft nog geen zin om met pensioen te gaan, hoewel hij volgens mij al genoeg geld verdiend heeft.</a:t>
            </a:r>
          </a:p>
          <a:p>
            <a:pPr marL="0" indent="0">
              <a:buNone/>
            </a:pPr>
            <a:r>
              <a:rPr lang="nl-NL" dirty="0" smtClean="0"/>
              <a:t>NB: er moet een komma staan voor het voegwoord ‘hoewel’.</a:t>
            </a:r>
          </a:p>
          <a:p>
            <a:pPr marL="0" indent="0">
              <a:buNone/>
            </a:pPr>
            <a:r>
              <a:rPr lang="nl-NL" dirty="0" smtClean="0">
                <a:solidFill>
                  <a:schemeClr val="accent2"/>
                </a:solidFill>
              </a:rPr>
              <a:t>De groenteboer heeft nog geen zin om met pensioen te gaan. Toch heeft hij volgens mij al genoeg geld verdiend.</a:t>
            </a:r>
          </a:p>
          <a:p>
            <a:pPr marL="0" indent="0">
              <a:buNone/>
            </a:pPr>
            <a:endParaRPr lang="nl-NL" dirty="0"/>
          </a:p>
        </p:txBody>
      </p:sp>
    </p:spTree>
    <p:extLst>
      <p:ext uri="{BB962C8B-B14F-4D97-AF65-F5344CB8AC3E}">
        <p14:creationId xmlns:p14="http://schemas.microsoft.com/office/powerpoint/2010/main" val="4240446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985491" y="1217053"/>
            <a:ext cx="9720073" cy="4023360"/>
          </a:xfrm>
        </p:spPr>
        <p:txBody>
          <a:bodyPr>
            <a:normAutofit lnSpcReduction="10000"/>
          </a:bodyPr>
          <a:lstStyle/>
          <a:p>
            <a:pPr marL="0" indent="0">
              <a:buNone/>
            </a:pPr>
            <a:r>
              <a:rPr lang="nl-NL" sz="2800" dirty="0" smtClean="0">
                <a:solidFill>
                  <a:srgbClr val="92D050"/>
                </a:solidFill>
              </a:rPr>
              <a:t>Let vooral ook op bij het voegwoord ‘maar’:</a:t>
            </a:r>
          </a:p>
          <a:p>
            <a:endParaRPr lang="nl-NL" dirty="0"/>
          </a:p>
          <a:p>
            <a:r>
              <a:rPr lang="nl-NL" dirty="0" smtClean="0"/>
              <a:t>Veel schrijvers beginnen een zin met het voegwoord ‘maar’.</a:t>
            </a:r>
          </a:p>
          <a:p>
            <a:r>
              <a:rPr lang="nl-NL" dirty="0" smtClean="0">
                <a:solidFill>
                  <a:srgbClr val="FF0000"/>
                </a:solidFill>
              </a:rPr>
              <a:t>De minister is van plan om een handelsdelegatie te sturen. Maar het is nog niet zeker of hij dat ook echt gaat doen.</a:t>
            </a:r>
          </a:p>
          <a:p>
            <a:r>
              <a:rPr lang="nl-NL" dirty="0" smtClean="0"/>
              <a:t>Hoewel de zin ‘Maar het is … echt gaat doen.’ een losstaande hoofdzin is (en dus geen bijzin) is het toch verstandig om de zin met ‘maar’ door middel van een komma aan de rest van de zin te koppelen.</a:t>
            </a:r>
          </a:p>
          <a:p>
            <a:r>
              <a:rPr lang="nl-NL" dirty="0" smtClean="0">
                <a:solidFill>
                  <a:schemeClr val="accent2"/>
                </a:solidFill>
              </a:rPr>
              <a:t>De minister is van plan om een handelsdelegatie te sturen, maar het is nog niet zeker of hij dat ook echt gaan doen.</a:t>
            </a:r>
            <a:endParaRPr lang="nl-NL" dirty="0">
              <a:solidFill>
                <a:schemeClr val="accent2"/>
              </a:solidFill>
            </a:endParaRPr>
          </a:p>
        </p:txBody>
      </p:sp>
    </p:spTree>
    <p:extLst>
      <p:ext uri="{BB962C8B-B14F-4D97-AF65-F5344CB8AC3E}">
        <p14:creationId xmlns:p14="http://schemas.microsoft.com/office/powerpoint/2010/main" val="177983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11249" y="1062507"/>
            <a:ext cx="9720073" cy="4023360"/>
          </a:xfrm>
        </p:spPr>
        <p:txBody>
          <a:bodyPr/>
          <a:lstStyle/>
          <a:p>
            <a:r>
              <a:rPr lang="nl-NL" sz="2800" dirty="0" smtClean="0">
                <a:solidFill>
                  <a:srgbClr val="92D050"/>
                </a:solidFill>
              </a:rPr>
              <a:t>Zinnen aan elkaar plakken</a:t>
            </a:r>
          </a:p>
          <a:p>
            <a:r>
              <a:rPr lang="nl-NL" dirty="0" smtClean="0"/>
              <a:t>Twee hoofdzinnen kun je aan elkaar plakken met ‘en’, ‘of’, ‘want’, ‘maar’ of ‘dus’. Als je geen verbindingswoorden gebruikt, moet je twee hoofdzinnen van elkaar scheiden door een punt te zetten en de volgende zin met een hoofdletter te laten beginnen.</a:t>
            </a:r>
          </a:p>
          <a:p>
            <a:r>
              <a:rPr lang="nl-NL" dirty="0" smtClean="0">
                <a:solidFill>
                  <a:srgbClr val="FF0000"/>
                </a:solidFill>
              </a:rPr>
              <a:t>Nederlandse studenten kunnen steeds makkelijker geld lenen bij DUO, daardoor raken ze echter steeds vaker in de schulden, dat kan in hun latere leven tot problemen leiden.</a:t>
            </a:r>
          </a:p>
          <a:p>
            <a:r>
              <a:rPr lang="nl-NL" dirty="0" smtClean="0">
                <a:solidFill>
                  <a:schemeClr val="accent2"/>
                </a:solidFill>
              </a:rPr>
              <a:t>Nederlandse studenten kunnen steeds makkelijker geld lenen bij DUO. Daardoor raken ze echter steeds vaker in de schulden. Dat kan in hun latere leven tot problemen leiden.</a:t>
            </a:r>
            <a:endParaRPr lang="nl-NL" dirty="0">
              <a:solidFill>
                <a:schemeClr val="accent2"/>
              </a:solidFill>
            </a:endParaRPr>
          </a:p>
        </p:txBody>
      </p:sp>
    </p:spTree>
    <p:extLst>
      <p:ext uri="{BB962C8B-B14F-4D97-AF65-F5344CB8AC3E}">
        <p14:creationId xmlns:p14="http://schemas.microsoft.com/office/powerpoint/2010/main" val="3414167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woorden, woordgroepen en zinnen</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sz="2800" dirty="0" smtClean="0">
                <a:solidFill>
                  <a:schemeClr val="accent1"/>
                </a:solidFill>
              </a:rPr>
              <a:t>Hoe noteer je de verschillende soorten antwoorden?</a:t>
            </a:r>
          </a:p>
          <a:p>
            <a:pPr marL="0" indent="0">
              <a:buNone/>
            </a:pPr>
            <a:r>
              <a:rPr lang="nl-NL" sz="2400" dirty="0" smtClean="0"/>
              <a:t>Als het antwoord een woord is, dan begin je met een kleine letter en zet je geen punt.</a:t>
            </a:r>
          </a:p>
          <a:p>
            <a:pPr marL="0" indent="0">
              <a:buNone/>
            </a:pPr>
            <a:r>
              <a:rPr lang="nl-NL" sz="2400" dirty="0" smtClean="0"/>
              <a:t>Vraag: Wat wil Peter later worden?</a:t>
            </a:r>
          </a:p>
          <a:p>
            <a:pPr marL="0" indent="0">
              <a:buNone/>
            </a:pPr>
            <a:r>
              <a:rPr lang="nl-NL" sz="2400" dirty="0" smtClean="0"/>
              <a:t>Antwoord: </a:t>
            </a:r>
            <a:r>
              <a:rPr lang="nl-NL" sz="2400" dirty="0" smtClean="0">
                <a:solidFill>
                  <a:schemeClr val="accent2"/>
                </a:solidFill>
              </a:rPr>
              <a:t>acteur</a:t>
            </a:r>
          </a:p>
          <a:p>
            <a:pPr marL="0" indent="0">
              <a:buNone/>
            </a:pPr>
            <a:r>
              <a:rPr lang="nl-NL" sz="2400" dirty="0" smtClean="0"/>
              <a:t>Als het antwoord een woordgroep is, dan begin je met een kleine letter en zet    je geen punt.</a:t>
            </a:r>
          </a:p>
          <a:p>
            <a:pPr marL="0" indent="0">
              <a:buNone/>
            </a:pPr>
            <a:r>
              <a:rPr lang="nl-NL" sz="2400" dirty="0" smtClean="0"/>
              <a:t>Vraag: Bij welke alinea begint het slot?</a:t>
            </a:r>
          </a:p>
          <a:p>
            <a:pPr marL="0" indent="0">
              <a:buNone/>
            </a:pPr>
            <a:r>
              <a:rPr lang="nl-NL" sz="2400" dirty="0" smtClean="0"/>
              <a:t>Antwoord: </a:t>
            </a:r>
            <a:r>
              <a:rPr lang="nl-NL" sz="2400" dirty="0" smtClean="0">
                <a:solidFill>
                  <a:schemeClr val="accent2"/>
                </a:solidFill>
              </a:rPr>
              <a:t>bij alinea 10</a:t>
            </a:r>
            <a:endParaRPr lang="nl-NL" sz="2400" dirty="0">
              <a:solidFill>
                <a:schemeClr val="accent2"/>
              </a:solidFill>
            </a:endParaRPr>
          </a:p>
        </p:txBody>
      </p:sp>
    </p:spTree>
    <p:extLst>
      <p:ext uri="{BB962C8B-B14F-4D97-AF65-F5344CB8AC3E}">
        <p14:creationId xmlns:p14="http://schemas.microsoft.com/office/powerpoint/2010/main" val="2472666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24128" y="1088265"/>
            <a:ext cx="9720073" cy="4023360"/>
          </a:xfrm>
        </p:spPr>
        <p:txBody>
          <a:bodyPr/>
          <a:lstStyle/>
          <a:p>
            <a:r>
              <a:rPr lang="nl-NL" dirty="0" smtClean="0"/>
              <a:t>Als het antwoord een hele zin is, dan begin je met een hoofdletter en dan sluit je af met een punt.</a:t>
            </a:r>
          </a:p>
          <a:p>
            <a:r>
              <a:rPr lang="nl-NL" dirty="0" smtClean="0"/>
              <a:t>Vraag: Wat zou iedereen volgens de schrijver moeten doen?</a:t>
            </a:r>
          </a:p>
          <a:p>
            <a:r>
              <a:rPr lang="nl-NL" dirty="0" smtClean="0"/>
              <a:t>Antwoord: </a:t>
            </a:r>
            <a:r>
              <a:rPr lang="nl-NL" dirty="0" smtClean="0">
                <a:solidFill>
                  <a:schemeClr val="accent2"/>
                </a:solidFill>
              </a:rPr>
              <a:t>Iedereen zou volgens de schrijver lid moeten worden van Amnesty International.</a:t>
            </a:r>
          </a:p>
          <a:p>
            <a:r>
              <a:rPr lang="nl-NL" dirty="0" smtClean="0"/>
              <a:t>(Je kunt hier ook antwoorden met een woordgroep.</a:t>
            </a:r>
          </a:p>
          <a:p>
            <a:r>
              <a:rPr lang="nl-NL" dirty="0" smtClean="0"/>
              <a:t>Antwoord: </a:t>
            </a:r>
            <a:r>
              <a:rPr lang="nl-NL" dirty="0" smtClean="0">
                <a:solidFill>
                  <a:schemeClr val="accent2"/>
                </a:solidFill>
              </a:rPr>
              <a:t>lid worden van Amnesty International</a:t>
            </a:r>
            <a:r>
              <a:rPr lang="nl-NL" dirty="0" smtClean="0"/>
              <a:t>)</a:t>
            </a:r>
          </a:p>
        </p:txBody>
      </p:sp>
    </p:spTree>
    <p:extLst>
      <p:ext uri="{BB962C8B-B14F-4D97-AF65-F5344CB8AC3E}">
        <p14:creationId xmlns:p14="http://schemas.microsoft.com/office/powerpoint/2010/main" val="1700645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49886" y="998112"/>
            <a:ext cx="9720073" cy="4023360"/>
          </a:xfrm>
        </p:spPr>
        <p:txBody>
          <a:bodyPr/>
          <a:lstStyle/>
          <a:p>
            <a:r>
              <a:rPr lang="nl-NL" sz="2800" dirty="0" smtClean="0">
                <a:solidFill>
                  <a:schemeClr val="accent1"/>
                </a:solidFill>
              </a:rPr>
              <a:t>Wat moet je doen als het antwoord met ‘omdat’ begint?</a:t>
            </a:r>
          </a:p>
          <a:p>
            <a:r>
              <a:rPr lang="nl-NL" dirty="0" smtClean="0"/>
              <a:t>Een antwoord dat begint met ‘omdat’ is in de meeste gevallen geen hoofdzin, maar een bijzin. Als er geen hele zin is, dan begin je dus niet met een hoofdletter en je sluit ook niet af met een punt.</a:t>
            </a:r>
          </a:p>
          <a:p>
            <a:r>
              <a:rPr lang="nl-NL" dirty="0" smtClean="0"/>
              <a:t>Vraag: Waarom moet Anne een paraplu meenemen?</a:t>
            </a:r>
          </a:p>
          <a:p>
            <a:r>
              <a:rPr lang="nl-NL" dirty="0" smtClean="0"/>
              <a:t>Antwoord: </a:t>
            </a:r>
            <a:r>
              <a:rPr lang="nl-NL" dirty="0" smtClean="0">
                <a:solidFill>
                  <a:schemeClr val="accent2"/>
                </a:solidFill>
              </a:rPr>
              <a:t>omdat het gaat regenen</a:t>
            </a:r>
          </a:p>
          <a:p>
            <a:r>
              <a:rPr lang="nl-NL" dirty="0" smtClean="0"/>
              <a:t>(Er zijn overigens gevallen waarbij ‘omdat’ wel aan het begin van een zin staat:</a:t>
            </a:r>
          </a:p>
          <a:p>
            <a:r>
              <a:rPr lang="nl-NL" dirty="0" smtClean="0">
                <a:solidFill>
                  <a:schemeClr val="accent2"/>
                </a:solidFill>
              </a:rPr>
              <a:t>Omdat het gaat regenen, neem ik mijn paraplu mee</a:t>
            </a:r>
            <a:r>
              <a:rPr lang="nl-NL" dirty="0" smtClean="0"/>
              <a:t>)</a:t>
            </a:r>
          </a:p>
        </p:txBody>
      </p:sp>
    </p:spTree>
    <p:extLst>
      <p:ext uri="{BB962C8B-B14F-4D97-AF65-F5344CB8AC3E}">
        <p14:creationId xmlns:p14="http://schemas.microsoft.com/office/powerpoint/2010/main" val="95734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37007" y="1255690"/>
            <a:ext cx="9720073" cy="4023360"/>
          </a:xfrm>
        </p:spPr>
        <p:txBody>
          <a:bodyPr/>
          <a:lstStyle/>
          <a:p>
            <a:r>
              <a:rPr lang="nl-NL" sz="2800" dirty="0" smtClean="0">
                <a:solidFill>
                  <a:schemeClr val="accent1"/>
                </a:solidFill>
              </a:rPr>
              <a:t>Wat te doen als het antwoord een combinatie is van bijvoorbeeld een woord en een zin?</a:t>
            </a:r>
          </a:p>
          <a:p>
            <a:r>
              <a:rPr lang="nl-NL" dirty="0" smtClean="0"/>
              <a:t>Over het algemeen leiden combinaties van verschillende constructies tot problemen met hoofdletters en leestekens. De makkelijkste oplossing is om in dit soort gevallen een hele zin te formuleren, ook als er geen ** voor de vraag staan.</a:t>
            </a:r>
          </a:p>
          <a:p>
            <a:r>
              <a:rPr lang="nl-NL" dirty="0" smtClean="0"/>
              <a:t>Vraag: Noem een personage en geef aan wat het geheim van dat personage is.</a:t>
            </a:r>
          </a:p>
          <a:p>
            <a:r>
              <a:rPr lang="nl-NL" dirty="0" smtClean="0"/>
              <a:t>Antwoord: </a:t>
            </a:r>
            <a:r>
              <a:rPr lang="nl-NL" dirty="0" err="1" smtClean="0">
                <a:solidFill>
                  <a:srgbClr val="FF0000"/>
                </a:solidFill>
              </a:rPr>
              <a:t>Warenar</a:t>
            </a:r>
            <a:r>
              <a:rPr lang="nl-NL" dirty="0" smtClean="0">
                <a:solidFill>
                  <a:srgbClr val="FF0000"/>
                </a:solidFill>
              </a:rPr>
              <a:t>: hij heeft een pot met goud</a:t>
            </a:r>
          </a:p>
          <a:p>
            <a:r>
              <a:rPr lang="nl-NL" dirty="0" smtClean="0"/>
              <a:t>Antwoord: </a:t>
            </a:r>
            <a:r>
              <a:rPr lang="nl-NL" dirty="0" err="1" smtClean="0">
                <a:solidFill>
                  <a:schemeClr val="accent2"/>
                </a:solidFill>
              </a:rPr>
              <a:t>Warenar</a:t>
            </a:r>
            <a:r>
              <a:rPr lang="nl-NL" dirty="0" smtClean="0">
                <a:solidFill>
                  <a:schemeClr val="accent2"/>
                </a:solidFill>
              </a:rPr>
              <a:t> heeft een pot met goud.</a:t>
            </a:r>
            <a:endParaRPr lang="nl-NL" dirty="0">
              <a:solidFill>
                <a:schemeClr val="accent2"/>
              </a:solidFill>
            </a:endParaRPr>
          </a:p>
        </p:txBody>
      </p:sp>
    </p:spTree>
    <p:extLst>
      <p:ext uri="{BB962C8B-B14F-4D97-AF65-F5344CB8AC3E}">
        <p14:creationId xmlns:p14="http://schemas.microsoft.com/office/powerpoint/2010/main" val="19982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200</TotalTime>
  <Words>1204</Words>
  <Application>Microsoft Office PowerPoint</Application>
  <PresentationFormat>Breedbeeld</PresentationFormat>
  <Paragraphs>80</Paragraphs>
  <Slides>13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Tw Cen MT</vt:lpstr>
      <vt:lpstr>Tw Cen MT Condensed</vt:lpstr>
      <vt:lpstr>Wingdings 3</vt:lpstr>
      <vt:lpstr>Integraal</vt:lpstr>
      <vt:lpstr>Taal bij toetsen</vt:lpstr>
      <vt:lpstr>Zinnen begrenzen</vt:lpstr>
      <vt:lpstr>PowerPoint-presentatie</vt:lpstr>
      <vt:lpstr>PowerPoint-presentatie</vt:lpstr>
      <vt:lpstr>PowerPoint-presentatie</vt:lpstr>
      <vt:lpstr>woorden, woordgroepen en zinnen</vt:lpstr>
      <vt:lpstr>PowerPoint-presentatie</vt:lpstr>
      <vt:lpstr>PowerPoint-presentatie</vt:lpstr>
      <vt:lpstr>PowerPoint-presentatie</vt:lpstr>
      <vt:lpstr>Komma’s</vt:lpstr>
      <vt:lpstr>aanhalingstekens</vt:lpstr>
      <vt:lpstr>werkwoordspelling</vt:lpstr>
      <vt:lpstr>verwijswoorden</vt:lpstr>
    </vt:vector>
  </TitlesOfParts>
  <Company>Het Hooghuis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Taal bij toetsen</dc:title>
  <dc:creator>Marja Venema- Walraven</dc:creator>
  <cp:lastModifiedBy>Derk Venema</cp:lastModifiedBy>
  <cp:revision>14</cp:revision>
  <dcterms:created xsi:type="dcterms:W3CDTF">2015-11-23T09:47:18Z</dcterms:created>
  <dcterms:modified xsi:type="dcterms:W3CDTF">2016-05-25T10:47:15Z</dcterms:modified>
</cp:coreProperties>
</file>