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2C352C7-BB57-46EF-AE2D-6F783F6D2D85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A39E1A6-6A96-452D-BD4F-EE7F41C978F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nl/url?sa=i&amp;rct=j&amp;q=&amp;esrc=s&amp;source=images&amp;cd=&amp;cad=rja&amp;uact=8&amp;ved=0CAcQjRw&amp;url=http://nl.123rf.com/stock-foto/storing.html&amp;ei=Ar5NVbifIILZU4KWgfgK&amp;psig=AFQjCNEgIKh4Mp5DA9jYPoxIdWPgtyFE0w&amp;ust=1431244559875450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nl/url?sa=i&amp;rct=j&amp;q=&amp;esrc=s&amp;source=images&amp;cd=&amp;cad=rja&amp;uact=8&amp;ved=0CAcQjRw&amp;url=http://nl.123rf.com/stock-foto/storing.html&amp;ei=Ar5NVbifIILZU4KWgfgK&amp;psig=AFQjCNEgIKh4Mp5DA9jYPoxIdWPgtyFE0w&amp;ust=1431244559875450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source=images&amp;cd=&amp;cad=rja&amp;uact=8&amp;ved=0CAcQjRw&amp;url=http://nl.123rf.com/stock-foto/positiviteit.html&amp;ei=2b1NVYzkAsnpUoTfgLAI&amp;psig=AFQjCNEgIKh4Mp5DA9jYPoxIdWPgtyFE0w&amp;ust=143124455987545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nl/url?sa=i&amp;rct=j&amp;q=&amp;esrc=s&amp;source=images&amp;cd=&amp;cad=rja&amp;uact=8&amp;ved=0CAcQjRw&amp;url=http://nl.123rf.com/stock-foto/gevoelens.html&amp;ei=Vb5NVYrVBIGzUaOdgcgC&amp;psig=AFQjCNFVseBcj6lcXlB4W9qgAwHFC10qNA&amp;ust=1431244750303170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nl/url?sa=i&amp;rct=j&amp;q=&amp;esrc=s&amp;source=images&amp;cd=&amp;cad=rja&amp;uact=8&amp;ved=0CAcQjRw&amp;url=http://nl.123rf.com/stock-foto/storing.html&amp;ei=mL1NVen1NYHCUp_fgNAL&amp;psig=AFQjCNEgIKh4Mp5DA9jYPoxIdWPgtyFE0w&amp;ust=1431244559875450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source=images&amp;cd=&amp;cad=rja&amp;uact=8&amp;ved=0CAcQjRw&amp;url=http://www.performa.be/?p%3D1775&amp;ei=vb1NVYiVGsGSU7HXgOAF&amp;psig=AFQjCNEgIKh4Mp5DA9jYPoxIdWPgtyFE0w&amp;ust=143124455987545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43808" y="548680"/>
            <a:ext cx="5772476" cy="2868168"/>
          </a:xfrm>
        </p:spPr>
        <p:txBody>
          <a:bodyPr/>
          <a:lstStyle/>
          <a:p>
            <a:r>
              <a:rPr lang="nl-NL" dirty="0" smtClean="0"/>
              <a:t>Gesprekstechnieken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17</a:t>
            </a:r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107504" y="4869160"/>
            <a:ext cx="2448272" cy="1956855"/>
          </a:xfrm>
          <a:prstGeom prst="rect">
            <a:avLst/>
          </a:prstGeom>
        </p:spPr>
        <p:txBody>
          <a:bodyPr vert="horz" lIns="45720" tIns="0" rIns="45720" bIns="0">
            <a:normAutofit lnSpcReduction="1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dirty="0" smtClean="0"/>
              <a:t>VP15</a:t>
            </a:r>
            <a:endParaRPr lang="nl-NL" dirty="0" smtClean="0"/>
          </a:p>
          <a:p>
            <a:r>
              <a:rPr lang="nl-NL" dirty="0" smtClean="0"/>
              <a:t>Begeleidingskunde</a:t>
            </a:r>
          </a:p>
          <a:p>
            <a:endParaRPr lang="nl-NL" dirty="0"/>
          </a:p>
          <a:p>
            <a:r>
              <a:rPr lang="nl-NL" dirty="0" smtClean="0"/>
              <a:t>Carin Hogenbirk</a:t>
            </a:r>
          </a:p>
          <a:p>
            <a:r>
              <a:rPr lang="nl-NL" dirty="0" smtClean="0"/>
              <a:t>Mei </a:t>
            </a:r>
            <a:r>
              <a:rPr lang="nl-NL" dirty="0" smtClean="0"/>
              <a:t>2016 </a:t>
            </a:r>
            <a:endParaRPr lang="nl-NL" dirty="0"/>
          </a:p>
        </p:txBody>
      </p:sp>
      <p:pic>
        <p:nvPicPr>
          <p:cNvPr id="1026" name="Picture 2" descr="Traject V&amp;V / Zorg Begeleiden / niveau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8" y="332656"/>
            <a:ext cx="18457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Mededelen slecht nieuws</a:t>
            </a:r>
          </a:p>
          <a:p>
            <a:pPr lvl="1"/>
            <a:r>
              <a:rPr lang="nl-NL" dirty="0" smtClean="0"/>
              <a:t>Eerste fase</a:t>
            </a:r>
          </a:p>
          <a:p>
            <a:pPr lvl="2"/>
            <a:r>
              <a:rPr lang="nl-NL" dirty="0" smtClean="0"/>
              <a:t>Kort en bondig</a:t>
            </a:r>
          </a:p>
          <a:p>
            <a:pPr lvl="2"/>
            <a:r>
              <a:rPr lang="nl-NL" dirty="0" smtClean="0"/>
              <a:t>Laat stilte vallen</a:t>
            </a:r>
          </a:p>
          <a:p>
            <a:pPr lvl="2"/>
            <a:r>
              <a:rPr lang="nl-NL" dirty="0" smtClean="0"/>
              <a:t>Nog niet richting oplossingen</a:t>
            </a:r>
          </a:p>
          <a:p>
            <a:pPr lvl="2"/>
            <a:r>
              <a:rPr lang="nl-NL" dirty="0" smtClean="0"/>
              <a:t>Laat nieuws binnenkomen</a:t>
            </a:r>
          </a:p>
          <a:p>
            <a:pPr lvl="2"/>
            <a:r>
              <a:rPr lang="nl-NL" dirty="0" smtClean="0"/>
              <a:t>Geef ruimte aan emotie</a:t>
            </a:r>
          </a:p>
          <a:p>
            <a:pPr lvl="3"/>
            <a:r>
              <a:rPr lang="nl-NL" dirty="0" smtClean="0"/>
              <a:t>Onverschilligheid </a:t>
            </a:r>
          </a:p>
          <a:p>
            <a:pPr lvl="3"/>
            <a:r>
              <a:rPr lang="nl-NL" dirty="0" smtClean="0"/>
              <a:t>Stil</a:t>
            </a:r>
          </a:p>
          <a:p>
            <a:pPr lvl="3"/>
            <a:r>
              <a:rPr lang="nl-NL" dirty="0" smtClean="0"/>
              <a:t>Verdriet</a:t>
            </a:r>
          </a:p>
        </p:txBody>
      </p:sp>
      <p:pic>
        <p:nvPicPr>
          <p:cNvPr id="11266" name="Picture 2" descr="http://previews.123rf.com/images/viktor88/viktor881204/viktor88120400157/13097343-3d-man-standing-under-small-rain-cloud-Stock-Photo-s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4" b="98866" l="9751" r="89796">
                        <a14:foregroundMark x1="26531" y1="12925" x2="71202" y2="14966"/>
                        <a14:foregroundMark x1="32880" y1="26531" x2="53968" y2="24036"/>
                        <a14:foregroundMark x1="24490" y1="29705" x2="24490" y2="29705"/>
                        <a14:foregroundMark x1="36508" y1="35147" x2="36508" y2="35147"/>
                        <a14:foregroundMark x1="49433" y1="31293" x2="49433" y2="31293"/>
                        <a14:foregroundMark x1="44898" y1="47846" x2="44898" y2="47846"/>
                        <a14:foregroundMark x1="30839" y1="47392" x2="30839" y2="47392"/>
                        <a14:foregroundMark x1="69615" y1="46712" x2="69615" y2="46712"/>
                        <a14:foregroundMark x1="67120" y1="65760" x2="67120" y2="65760"/>
                        <a14:foregroundMark x1="73469" y1="75283" x2="73469" y2="75283"/>
                        <a14:foregroundMark x1="41043" y1="59864" x2="41043" y2="59864"/>
                        <a14:foregroundMark x1="33787" y1="68707" x2="33787" y2="68707"/>
                        <a14:foregroundMark x1="43764" y1="75964" x2="43764" y2="75964"/>
                        <a14:foregroundMark x1="54649" y1="46032" x2="59864" y2="65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53" y="5013176"/>
            <a:ext cx="1830363" cy="18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Mededelen slecht nieuws</a:t>
            </a:r>
          </a:p>
          <a:p>
            <a:pPr lvl="1"/>
            <a:r>
              <a:rPr lang="nl-NL" dirty="0" smtClean="0"/>
              <a:t>Tweede fase</a:t>
            </a:r>
          </a:p>
          <a:p>
            <a:pPr lvl="2"/>
            <a:r>
              <a:rPr lang="nl-NL" dirty="0" smtClean="0"/>
              <a:t>Opvangen van de klap</a:t>
            </a:r>
          </a:p>
          <a:p>
            <a:pPr lvl="2"/>
            <a:r>
              <a:rPr lang="nl-NL" dirty="0" smtClean="0"/>
              <a:t>Vragen beantwoorden</a:t>
            </a:r>
          </a:p>
          <a:p>
            <a:pPr lvl="2"/>
            <a:r>
              <a:rPr lang="nl-NL" dirty="0" smtClean="0"/>
              <a:t>Info geven (als dat al kan)</a:t>
            </a:r>
          </a:p>
          <a:p>
            <a:pPr marL="530352" lvl="2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Derde fase</a:t>
            </a:r>
          </a:p>
          <a:p>
            <a:pPr lvl="2"/>
            <a:r>
              <a:rPr lang="nl-NL" dirty="0" smtClean="0"/>
              <a:t>Ondersteuning bieden</a:t>
            </a:r>
          </a:p>
          <a:p>
            <a:pPr lvl="2"/>
            <a:r>
              <a:rPr lang="nl-NL" dirty="0" smtClean="0"/>
              <a:t>Vervolg</a:t>
            </a:r>
          </a:p>
          <a:p>
            <a:pPr lvl="3"/>
            <a:r>
              <a:rPr lang="nl-NL" dirty="0" smtClean="0"/>
              <a:t>Gesprek</a:t>
            </a:r>
          </a:p>
          <a:p>
            <a:pPr lvl="3"/>
            <a:r>
              <a:rPr lang="nl-NL" dirty="0"/>
              <a:t>S</a:t>
            </a:r>
            <a:r>
              <a:rPr lang="nl-NL" dirty="0" smtClean="0"/>
              <a:t>tappen</a:t>
            </a:r>
          </a:p>
        </p:txBody>
      </p:sp>
      <p:pic>
        <p:nvPicPr>
          <p:cNvPr id="5" name="Picture 2" descr="http://previews.123rf.com/images/viktor88/viktor881204/viktor88120400157/13097343-3d-man-standing-under-small-rain-cloud-Stock-Photo-s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4" b="98866" l="9751" r="89796">
                        <a14:foregroundMark x1="26531" y1="12925" x2="71202" y2="14966"/>
                        <a14:foregroundMark x1="32880" y1="26531" x2="53968" y2="24036"/>
                        <a14:foregroundMark x1="24490" y1="29705" x2="24490" y2="29705"/>
                        <a14:foregroundMark x1="36508" y1="35147" x2="36508" y2="35147"/>
                        <a14:foregroundMark x1="49433" y1="31293" x2="49433" y2="31293"/>
                        <a14:foregroundMark x1="44898" y1="47846" x2="44898" y2="47846"/>
                        <a14:foregroundMark x1="30839" y1="47392" x2="30839" y2="47392"/>
                        <a14:foregroundMark x1="69615" y1="46712" x2="69615" y2="46712"/>
                        <a14:foregroundMark x1="67120" y1="65760" x2="67120" y2="65760"/>
                        <a14:foregroundMark x1="73469" y1="75283" x2="73469" y2="75283"/>
                        <a14:foregroundMark x1="41043" y1="59864" x2="41043" y2="59864"/>
                        <a14:foregroundMark x1="33787" y1="68707" x2="33787" y2="68707"/>
                        <a14:foregroundMark x1="43764" y1="75964" x2="43764" y2="75964"/>
                        <a14:foregroundMark x1="54649" y1="46032" x2="59864" y2="65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53" y="5013176"/>
            <a:ext cx="1830363" cy="18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Evalueer (zelf)</a:t>
            </a:r>
          </a:p>
          <a:p>
            <a:pPr lvl="1"/>
            <a:r>
              <a:rPr lang="nl-NL" dirty="0" smtClean="0"/>
              <a:t>Proces </a:t>
            </a:r>
          </a:p>
          <a:p>
            <a:pPr lvl="1"/>
            <a:r>
              <a:rPr lang="nl-NL" dirty="0" smtClean="0"/>
              <a:t>Product</a:t>
            </a:r>
          </a:p>
          <a:p>
            <a:pPr lvl="1"/>
            <a:r>
              <a:rPr lang="nl-NL" dirty="0" smtClean="0"/>
              <a:t>Rapportage</a:t>
            </a:r>
          </a:p>
          <a:p>
            <a:pPr lvl="1"/>
            <a:r>
              <a:rPr lang="nl-NL" dirty="0" smtClean="0"/>
              <a:t>Maak vervolg afspraak</a:t>
            </a:r>
          </a:p>
          <a:p>
            <a:pPr lvl="2"/>
            <a:r>
              <a:rPr lang="nl-NL" dirty="0" smtClean="0"/>
              <a:t>Met of zonder arts</a:t>
            </a:r>
          </a:p>
          <a:p>
            <a:pPr marL="530352" lvl="2" indent="0">
              <a:buNone/>
            </a:pPr>
            <a:endParaRPr lang="nl-NL" dirty="0"/>
          </a:p>
        </p:txBody>
      </p:sp>
      <p:pic>
        <p:nvPicPr>
          <p:cNvPr id="10242" name="Picture 2" descr="http://us.cdn2.123rf.com/168nwm/orla/orla1402/orla140200091/25585980-3d-mensen--een-man-persoon-met-woorden-goed-of-slecht-in-bal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1"/>
            <a:ext cx="2601832" cy="2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r>
              <a:rPr lang="nl-NL" dirty="0" smtClean="0"/>
              <a:t>Echtheid</a:t>
            </a:r>
          </a:p>
          <a:p>
            <a:r>
              <a:rPr lang="nl-NL" dirty="0" smtClean="0"/>
              <a:t>Empathie</a:t>
            </a:r>
          </a:p>
          <a:p>
            <a:r>
              <a:rPr lang="nl-NL" dirty="0" smtClean="0"/>
              <a:t>Begrip tonen</a:t>
            </a:r>
          </a:p>
          <a:p>
            <a:r>
              <a:rPr lang="nl-NL" dirty="0" smtClean="0"/>
              <a:t>Blijf bij zorgvrager als dit op prijs wordt gesteld</a:t>
            </a:r>
          </a:p>
          <a:p>
            <a:r>
              <a:rPr lang="nl-NL" dirty="0" smtClean="0"/>
              <a:t>Maak vervolg afspraak</a:t>
            </a:r>
          </a:p>
          <a:p>
            <a:endParaRPr lang="nl-NL" dirty="0"/>
          </a:p>
        </p:txBody>
      </p:sp>
      <p:pic>
        <p:nvPicPr>
          <p:cNvPr id="12290" name="Picture 2" descr="http://previews.123rf.com/images/digitalgenetics/digitalgenetics1110/digitalgenetics111000039/10854667-3d-man-holding-two-smileys-Stock-Photo-man-sad-emot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805" r="89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046387" cy="20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7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Blz. 129</a:t>
            </a:r>
          </a:p>
          <a:p>
            <a:pPr lvl="1"/>
            <a:r>
              <a:rPr lang="nl-NL" dirty="0" smtClean="0"/>
              <a:t>Bespreek de praktijkvoorbeelden in tweetallen</a:t>
            </a:r>
          </a:p>
          <a:p>
            <a:pPr lvl="1"/>
            <a:r>
              <a:rPr lang="nl-NL" dirty="0" smtClean="0"/>
              <a:t>Geef aan wat je goed vindt</a:t>
            </a:r>
          </a:p>
          <a:p>
            <a:pPr lvl="1"/>
            <a:r>
              <a:rPr lang="nl-NL" dirty="0" smtClean="0"/>
              <a:t>Geef aan wat je anders zou doen</a:t>
            </a:r>
          </a:p>
          <a:p>
            <a:pPr lvl="1"/>
            <a:r>
              <a:rPr lang="nl-NL" dirty="0" smtClean="0"/>
              <a:t>Schuif 1 plek op en bespreek de antwoorden nogmaals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553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Helpend gesprek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Doel</a:t>
            </a:r>
          </a:p>
          <a:p>
            <a:pPr lvl="1"/>
            <a:r>
              <a:rPr lang="nl-NL" dirty="0" smtClean="0"/>
              <a:t>Probleem helder krijgen</a:t>
            </a:r>
          </a:p>
          <a:p>
            <a:pPr lvl="2"/>
            <a:r>
              <a:rPr lang="nl-NL" dirty="0" smtClean="0"/>
              <a:t>Inleiding</a:t>
            </a:r>
          </a:p>
          <a:p>
            <a:pPr lvl="3"/>
            <a:r>
              <a:rPr lang="nl-NL" dirty="0" smtClean="0"/>
              <a:t>Wat is precies het probleem</a:t>
            </a:r>
          </a:p>
          <a:p>
            <a:pPr lvl="3"/>
            <a:r>
              <a:rPr lang="nl-NL" dirty="0" smtClean="0"/>
              <a:t>Wat niet (afbakenen)</a:t>
            </a:r>
          </a:p>
          <a:p>
            <a:pPr lvl="2"/>
            <a:r>
              <a:rPr lang="nl-NL" dirty="0" smtClean="0"/>
              <a:t>Verkenning</a:t>
            </a:r>
          </a:p>
          <a:p>
            <a:pPr lvl="3"/>
            <a:r>
              <a:rPr lang="nl-NL" dirty="0" smtClean="0"/>
              <a:t>Wat speelt allemaal mee</a:t>
            </a:r>
          </a:p>
          <a:p>
            <a:pPr lvl="4"/>
            <a:r>
              <a:rPr lang="nl-NL" dirty="0" smtClean="0"/>
              <a:t>Luisteren</a:t>
            </a:r>
          </a:p>
          <a:p>
            <a:pPr lvl="4"/>
            <a:r>
              <a:rPr lang="nl-NL" dirty="0" smtClean="0"/>
              <a:t>Doorvragen</a:t>
            </a:r>
          </a:p>
          <a:p>
            <a:pPr lvl="5"/>
            <a:r>
              <a:rPr lang="nl-NL" dirty="0" smtClean="0"/>
              <a:t>Zorgvrager is aan het woord</a:t>
            </a:r>
          </a:p>
          <a:p>
            <a:pPr lvl="4"/>
            <a:r>
              <a:rPr lang="nl-NL" dirty="0" smtClean="0"/>
              <a:t>Samenvatten</a:t>
            </a:r>
          </a:p>
          <a:p>
            <a:pPr lvl="4"/>
            <a:r>
              <a:rPr lang="nl-NL" dirty="0" smtClean="0"/>
              <a:t>Verhelderen</a:t>
            </a:r>
          </a:p>
          <a:p>
            <a:pPr lvl="4"/>
            <a:r>
              <a:rPr lang="nl-NL" dirty="0" smtClean="0"/>
              <a:t>Geen oplossingen aandragen</a:t>
            </a:r>
          </a:p>
          <a:p>
            <a:pPr lvl="2"/>
            <a:r>
              <a:rPr lang="nl-NL" dirty="0" smtClean="0"/>
              <a:t>Afsluiting</a:t>
            </a:r>
          </a:p>
          <a:p>
            <a:pPr lvl="3"/>
            <a:r>
              <a:rPr lang="nl-NL" dirty="0" smtClean="0"/>
              <a:t>vervolgafspraak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5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groepsgesprek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Doel</a:t>
            </a:r>
          </a:p>
          <a:p>
            <a:pPr lvl="1"/>
            <a:r>
              <a:rPr lang="nl-NL" dirty="0" smtClean="0"/>
              <a:t>Groep informeren over hetzelfde onderwerp</a:t>
            </a:r>
          </a:p>
          <a:p>
            <a:pPr lvl="2"/>
            <a:r>
              <a:rPr lang="nl-NL" dirty="0" smtClean="0"/>
              <a:t>Diabetes</a:t>
            </a:r>
          </a:p>
          <a:p>
            <a:pPr lvl="2"/>
            <a:r>
              <a:rPr lang="nl-NL" dirty="0" smtClean="0"/>
              <a:t>Heupoperatie</a:t>
            </a:r>
          </a:p>
          <a:p>
            <a:pPr lvl="2"/>
            <a:r>
              <a:rPr lang="nl-NL" dirty="0" smtClean="0"/>
              <a:t>Spelmiddag</a:t>
            </a:r>
          </a:p>
          <a:p>
            <a:pPr lvl="1"/>
            <a:r>
              <a:rPr lang="nl-NL" dirty="0" smtClean="0"/>
              <a:t>Voorzitter</a:t>
            </a:r>
          </a:p>
          <a:p>
            <a:pPr lvl="2"/>
            <a:r>
              <a:rPr lang="nl-NL" dirty="0" smtClean="0"/>
              <a:t>Agenda</a:t>
            </a:r>
          </a:p>
          <a:p>
            <a:pPr lvl="2"/>
            <a:r>
              <a:rPr lang="nl-NL" dirty="0" smtClean="0"/>
              <a:t>Planning</a:t>
            </a:r>
          </a:p>
          <a:p>
            <a:pPr lvl="2"/>
            <a:r>
              <a:rPr lang="nl-NL" dirty="0" smtClean="0"/>
              <a:t>Inhoud</a:t>
            </a:r>
          </a:p>
          <a:p>
            <a:pPr lvl="2"/>
            <a:endParaRPr lang="nl-NL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95746"/>
            <a:ext cx="2587576" cy="142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1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Belangstelling</a:t>
            </a:r>
          </a:p>
          <a:p>
            <a:pPr lvl="1"/>
            <a:r>
              <a:rPr lang="nl-NL" dirty="0" smtClean="0"/>
              <a:t>Nut en noodzaak</a:t>
            </a:r>
          </a:p>
          <a:p>
            <a:r>
              <a:rPr lang="nl-NL" dirty="0" smtClean="0"/>
              <a:t>Besluiten</a:t>
            </a:r>
          </a:p>
          <a:p>
            <a:pPr lvl="1"/>
            <a:r>
              <a:rPr lang="nl-NL" dirty="0" smtClean="0"/>
              <a:t>Consequenties</a:t>
            </a:r>
          </a:p>
          <a:p>
            <a:pPr lvl="1"/>
            <a:r>
              <a:rPr lang="nl-NL" dirty="0" smtClean="0"/>
              <a:t>Knoop doorhakken</a:t>
            </a:r>
          </a:p>
          <a:p>
            <a:r>
              <a:rPr lang="nl-NL" dirty="0" smtClean="0"/>
              <a:t>Verborgen agenda’s</a:t>
            </a:r>
          </a:p>
          <a:p>
            <a:pPr lvl="1"/>
            <a:r>
              <a:rPr lang="nl-NL" dirty="0" smtClean="0"/>
              <a:t>Wantrouwen</a:t>
            </a:r>
          </a:p>
          <a:p>
            <a:pPr lvl="1"/>
            <a:r>
              <a:rPr lang="nl-NL" dirty="0" smtClean="0"/>
              <a:t>Sfeer bepalend</a:t>
            </a:r>
          </a:p>
          <a:p>
            <a:r>
              <a:rPr lang="nl-NL" dirty="0" smtClean="0"/>
              <a:t>Conflicten</a:t>
            </a:r>
          </a:p>
          <a:p>
            <a:pPr lvl="1"/>
            <a:r>
              <a:rPr lang="nl-NL" dirty="0" smtClean="0"/>
              <a:t>Antipathie/sympathie</a:t>
            </a:r>
          </a:p>
          <a:p>
            <a:r>
              <a:rPr lang="nl-NL" dirty="0" smtClean="0"/>
              <a:t>Wensen</a:t>
            </a:r>
          </a:p>
          <a:p>
            <a:pPr lvl="1"/>
            <a:r>
              <a:rPr lang="nl-NL" dirty="0" smtClean="0"/>
              <a:t>Waar over hebben</a:t>
            </a:r>
          </a:p>
          <a:p>
            <a:pPr lvl="1"/>
            <a:r>
              <a:rPr lang="nl-NL" dirty="0" smtClean="0"/>
              <a:t>Waar over besluiten</a:t>
            </a:r>
          </a:p>
          <a:p>
            <a:r>
              <a:rPr lang="nl-NL" dirty="0" smtClean="0"/>
              <a:t>Vervolgafspraken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95746"/>
            <a:ext cx="2587576" cy="142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Doel</a:t>
            </a:r>
          </a:p>
          <a:p>
            <a:pPr lvl="1"/>
            <a:r>
              <a:rPr lang="nl-NL" dirty="0" smtClean="0"/>
              <a:t>Mening vormen en of bijstellen</a:t>
            </a:r>
          </a:p>
          <a:p>
            <a:pPr lvl="2"/>
            <a:r>
              <a:rPr lang="nl-NL" dirty="0" smtClean="0"/>
              <a:t>Informatief</a:t>
            </a:r>
          </a:p>
          <a:p>
            <a:pPr lvl="2"/>
            <a:r>
              <a:rPr lang="nl-NL" dirty="0" smtClean="0"/>
              <a:t>Oriënterend</a:t>
            </a:r>
          </a:p>
          <a:p>
            <a:pPr lvl="2"/>
            <a:r>
              <a:rPr lang="nl-NL" dirty="0" smtClean="0"/>
              <a:t>Besluitvormend</a:t>
            </a:r>
          </a:p>
          <a:p>
            <a:pPr lvl="1"/>
            <a:r>
              <a:rPr lang="nl-NL" dirty="0" smtClean="0"/>
              <a:t>Argumenten</a:t>
            </a:r>
          </a:p>
          <a:p>
            <a:pPr lvl="2"/>
            <a:r>
              <a:rPr lang="nl-NL" dirty="0" smtClean="0"/>
              <a:t>Verpleegkundig</a:t>
            </a:r>
          </a:p>
          <a:p>
            <a:pPr lvl="3"/>
            <a:r>
              <a:rPr lang="nl-NL" dirty="0" smtClean="0"/>
              <a:t>Vakinhoudelijk </a:t>
            </a:r>
          </a:p>
          <a:p>
            <a:pPr lvl="4"/>
            <a:r>
              <a:rPr lang="nl-NL" dirty="0" smtClean="0"/>
              <a:t>Klinisch redeneren</a:t>
            </a:r>
          </a:p>
          <a:p>
            <a:pPr lvl="3"/>
            <a:r>
              <a:rPr lang="nl-NL" dirty="0" smtClean="0"/>
              <a:t>Emotioneel</a:t>
            </a:r>
          </a:p>
          <a:p>
            <a:pPr lvl="3"/>
            <a:r>
              <a:rPr lang="nl-NL" dirty="0" smtClean="0"/>
              <a:t>Persoonlijk</a:t>
            </a:r>
          </a:p>
          <a:p>
            <a:pPr lvl="3"/>
            <a:r>
              <a:rPr lang="nl-NL" dirty="0" smtClean="0"/>
              <a:t>Organisatie</a:t>
            </a:r>
          </a:p>
          <a:p>
            <a:pPr lvl="3"/>
            <a:endParaRPr lang="nl-NL" dirty="0" smtClean="0"/>
          </a:p>
          <a:p>
            <a:pPr lvl="2"/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2607610" cy="198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de opdrachten op bladzijde 128</a:t>
            </a:r>
          </a:p>
          <a:p>
            <a:pPr lvl="1"/>
            <a:r>
              <a:rPr lang="nl-NL" dirty="0" smtClean="0"/>
              <a:t>Hoofdstuk 17 </a:t>
            </a:r>
            <a:r>
              <a:rPr lang="nl-NL" dirty="0" smtClean="0"/>
              <a:t>– Gesprekstechnieken</a:t>
            </a:r>
          </a:p>
          <a:p>
            <a:pPr lvl="1"/>
            <a:r>
              <a:rPr lang="nl-NL" dirty="0" smtClean="0"/>
              <a:t>Opdracht 7, in de les!</a:t>
            </a:r>
            <a:endParaRPr lang="nl-NL" dirty="0" smtClean="0"/>
          </a:p>
          <a:p>
            <a:pPr lvl="1"/>
            <a:r>
              <a:rPr lang="nl-NL" dirty="0" smtClean="0"/>
              <a:t>Opdracht 2, 4, 5, 6, 10, 11, 13</a:t>
            </a:r>
          </a:p>
          <a:p>
            <a:pPr lvl="2"/>
            <a:r>
              <a:rPr lang="nl-NL" dirty="0" smtClean="0"/>
              <a:t>Bespreek de antwoorden met elkaar</a:t>
            </a:r>
          </a:p>
          <a:p>
            <a:pPr lvl="1"/>
            <a:r>
              <a:rPr lang="nl-NL" smtClean="0"/>
              <a:t> </a:t>
            </a:r>
            <a:r>
              <a:rPr lang="nl-NL" smtClean="0"/>
              <a:t>Bekijk het</a:t>
            </a:r>
            <a:r>
              <a:rPr lang="nl-NL" smtClean="0"/>
              <a:t> </a:t>
            </a:r>
            <a:r>
              <a:rPr lang="nl-NL" dirty="0" smtClean="0"/>
              <a:t>in de vorige les gemaakte communicatie observatieformulier</a:t>
            </a:r>
          </a:p>
          <a:p>
            <a:pPr lvl="2"/>
            <a:r>
              <a:rPr lang="nl-NL" dirty="0" smtClean="0"/>
              <a:t>Stel </a:t>
            </a:r>
            <a:r>
              <a:rPr lang="nl-NL" dirty="0" smtClean="0"/>
              <a:t>(waar nodig) het </a:t>
            </a:r>
            <a:r>
              <a:rPr lang="nl-NL" dirty="0" smtClean="0"/>
              <a:t>formulier bij</a:t>
            </a:r>
          </a:p>
          <a:p>
            <a:pPr lvl="1"/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 rot="16200000">
            <a:off x="6754130" y="4612146"/>
            <a:ext cx="3619500" cy="7829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dirty="0" smtClean="0"/>
              <a:t>opdrachten</a:t>
            </a:r>
            <a:endParaRPr lang="nl-NL" dirty="0"/>
          </a:p>
        </p:txBody>
      </p:sp>
      <p:pic>
        <p:nvPicPr>
          <p:cNvPr id="5" name="Picture 2" descr="Traject V&amp;V / Zorg Begeleiden / niveau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6028">
            <a:off x="7249879" y="616216"/>
            <a:ext cx="1428427" cy="19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Informatief gesprek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Informatie verstrekken</a:t>
            </a:r>
          </a:p>
          <a:p>
            <a:pPr lvl="1"/>
            <a:r>
              <a:rPr lang="nl-NL" dirty="0" smtClean="0"/>
              <a:t>Verpleegkundige</a:t>
            </a:r>
          </a:p>
          <a:p>
            <a:pPr lvl="2"/>
            <a:r>
              <a:rPr lang="nl-NL" dirty="0" smtClean="0"/>
              <a:t>Verstrekker</a:t>
            </a:r>
          </a:p>
          <a:p>
            <a:pPr lvl="3"/>
            <a:r>
              <a:rPr lang="nl-NL" dirty="0" smtClean="0"/>
              <a:t>Beïnvloeden</a:t>
            </a:r>
          </a:p>
          <a:p>
            <a:pPr lvl="3"/>
            <a:r>
              <a:rPr lang="nl-NL" dirty="0"/>
              <a:t>O</a:t>
            </a:r>
            <a:r>
              <a:rPr lang="nl-NL" dirty="0" smtClean="0"/>
              <a:t>vertuigen</a:t>
            </a:r>
          </a:p>
          <a:p>
            <a:pPr lvl="2"/>
            <a:r>
              <a:rPr lang="nl-NL" dirty="0" smtClean="0"/>
              <a:t>Ontvanger</a:t>
            </a:r>
          </a:p>
          <a:p>
            <a:r>
              <a:rPr lang="nl-NL" dirty="0" smtClean="0"/>
              <a:t>Doel</a:t>
            </a:r>
          </a:p>
          <a:p>
            <a:pPr lvl="1"/>
            <a:r>
              <a:rPr lang="nl-NL" dirty="0" smtClean="0"/>
              <a:t>Gedragsverandering</a:t>
            </a:r>
          </a:p>
          <a:p>
            <a:pPr lvl="1"/>
            <a:r>
              <a:rPr lang="nl-NL" dirty="0" smtClean="0"/>
              <a:t>Aan het denken zetten</a:t>
            </a:r>
          </a:p>
          <a:p>
            <a:pPr lvl="1"/>
            <a:r>
              <a:rPr lang="nl-NL" dirty="0" smtClean="0"/>
              <a:t>Oplossingen aanreiken</a:t>
            </a:r>
          </a:p>
          <a:p>
            <a:pPr lvl="2"/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20" y="4725144"/>
            <a:ext cx="2665463" cy="20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7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6512" y="320040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Wanneer wordt informatie gegeven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de ander er om vraagt</a:t>
            </a:r>
          </a:p>
          <a:p>
            <a:r>
              <a:rPr lang="nl-NL" dirty="0" smtClean="0"/>
              <a:t>Als het noodzakelijk is</a:t>
            </a:r>
          </a:p>
          <a:p>
            <a:r>
              <a:rPr lang="nl-NL" dirty="0" smtClean="0"/>
              <a:t>Wanneer wij zelf bepalen dat het voor een ander belangrijk is</a:t>
            </a:r>
          </a:p>
          <a:p>
            <a:pPr lvl="1"/>
            <a:r>
              <a:rPr lang="nl-NL" dirty="0" smtClean="0"/>
              <a:t>Beroepsdeskundigheid</a:t>
            </a:r>
          </a:p>
          <a:p>
            <a:pPr lvl="2"/>
            <a:r>
              <a:rPr lang="nl-NL" dirty="0" smtClean="0"/>
              <a:t>Observaties</a:t>
            </a:r>
          </a:p>
          <a:p>
            <a:pPr lvl="2"/>
            <a:r>
              <a:rPr lang="nl-NL" dirty="0" smtClean="0"/>
              <a:t>Navragen</a:t>
            </a:r>
          </a:p>
          <a:p>
            <a:pPr lvl="2"/>
            <a:r>
              <a:rPr lang="nl-NL" dirty="0" smtClean="0"/>
              <a:t>Ervaring</a:t>
            </a:r>
          </a:p>
          <a:p>
            <a:pPr lvl="2"/>
            <a:endParaRPr lang="nl-NL" dirty="0"/>
          </a:p>
        </p:txBody>
      </p:sp>
      <p:pic>
        <p:nvPicPr>
          <p:cNvPr id="3074" name="Picture 2" descr="http://www.hi-re.nl/wp-content/uploads/wat-te-do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88" y="4437111"/>
            <a:ext cx="2402377" cy="24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Voorbereiding</a:t>
            </a:r>
          </a:p>
          <a:p>
            <a:pPr lvl="1"/>
            <a:r>
              <a:rPr lang="nl-NL" dirty="0" smtClean="0"/>
              <a:t>Inventariseer wat de ander al weet</a:t>
            </a:r>
          </a:p>
          <a:p>
            <a:pPr lvl="2"/>
            <a:r>
              <a:rPr lang="nl-NL" dirty="0" smtClean="0"/>
              <a:t>Toets of het juist is</a:t>
            </a:r>
          </a:p>
          <a:p>
            <a:pPr lvl="1"/>
            <a:r>
              <a:rPr lang="nl-NL" dirty="0" smtClean="0"/>
              <a:t>Neem en plan de tijd</a:t>
            </a:r>
          </a:p>
          <a:p>
            <a:pPr lvl="1"/>
            <a:r>
              <a:rPr lang="nl-NL" dirty="0" smtClean="0"/>
              <a:t>Bereid je goed voor</a:t>
            </a:r>
          </a:p>
          <a:p>
            <a:pPr lvl="2"/>
            <a:r>
              <a:rPr lang="nl-NL" dirty="0" smtClean="0"/>
              <a:t>Helder en duidelijk verhaal</a:t>
            </a:r>
          </a:p>
          <a:p>
            <a:pPr lvl="1"/>
            <a:r>
              <a:rPr lang="nl-NL" dirty="0" smtClean="0"/>
              <a:t>Rustige ruimte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Picture 2" descr="Samenspel Stockfoto - 217101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20022"/>
            <a:ext cx="1837978" cy="18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5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Uitvoering</a:t>
            </a:r>
          </a:p>
          <a:p>
            <a:pPr lvl="1"/>
            <a:r>
              <a:rPr lang="nl-NL" dirty="0" smtClean="0"/>
              <a:t>Geeft de informatie kort en bondig</a:t>
            </a:r>
          </a:p>
          <a:p>
            <a:pPr lvl="1"/>
            <a:r>
              <a:rPr lang="nl-NL" dirty="0" smtClean="0"/>
              <a:t>Laat ruimte voor de ander om te reageren</a:t>
            </a:r>
          </a:p>
          <a:p>
            <a:pPr lvl="1"/>
            <a:r>
              <a:rPr lang="nl-NL" dirty="0" smtClean="0"/>
              <a:t>Geef ruimte aan gevoelens en emoties</a:t>
            </a:r>
          </a:p>
          <a:p>
            <a:pPr lvl="1"/>
            <a:r>
              <a:rPr lang="nl-NL" dirty="0" smtClean="0"/>
              <a:t>Vat samen</a:t>
            </a:r>
          </a:p>
          <a:p>
            <a:pPr lvl="1"/>
            <a:r>
              <a:rPr lang="nl-NL" dirty="0" smtClean="0"/>
              <a:t>Structuur</a:t>
            </a:r>
          </a:p>
          <a:p>
            <a:pPr lvl="1"/>
            <a:r>
              <a:rPr lang="nl-NL" dirty="0" smtClean="0"/>
              <a:t>Na laten vertellen </a:t>
            </a:r>
            <a:endParaRPr lang="nl-NL" dirty="0"/>
          </a:p>
        </p:txBody>
      </p:sp>
      <p:pic>
        <p:nvPicPr>
          <p:cNvPr id="6146" name="Picture 2" descr="Samenspel Stockfoto - 217101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20022"/>
            <a:ext cx="1837978" cy="18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Evaluatie</a:t>
            </a:r>
          </a:p>
          <a:p>
            <a:pPr lvl="1"/>
            <a:r>
              <a:rPr lang="nl-NL" dirty="0" smtClean="0"/>
              <a:t>Proces</a:t>
            </a:r>
          </a:p>
          <a:p>
            <a:pPr lvl="1"/>
            <a:r>
              <a:rPr lang="nl-NL" dirty="0" smtClean="0"/>
              <a:t>Product</a:t>
            </a:r>
          </a:p>
          <a:p>
            <a:pPr lvl="1"/>
            <a:r>
              <a:rPr lang="nl-NL" dirty="0" smtClean="0"/>
              <a:t>Rapportage</a:t>
            </a:r>
          </a:p>
          <a:p>
            <a:pPr lvl="2"/>
            <a:r>
              <a:rPr lang="nl-NL" dirty="0" smtClean="0"/>
              <a:t>Vervolgafspraak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pic>
        <p:nvPicPr>
          <p:cNvPr id="4" name="Picture 2" descr="Samenspel Stockfoto - 217101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20022"/>
            <a:ext cx="1837978" cy="18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 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Drammen</a:t>
            </a:r>
          </a:p>
          <a:p>
            <a:pPr lvl="1"/>
            <a:r>
              <a:rPr lang="nl-NL" dirty="0" smtClean="0"/>
              <a:t>Informatie steeds herhalen</a:t>
            </a:r>
          </a:p>
          <a:p>
            <a:pPr lvl="2"/>
            <a:r>
              <a:rPr lang="nl-NL" dirty="0" smtClean="0"/>
              <a:t>U moet stoppen met roken</a:t>
            </a:r>
          </a:p>
          <a:p>
            <a:r>
              <a:rPr lang="nl-NL" dirty="0" smtClean="0"/>
              <a:t>Dreigen</a:t>
            </a:r>
          </a:p>
          <a:p>
            <a:pPr lvl="1"/>
            <a:r>
              <a:rPr lang="nl-NL" dirty="0" smtClean="0"/>
              <a:t>Als je het niet doet dan….</a:t>
            </a:r>
          </a:p>
          <a:p>
            <a:r>
              <a:rPr lang="nl-NL" dirty="0" smtClean="0"/>
              <a:t>Denken dat het logisch en helder is</a:t>
            </a:r>
          </a:p>
          <a:p>
            <a:pPr lvl="1"/>
            <a:r>
              <a:rPr lang="nl-NL" dirty="0" smtClean="0"/>
              <a:t>Zorgvrager kan niet alles in een keer onthouden</a:t>
            </a:r>
          </a:p>
          <a:p>
            <a:pPr lvl="2"/>
            <a:r>
              <a:rPr lang="nl-NL" dirty="0" smtClean="0"/>
              <a:t>Info komt hard aan</a:t>
            </a:r>
          </a:p>
          <a:p>
            <a:pPr lvl="2"/>
            <a:r>
              <a:rPr lang="nl-NL" dirty="0" smtClean="0"/>
              <a:t>Wil het nog niet weten</a:t>
            </a:r>
          </a:p>
          <a:p>
            <a:pPr lvl="2"/>
            <a:r>
              <a:rPr lang="nl-NL" dirty="0" smtClean="0"/>
              <a:t>Andere verstorende elementen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90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Slechtnieuws gesprek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r>
              <a:rPr lang="nl-NL" dirty="0" smtClean="0"/>
              <a:t>Doel</a:t>
            </a:r>
          </a:p>
          <a:p>
            <a:pPr lvl="1"/>
            <a:r>
              <a:rPr lang="nl-NL" dirty="0" smtClean="0"/>
              <a:t>Het op een duidelijke manier slechtnieuws brengen</a:t>
            </a:r>
          </a:p>
          <a:p>
            <a:pPr lvl="1"/>
            <a:r>
              <a:rPr lang="nl-NL" dirty="0" smtClean="0"/>
              <a:t>Mededelen van het nieuws</a:t>
            </a:r>
          </a:p>
          <a:p>
            <a:pPr lvl="1"/>
            <a:r>
              <a:rPr lang="nl-NL" dirty="0" smtClean="0"/>
              <a:t>Opvangen van de eerste klap</a:t>
            </a:r>
            <a:endParaRPr lang="nl-NL" dirty="0"/>
          </a:p>
        </p:txBody>
      </p:sp>
      <p:pic>
        <p:nvPicPr>
          <p:cNvPr id="7170" name="Picture 2" descr="http://previews.123rf.com/images/Orla/Orla1307/Orla130700323/21138608-3d-people-man-person-pain-worried-Sad-Stress-concept-depressed--Stock-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4" b="90000" l="9933" r="89983">
                        <a14:foregroundMark x1="57828" y1="13769" x2="64310" y2="7692"/>
                        <a14:foregroundMark x1="59091" y1="7692" x2="70960" y2="7923"/>
                        <a14:foregroundMark x1="62458" y1="6538" x2="69444" y2="5846"/>
                        <a14:foregroundMark x1="58923" y1="7231" x2="65993" y2="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55" y="5076866"/>
            <a:ext cx="1718345" cy="18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Rustige ruimte</a:t>
            </a:r>
          </a:p>
          <a:p>
            <a:r>
              <a:rPr lang="nl-NL" dirty="0" smtClean="0"/>
              <a:t>Familie betrekken</a:t>
            </a:r>
          </a:p>
          <a:p>
            <a:r>
              <a:rPr lang="nl-NL" dirty="0" smtClean="0"/>
              <a:t>Tijdstip plannen</a:t>
            </a:r>
          </a:p>
          <a:p>
            <a:r>
              <a:rPr lang="nl-NL" dirty="0" smtClean="0"/>
              <a:t>Informatie verzamelen</a:t>
            </a:r>
          </a:p>
          <a:p>
            <a:r>
              <a:rPr lang="nl-NL" dirty="0" smtClean="0"/>
              <a:t>Goed voorbereiden</a:t>
            </a:r>
          </a:p>
          <a:p>
            <a:endParaRPr lang="nl-NL" dirty="0"/>
          </a:p>
        </p:txBody>
      </p:sp>
      <p:pic>
        <p:nvPicPr>
          <p:cNvPr id="9218" name="Picture 2" descr="http://www.performa.be/wp-content/uploads/2015/01/3d-Man-Q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3176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458</Words>
  <Application>Microsoft Office PowerPoint</Application>
  <PresentationFormat>Diavoorstelling (4:3)</PresentationFormat>
  <Paragraphs>175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Overvloed</vt:lpstr>
      <vt:lpstr>Gesprekstechnieken </vt:lpstr>
      <vt:lpstr>Informatief gesprek</vt:lpstr>
      <vt:lpstr>Wanneer wordt informatie gegeven</vt:lpstr>
      <vt:lpstr>aandachtspunten</vt:lpstr>
      <vt:lpstr>aandachtspunten</vt:lpstr>
      <vt:lpstr>aandachtspunten</vt:lpstr>
      <vt:lpstr>Niet doen</vt:lpstr>
      <vt:lpstr>Slechtnieuws gesprek</vt:lpstr>
      <vt:lpstr>voorbereiding</vt:lpstr>
      <vt:lpstr>gesprek</vt:lpstr>
      <vt:lpstr>gesprek</vt:lpstr>
      <vt:lpstr>evaluatie</vt:lpstr>
      <vt:lpstr>aandachtspunten</vt:lpstr>
      <vt:lpstr>Opdracht 7 </vt:lpstr>
      <vt:lpstr>Helpend gesprek</vt:lpstr>
      <vt:lpstr>groepsgesprek</vt:lpstr>
      <vt:lpstr>aandachtspunten</vt:lpstr>
      <vt:lpstr>discussie</vt:lpstr>
      <vt:lpstr>opdrachten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Gesprekstechnieken</dc:title>
  <dc:creator>C.A. Hogenbirk</dc:creator>
  <cp:lastModifiedBy>C.A. Hogenbirk</cp:lastModifiedBy>
  <cp:revision>29</cp:revision>
  <dcterms:created xsi:type="dcterms:W3CDTF">2015-05-02T10:41:08Z</dcterms:created>
  <dcterms:modified xsi:type="dcterms:W3CDTF">2016-05-24T08:54:39Z</dcterms:modified>
</cp:coreProperties>
</file>