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B80A4D-5707-4167-9F53-3D21E667B1F8}" type="datetimeFigureOut">
              <a:rPr lang="nl-NL" smtClean="0"/>
              <a:t>22-5-2016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9BB26A6-CB56-4C28-BE41-377EEC81778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nl/url?sa=i&amp;rct=j&amp;q=&amp;esrc=s&amp;source=images&amp;cd=&amp;cad=rja&amp;uact=8&amp;ved=0ahUKEwiqouer2-HMAhUJbhQKHWOADfkQjRwIBw&amp;url=https://www.tobemeditatie.nl/yoga-depressie/wat-is-een-depressie/&amp;psig=AFQjCNFHFPO-y-f-43NRwxH5qGbC8C5_HA&amp;ust=146359524355106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SaRDEgRBAw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o.nl/2doc-strohalm/09-12-2015/VPWON_124000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R9r_wR3Z_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&amp;esrc=s&amp;source=images&amp;cd=&amp;cad=rja&amp;uact=8&amp;ved=0ahUKEwj38rSSu-3MAhVFuhQKHSzQDi0QjRwIBw&amp;url=http%3A%2F%2Fradar.avrotros.nl%2Fnieuws%2Fdetail%2Fproject-voor-afbouwen-antidepressiva%2F&amp;psig=AFQjCNEnCKbaL1eYtelZkqoG8x7GqOHHrA&amp;ust=14639989059370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Depressie</a:t>
            </a:r>
            <a:endParaRPr lang="nl-NL" dirty="0"/>
          </a:p>
        </p:txBody>
      </p:sp>
      <p:pic>
        <p:nvPicPr>
          <p:cNvPr id="1026" name="Picture 2" descr="https://www.tobemeditatie.nl/wp-content/uploads/2015/11/depressie-somberhei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501008"/>
            <a:ext cx="476250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155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Suïcidegevaar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Nederland overwegen jaarlijks ruim 400 000 mensen zelfdoding te plegen; bijna een kwart onderneemt een daadwerkelijke poging.</a:t>
            </a:r>
            <a:br>
              <a:rPr lang="nl-NL" dirty="0"/>
            </a:br>
            <a:endParaRPr lang="nl-NL" dirty="0"/>
          </a:p>
          <a:p>
            <a:r>
              <a:rPr lang="nl-NL" dirty="0"/>
              <a:t>In de afgelopen drie jaar is het aantal zelfdodingen in ons land met 17% toegenomen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b="1" dirty="0" smtClean="0"/>
              <a:t>Belangrijk is om suïcide uit te vragen!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7527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depressie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Cognitieve gedragstherapie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Overige behandelingsmethode: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Electroshocktherapie voor ernstige depressies die alleen onder bepaalde voorwaarden gegeven mag worden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Lichttherapie voor winterdepressies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  <a:hlinkClick r:id="rId2"/>
              </a:rPr>
              <a:t>https://</a:t>
            </a:r>
            <a:r>
              <a:rPr lang="nl-NL" dirty="0" smtClean="0">
                <a:sym typeface="Wingdings" panose="05000000000000000000" pitchFamily="2" charset="2"/>
                <a:hlinkClick r:id="rId2"/>
              </a:rPr>
              <a:t>www.youtube.com/watch?v=TSaRDEgRBAw</a:t>
            </a:r>
            <a:endParaRPr lang="nl-NL" dirty="0" smtClean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Lichaamsbeweging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Creatieve therapie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Ontspanningstherapie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9176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Het suïcidale proces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Het suïcidaal proces begint met gedachten aan de </a:t>
            </a:r>
            <a:r>
              <a:rPr lang="nl-NL" dirty="0" smtClean="0"/>
              <a:t>dood, zoals ‘Hoe zou het zijn als ik dood was</a:t>
            </a:r>
            <a:r>
              <a:rPr lang="nl-NL" dirty="0" smtClean="0"/>
              <a:t>’?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Daarna worden deze gedachten omgezet in een doodswens: ‘Ik wil er niet meer zijn, ik wil dood</a:t>
            </a:r>
            <a:r>
              <a:rPr lang="nl-NL" dirty="0" smtClean="0"/>
              <a:t>’</a:t>
            </a:r>
          </a:p>
          <a:p>
            <a:endParaRPr lang="nl-NL" dirty="0" smtClean="0"/>
          </a:p>
          <a:p>
            <a:r>
              <a:rPr lang="nl-NL" dirty="0" smtClean="0"/>
              <a:t>Nog </a:t>
            </a:r>
            <a:r>
              <a:rPr lang="nl-NL" dirty="0"/>
              <a:t>een stap verder in dit proces is er de suïcidedreiging of het plan om over te gaan tot suïcide, zoals ‘Ik ga vanavond heel veel pillen nemen</a:t>
            </a:r>
            <a:r>
              <a:rPr lang="nl-NL" dirty="0" smtClean="0"/>
              <a:t>’</a:t>
            </a:r>
          </a:p>
          <a:p>
            <a:endParaRPr lang="nl-NL" dirty="0"/>
          </a:p>
          <a:p>
            <a:r>
              <a:rPr lang="nl-NL" dirty="0"/>
              <a:t>De plannen en gedachten worden concreter en de kans op een suïcidepoging neemt toe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930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Hoe te handelen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Soms vrezen hulpverleners ‘</a:t>
            </a:r>
            <a:r>
              <a:rPr lang="nl-NL" i="1" dirty="0"/>
              <a:t>slapende honden wakker te maken</a:t>
            </a:r>
            <a:r>
              <a:rPr lang="nl-NL" dirty="0"/>
              <a:t>’. </a:t>
            </a:r>
            <a:r>
              <a:rPr lang="nl-NL" dirty="0" smtClean="0"/>
              <a:t>Ze vermijden dan </a:t>
            </a:r>
            <a:r>
              <a:rPr lang="nl-NL" dirty="0"/>
              <a:t>het spreken over zelfdoding vanuit de vrees het aan te praten. Dit is een </a:t>
            </a:r>
            <a:r>
              <a:rPr lang="nl-NL" dirty="0" smtClean="0"/>
              <a:t>misvatting</a:t>
            </a:r>
            <a:r>
              <a:rPr lang="nl-NL" dirty="0" smtClean="0"/>
              <a:t>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Maak gedachten aan zelfdoding bespreekbaar. Probeer daarbij vooral begrip te tonen voor de wanhoop, hopeloosheid en hulpeloosheid die iemand </a:t>
            </a:r>
            <a:r>
              <a:rPr lang="nl-NL" dirty="0" smtClean="0"/>
              <a:t>voelt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Maak naar aanleiding van het gesprek een inschatting van het risico dat iemand daadwerkelijk tot zelfdoding overgaat (</a:t>
            </a:r>
            <a:r>
              <a:rPr lang="nl-NL" dirty="0" smtClean="0"/>
              <a:t>licht, </a:t>
            </a:r>
            <a:r>
              <a:rPr lang="nl-NL" dirty="0"/>
              <a:t>ernstig of zeer ernstig</a:t>
            </a:r>
            <a:r>
              <a:rPr lang="nl-NL" dirty="0" smtClean="0"/>
              <a:t>).</a:t>
            </a:r>
          </a:p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427984" y="5805264"/>
            <a:ext cx="44142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www.npo.nl/2doc-strohalm/09-12-2015/VPWON_1240008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21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Theorie depressie</a:t>
            </a:r>
          </a:p>
          <a:p>
            <a:r>
              <a:rPr lang="nl-NL" dirty="0" smtClean="0"/>
              <a:t>Theorie bipolaire stoornis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902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Depressiviteit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depressie is een aandoening die valt onder de </a:t>
            </a:r>
            <a:r>
              <a:rPr lang="nl-NL" dirty="0" smtClean="0"/>
              <a:t>'stemmingsstoornissen‘</a:t>
            </a:r>
          </a:p>
          <a:p>
            <a:endParaRPr lang="nl-NL" dirty="0"/>
          </a:p>
          <a:p>
            <a:r>
              <a:rPr lang="nl-NL" dirty="0" smtClean="0"/>
              <a:t>Depressie komt veel voor (10 % van de mannen en 20 % van de vrouwen zullen in hun leven een depressie doormaken</a:t>
            </a:r>
          </a:p>
          <a:p>
            <a:endParaRPr lang="nl-NL" dirty="0"/>
          </a:p>
          <a:p>
            <a:r>
              <a:rPr lang="nl-NL" dirty="0" smtClean="0"/>
              <a:t>Depressie kan op alle leeftijden voorkomen, maar het merendeel komt voor bij de zogenaamde ‘life events’</a:t>
            </a:r>
          </a:p>
          <a:p>
            <a:pPr marL="0" indent="0">
              <a:buNone/>
            </a:pPr>
            <a:r>
              <a:rPr lang="nl-NL" dirty="0" smtClean="0"/>
              <a:t>		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sz="1600" dirty="0" smtClean="0">
                <a:sym typeface="Wingdings" panose="05000000000000000000" pitchFamily="2" charset="2"/>
              </a:rPr>
              <a:t>Puber naar volwassenheid, midlifecrisis, ouderdom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31826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depressie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Gevoelens van somberheid en hopeloosheid</a:t>
            </a:r>
          </a:p>
          <a:p>
            <a:r>
              <a:rPr lang="nl-NL" dirty="0" smtClean="0"/>
              <a:t>Verminderde belangstelling in alledaagse bezigheden</a:t>
            </a:r>
          </a:p>
          <a:p>
            <a:r>
              <a:rPr lang="nl-NL" dirty="0" smtClean="0"/>
              <a:t>Onvermogen om plezier te beleven aan alledaagse bezigheden</a:t>
            </a:r>
          </a:p>
          <a:p>
            <a:r>
              <a:rPr lang="nl-NL" dirty="0" smtClean="0"/>
              <a:t>Verandering van eetlust</a:t>
            </a:r>
          </a:p>
          <a:p>
            <a:r>
              <a:rPr lang="nl-NL" dirty="0" smtClean="0"/>
              <a:t>Gewichtsverandering</a:t>
            </a:r>
          </a:p>
          <a:p>
            <a:r>
              <a:rPr lang="nl-NL" dirty="0" smtClean="0"/>
              <a:t>Moeite met inslapen en doorslapen</a:t>
            </a:r>
          </a:p>
          <a:p>
            <a:r>
              <a:rPr lang="nl-NL" dirty="0" smtClean="0"/>
              <a:t>Cognitieve problemen (moeite met concentreren, geheugenproblemen, besluiteloosheid)</a:t>
            </a:r>
          </a:p>
          <a:p>
            <a:r>
              <a:rPr lang="nl-NL" dirty="0" smtClean="0"/>
              <a:t>Rusteloosheid, geïrriteerdheid</a:t>
            </a:r>
          </a:p>
          <a:p>
            <a:r>
              <a:rPr lang="nl-NL" dirty="0" smtClean="0"/>
              <a:t>Negatief zelfbeeld, suïcidale gedachten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4466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Depressie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 deze klachten langer dan een aantal weken aanhouden, spreek je van een depressie</a:t>
            </a:r>
          </a:p>
          <a:p>
            <a:endParaRPr lang="nl-NL" dirty="0"/>
          </a:p>
          <a:p>
            <a:r>
              <a:rPr lang="nl-NL" dirty="0" smtClean="0"/>
              <a:t>Depressie wordt steeds vaker tot de chronische aandoeningen gerekend. </a:t>
            </a:r>
          </a:p>
          <a:p>
            <a:endParaRPr lang="nl-NL" dirty="0"/>
          </a:p>
          <a:p>
            <a:r>
              <a:rPr lang="nl-NL" dirty="0" smtClean="0"/>
              <a:t>Veel mensen kennen na een periode van herstel weer een terugval. Zo is de kans om na één depressieve periode opnieuw depressief te worden 50%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150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Bipolaire stoornis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andere stemmingsstoornis is manisch depressief ook wel bipolaire stoornis genoemd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Bij deze aandoening wisselen periodes van depressiviteit af met manische periodes. Kenmerken van manie zijn: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sz="1800" dirty="0" smtClean="0"/>
              <a:t>Abnormaal uitgelaten stemming</a:t>
            </a:r>
          </a:p>
          <a:p>
            <a:r>
              <a:rPr lang="nl-NL" sz="1800" dirty="0" smtClean="0"/>
              <a:t>Verhoogd zelfgevoel, te positief zelfbeeld</a:t>
            </a:r>
          </a:p>
          <a:p>
            <a:r>
              <a:rPr lang="nl-NL" sz="1800" dirty="0" smtClean="0"/>
              <a:t>Jezelf zien als middelpunt van de wereld</a:t>
            </a:r>
          </a:p>
          <a:p>
            <a:r>
              <a:rPr lang="nl-NL" sz="1800" dirty="0" smtClean="0"/>
              <a:t>Afgenomen slaapbehoefte</a:t>
            </a:r>
          </a:p>
          <a:p>
            <a:r>
              <a:rPr lang="nl-NL" sz="1800" dirty="0" smtClean="0"/>
              <a:t>Zeer spraakzaam</a:t>
            </a:r>
          </a:p>
          <a:p>
            <a:r>
              <a:rPr lang="nl-NL" sz="1800" dirty="0" smtClean="0"/>
              <a:t>Opdringerig, dominant in sociale </a:t>
            </a:r>
            <a:r>
              <a:rPr lang="nl-NL" sz="1800" dirty="0" smtClean="0"/>
              <a:t>contacten</a:t>
            </a:r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https://</a:t>
            </a:r>
            <a:r>
              <a:rPr lang="nl-NL" sz="1800" dirty="0" smtClean="0">
                <a:hlinkClick r:id="rId2"/>
              </a:rPr>
              <a:t>www.youtube.com/watch?v=TR9r_wR3Z_E</a:t>
            </a:r>
            <a:endParaRPr lang="nl-NL" sz="1800" dirty="0" smtClean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44255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Meeste gevallen niet één oorzaak  voor een depressie</a:t>
            </a:r>
          </a:p>
          <a:p>
            <a:endParaRPr lang="nl-NL" dirty="0"/>
          </a:p>
          <a:p>
            <a:r>
              <a:rPr lang="nl-NL" dirty="0" smtClean="0"/>
              <a:t>Biologische factoren </a:t>
            </a:r>
            <a:r>
              <a:rPr lang="nl-NL" dirty="0" smtClean="0">
                <a:sym typeface="Wingdings" panose="05000000000000000000" pitchFamily="2" charset="2"/>
              </a:rPr>
              <a:t> biochemische verstoring in de hersenen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Erfelijkheid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Psychosociale factoren  zwakke persoonlijkheid, traumatische ervaring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495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medicatie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Antidepressiva </a:t>
            </a:r>
          </a:p>
          <a:p>
            <a:endParaRPr lang="nl-NL" dirty="0"/>
          </a:p>
          <a:p>
            <a:r>
              <a:rPr lang="nl-NL" dirty="0"/>
              <a:t>In de hersenen zijn veel stoffen actief. Onder andere voor het overbrengen van ‘boodschappen’ tussen zenuwcellen. Twee van die boodschappers (neurotransmitters) heten serotonine en noradrenaline.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De </a:t>
            </a:r>
            <a:r>
              <a:rPr lang="nl-NL" dirty="0"/>
              <a:t>hoeveelheid serotonine en noradrenaline die tussen de hersencellen aanwezig en actief is, houden we verantwoordelijk voor onze stemmingen.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Als </a:t>
            </a:r>
            <a:r>
              <a:rPr lang="nl-NL" dirty="0"/>
              <a:t>er sprake is van een gebrek aan deze stoffen, kan een depressieve stemming ontstaan.</a:t>
            </a:r>
          </a:p>
        </p:txBody>
      </p:sp>
    </p:spTree>
    <p:extLst>
      <p:ext uri="{BB962C8B-B14F-4D97-AF65-F5344CB8AC3E}">
        <p14:creationId xmlns:p14="http://schemas.microsoft.com/office/powerpoint/2010/main" val="405918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medicatie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Werking van antidepressiva is pas merkbaar na 4 tot 6 weken</a:t>
            </a:r>
          </a:p>
          <a:p>
            <a:endParaRPr lang="nl-NL" dirty="0"/>
          </a:p>
          <a:p>
            <a:r>
              <a:rPr lang="nl-NL" dirty="0" smtClean="0">
                <a:solidFill>
                  <a:srgbClr val="C00000"/>
                </a:solidFill>
              </a:rPr>
              <a:t>Suïcidegevaar is in die periode verhoogd!!!</a:t>
            </a:r>
            <a:endParaRPr lang="nl-NL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radar.avrotros.nl/fileadmin/news_import/antidepressiva_pillen_ziek_800x62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8999"/>
            <a:ext cx="3898032" cy="306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157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lderheid">
  <a:themeElements>
    <a:clrScheme name="Helderhei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lderhei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270</TotalTime>
  <Words>554</Words>
  <Application>Microsoft Office PowerPoint</Application>
  <PresentationFormat>Diavoorstelling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Helderheid</vt:lpstr>
      <vt:lpstr>Depressie</vt:lpstr>
      <vt:lpstr>Wat gaan we vandaag doen?</vt:lpstr>
      <vt:lpstr>Depressiviteit</vt:lpstr>
      <vt:lpstr>Kenmerken depressie</vt:lpstr>
      <vt:lpstr>Depressie</vt:lpstr>
      <vt:lpstr>Bipolaire stoornis</vt:lpstr>
      <vt:lpstr>Oorzaken</vt:lpstr>
      <vt:lpstr>Behandeling medicatie</vt:lpstr>
      <vt:lpstr>Behandeling medicatie</vt:lpstr>
      <vt:lpstr>Suïcidegevaar</vt:lpstr>
      <vt:lpstr>Behandeling depressie</vt:lpstr>
      <vt:lpstr>Het suïcidale proces</vt:lpstr>
      <vt:lpstr>Hoe te handelen</vt:lpstr>
    </vt:vector>
  </TitlesOfParts>
  <Company>Noorderpoort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Depressie</dc:title>
  <dc:creator>Juurlink,L.</dc:creator>
  <cp:lastModifiedBy>Juurlink,L.</cp:lastModifiedBy>
  <cp:revision>12</cp:revision>
  <dcterms:created xsi:type="dcterms:W3CDTF">2016-05-17T18:12:07Z</dcterms:created>
  <dcterms:modified xsi:type="dcterms:W3CDTF">2016-05-22T11:32:19Z</dcterms:modified>
</cp:coreProperties>
</file>