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72" r:id="rId6"/>
    <p:sldId id="259" r:id="rId7"/>
    <p:sldId id="260" r:id="rId8"/>
    <p:sldId id="261" r:id="rId9"/>
    <p:sldId id="262" r:id="rId10"/>
    <p:sldId id="271" r:id="rId11"/>
    <p:sldId id="269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FFC577D-0D17-44FE-A649-8F3DC643695B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03A7782-9572-4AD4-B431-0C9D3C14853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Zorgvragers met hartaandoeningen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Hoofdstuk 15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492896"/>
            <a:ext cx="22479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00137"/>
            <a:ext cx="6131239" cy="4563057"/>
          </a:xfrm>
        </p:spPr>
      </p:pic>
    </p:spTree>
    <p:extLst>
      <p:ext uri="{BB962C8B-B14F-4D97-AF65-F5344CB8AC3E}">
        <p14:creationId xmlns:p14="http://schemas.microsoft.com/office/powerpoint/2010/main" val="38728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Functie hart en kleppen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Filmpje: werking hart en kleppen:</a:t>
            </a:r>
          </a:p>
          <a:p>
            <a:endParaRPr lang="nl-NL" dirty="0"/>
          </a:p>
          <a:p>
            <a:r>
              <a:rPr lang="nl-NL" dirty="0"/>
              <a:t>http://www.e-gezondheid.be/de-werking-van-de-kleppen/video/321</a:t>
            </a:r>
          </a:p>
        </p:txBody>
      </p:sp>
    </p:spTree>
    <p:extLst>
      <p:ext uri="{BB962C8B-B14F-4D97-AF65-F5344CB8AC3E}">
        <p14:creationId xmlns:p14="http://schemas.microsoft.com/office/powerpoint/2010/main" val="17273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Zorgvragers met klepgebreken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Aortastenose: aangeboren afwijking of verworven: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Aorta-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insufficientie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Mitralisstenose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Mitralisinsufficientie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Pulmonalisstenose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Tricuspidalisstenose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56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klepgebreken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209632"/>
            <a:ext cx="7520940" cy="35798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Onderzoek en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behandeling: ECG  en Echo Hart</a:t>
            </a:r>
          </a:p>
          <a:p>
            <a:pPr marL="0" indent="0"/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Verpleegkundige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zorg  afhankelijk  van de oorzaak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667570"/>
            <a:ext cx="4299240" cy="214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5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Hartfalen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908720"/>
            <a:ext cx="7588324" cy="3771757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Oorzaken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b="0" dirty="0" smtClean="0">
                <a:solidFill>
                  <a:schemeClr val="accent3">
                    <a:lumMod val="50000"/>
                  </a:schemeClr>
                </a:solidFill>
              </a:rPr>
              <a:t>80 % door Hartinfarcten</a:t>
            </a:r>
            <a:endParaRPr lang="nl-NL" b="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Hoge bloedruk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Niet goed functionerende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hartkleppen: hart moet harder werken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Hartritme stoornissen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Cardiomyopathie (hartspierziekte) meestal door erfelijke aanleg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284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Hartfalen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Symptomen</a:t>
            </a:r>
          </a:p>
          <a:p>
            <a:pPr marL="0" indent="0"/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Onderzoek en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behandeling</a:t>
            </a:r>
          </a:p>
          <a:p>
            <a:pPr>
              <a:buFont typeface="Wingdings" panose="05000000000000000000" pitchFamily="2" charset="2"/>
              <a:buChar char="v"/>
            </a:pP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846" y="764704"/>
            <a:ext cx="4164938" cy="383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Hartfalen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Verpleegkundige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zorg: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Controle vitale functies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Vochtbalans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Overgewicht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Zout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Beweging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Zelfzorg </a:t>
            </a:r>
            <a:endParaRPr lang="nl-NL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endParaRPr lang="nl-NL" dirty="0">
              <a:solidFill>
                <a:srgbClr val="000000"/>
              </a:solidFill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1" y="1412776"/>
            <a:ext cx="4210637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Opdrachten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Hoofdstuk 17</a:t>
            </a:r>
          </a:p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Bladzijde 201</a:t>
            </a:r>
          </a:p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Maak opdracht  2, 4, 6, 7, 9 en 10 in tweetallen.</a:t>
            </a:r>
          </a:p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Bespreek het daarna met een ander tweetal</a:t>
            </a:r>
          </a:p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Klassikale bespreking </a:t>
            </a:r>
          </a:p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Lees opdracht 5 en 8 en denk hierover na</a:t>
            </a:r>
          </a:p>
        </p:txBody>
      </p:sp>
    </p:spTree>
    <p:extLst>
      <p:ext uri="{BB962C8B-B14F-4D97-AF65-F5344CB8AC3E}">
        <p14:creationId xmlns:p14="http://schemas.microsoft.com/office/powerpoint/2010/main" val="30900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20940" cy="548640"/>
          </a:xfrm>
        </p:spPr>
        <p:txBody>
          <a:bodyPr/>
          <a:lstStyle/>
          <a:p>
            <a:r>
              <a:rPr lang="nl-NL" dirty="0" smtClean="0"/>
              <a:t>Het hart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412776"/>
            <a:ext cx="3895719" cy="3312368"/>
          </a:xfrm>
        </p:spPr>
      </p:pic>
    </p:spTree>
    <p:extLst>
      <p:ext uri="{BB962C8B-B14F-4D97-AF65-F5344CB8AC3E}">
        <p14:creationId xmlns:p14="http://schemas.microsoft.com/office/powerpoint/2010/main" val="20344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Hartaandoeningen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Atherosclerose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Coronair lijden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Angina pectoris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Hartinfarct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Hartritmestoornissen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Klepgebreken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Hartfalen </a:t>
            </a:r>
          </a:p>
          <a:p>
            <a:endParaRPr lang="nl-N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30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Atherosclerose: “</a:t>
            </a:r>
            <a:r>
              <a:rPr lang="nl-NL" sz="2000" dirty="0" smtClean="0">
                <a:solidFill>
                  <a:schemeClr val="accent2">
                    <a:lumMod val="75000"/>
                  </a:schemeClr>
                </a:solidFill>
              </a:rPr>
              <a:t>aderverkalking”</a:t>
            </a:r>
            <a:endParaRPr lang="nl-NL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Atherosclerotische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plaques (afzetting vetten en fibreus weefsel)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Arteriële trombose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Embolie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Aneurysma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Risicofactoren: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- erfelijkheid</a:t>
            </a:r>
          </a:p>
          <a:p>
            <a:pPr marL="0" indent="0"/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    -hypertensie</a:t>
            </a:r>
          </a:p>
          <a:p>
            <a:pPr marL="0" indent="0"/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    -diabetes</a:t>
            </a:r>
          </a:p>
          <a:p>
            <a:pPr marL="0" indent="0"/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    -te hoog cholesterol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/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4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Artherosclerose: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nl-NL" b="0" dirty="0" smtClean="0"/>
              <a:t>1.Binnenbekleding </a:t>
            </a:r>
            <a:r>
              <a:rPr lang="nl-NL" b="0" dirty="0"/>
              <a:t>bloedvat </a:t>
            </a:r>
            <a:r>
              <a:rPr lang="nl-NL" dirty="0"/>
              <a:t/>
            </a:r>
            <a:br>
              <a:rPr lang="nl-NL" dirty="0"/>
            </a:br>
            <a:r>
              <a:rPr lang="nl-NL" b="0" dirty="0"/>
              <a:t>2. ophoping van cholesterol, vet, dode witte bloedcellen;</a:t>
            </a:r>
            <a:r>
              <a:rPr lang="nl-NL" dirty="0"/>
              <a:t/>
            </a:r>
            <a:br>
              <a:rPr lang="nl-NL" dirty="0"/>
            </a:br>
            <a:r>
              <a:rPr lang="nl-NL" b="0" dirty="0"/>
              <a:t>3. verkalkte kern; </a:t>
            </a:r>
            <a:r>
              <a:rPr lang="nl-NL" dirty="0"/>
              <a:t/>
            </a:r>
            <a:br>
              <a:rPr lang="nl-NL" dirty="0"/>
            </a:br>
            <a:r>
              <a:rPr lang="nl-NL" b="0" dirty="0"/>
              <a:t>4. bindweefsellaag; </a:t>
            </a:r>
            <a:r>
              <a:rPr lang="nl-NL" dirty="0"/>
              <a:t/>
            </a:r>
            <a:br>
              <a:rPr lang="nl-NL" dirty="0"/>
            </a:br>
            <a:r>
              <a:rPr lang="nl-NL" b="0" dirty="0"/>
              <a:t>5. spierlaag.  </a:t>
            </a:r>
            <a:endParaRPr lang="nl-NL" b="0" dirty="0" smtClean="0"/>
          </a:p>
          <a:p>
            <a:pPr marL="0" indent="0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898" y="1772816"/>
            <a:ext cx="5080000" cy="303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1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5892" y="332656"/>
            <a:ext cx="7656547" cy="792088"/>
          </a:xfrm>
        </p:spPr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Coronair 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lijden: </a:t>
            </a:r>
            <a:r>
              <a:rPr lang="nl-NL" sz="1800" dirty="0" smtClean="0">
                <a:solidFill>
                  <a:schemeClr val="accent2">
                    <a:lumMod val="75000"/>
                  </a:schemeClr>
                </a:solidFill>
              </a:rPr>
              <a:t>atherosclerose kransslagaders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Vernauwing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Kransslagaders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Risicofactoren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067" y="1484783"/>
            <a:ext cx="4839503" cy="322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7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Angina pectoris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Symptomen (“pijn op de borst”)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Behandeling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Medicijnen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Antistollingsmiddelen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Verpleegkundige zorg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Aanpassen leefstijl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Voeding</a:t>
            </a:r>
          </a:p>
          <a:p>
            <a:pPr marL="0" indent="0"/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628800"/>
            <a:ext cx="376237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4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Hartinfarct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Symptomen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Revalidatie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Medicatie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Verpleegkundige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zorg:</a:t>
            </a: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Leefregels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Voeding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Psychosociale begeleiding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76672"/>
            <a:ext cx="4512676" cy="451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Zorgvragers met hartritmestoornissen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Symptomen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Boezemfibrilleren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Hartblok 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Ventrikelfibrilleren 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Onderzoek en behandeling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Verpleegkundige zorg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58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4175</TotalTime>
  <Words>227</Words>
  <Application>Microsoft Office PowerPoint</Application>
  <PresentationFormat>Diavoorstelling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Hoeken</vt:lpstr>
      <vt:lpstr>Zorgvragers met hartaandoeningen</vt:lpstr>
      <vt:lpstr>Het hart</vt:lpstr>
      <vt:lpstr>Hartaandoeningen</vt:lpstr>
      <vt:lpstr>Atherosclerose: “aderverkalking”</vt:lpstr>
      <vt:lpstr>Artherosclerose:</vt:lpstr>
      <vt:lpstr> Coronair lijden: atherosclerose kransslagaders </vt:lpstr>
      <vt:lpstr>Angina pectoris</vt:lpstr>
      <vt:lpstr>Hartinfarct</vt:lpstr>
      <vt:lpstr>Zorgvragers met hartritmestoornissen</vt:lpstr>
      <vt:lpstr>Symptomen  </vt:lpstr>
      <vt:lpstr>Functie hart en kleppen</vt:lpstr>
      <vt:lpstr>Zorgvragers met klepgebreken</vt:lpstr>
      <vt:lpstr>klepgebreken</vt:lpstr>
      <vt:lpstr>Hartfalen</vt:lpstr>
      <vt:lpstr>Hartfalen</vt:lpstr>
      <vt:lpstr>Hartfalen</vt:lpstr>
      <vt:lpstr>Opdrachten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Zorgvragers met hartaandoeningen</dc:title>
  <dc:creator>J. Klooster</dc:creator>
  <cp:lastModifiedBy>A.R. Niemeijer</cp:lastModifiedBy>
  <cp:revision>30</cp:revision>
  <dcterms:created xsi:type="dcterms:W3CDTF">2015-09-18T07:02:37Z</dcterms:created>
  <dcterms:modified xsi:type="dcterms:W3CDTF">2016-05-22T13:37:24Z</dcterms:modified>
</cp:coreProperties>
</file>