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8" r:id="rId5"/>
    <p:sldId id="272" r:id="rId6"/>
    <p:sldId id="259" r:id="rId7"/>
    <p:sldId id="260" r:id="rId8"/>
    <p:sldId id="261" r:id="rId9"/>
    <p:sldId id="262" r:id="rId10"/>
    <p:sldId id="271" r:id="rId11"/>
    <p:sldId id="269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577D-0D17-44FE-A649-8F3DC643695B}" type="datetimeFigureOut">
              <a:rPr lang="nl-NL" smtClean="0"/>
              <a:t>22-5-2016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7782-9572-4AD4-B431-0C9D3C14853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577D-0D17-44FE-A649-8F3DC643695B}" type="datetimeFigureOut">
              <a:rPr lang="nl-NL" smtClean="0"/>
              <a:t>22-5-2016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7782-9572-4AD4-B431-0C9D3C14853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577D-0D17-44FE-A649-8F3DC643695B}" type="datetimeFigureOut">
              <a:rPr lang="nl-NL" smtClean="0"/>
              <a:t>22-5-2016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7782-9572-4AD4-B431-0C9D3C14853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577D-0D17-44FE-A649-8F3DC643695B}" type="datetimeFigureOut">
              <a:rPr lang="nl-NL" smtClean="0"/>
              <a:t>22-5-2016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7782-9572-4AD4-B431-0C9D3C14853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577D-0D17-44FE-A649-8F3DC643695B}" type="datetimeFigureOut">
              <a:rPr lang="nl-NL" smtClean="0"/>
              <a:t>22-5-2016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7782-9572-4AD4-B431-0C9D3C14853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577D-0D17-44FE-A649-8F3DC643695B}" type="datetimeFigureOut">
              <a:rPr lang="nl-NL" smtClean="0"/>
              <a:t>22-5-2016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7782-9572-4AD4-B431-0C9D3C148534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577D-0D17-44FE-A649-8F3DC643695B}" type="datetimeFigureOut">
              <a:rPr lang="nl-NL" smtClean="0"/>
              <a:t>22-5-2016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7782-9572-4AD4-B431-0C9D3C14853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577D-0D17-44FE-A649-8F3DC643695B}" type="datetimeFigureOut">
              <a:rPr lang="nl-NL" smtClean="0"/>
              <a:t>22-5-2016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7782-9572-4AD4-B431-0C9D3C14853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577D-0D17-44FE-A649-8F3DC643695B}" type="datetimeFigureOut">
              <a:rPr lang="nl-NL" smtClean="0"/>
              <a:t>22-5-2016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7782-9572-4AD4-B431-0C9D3C14853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577D-0D17-44FE-A649-8F3DC643695B}" type="datetimeFigureOut">
              <a:rPr lang="nl-NL" smtClean="0"/>
              <a:t>22-5-2016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3A7782-9572-4AD4-B431-0C9D3C14853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577D-0D17-44FE-A649-8F3DC643695B}" type="datetimeFigureOut">
              <a:rPr lang="nl-NL" smtClean="0"/>
              <a:t>22-5-2016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7782-9572-4AD4-B431-0C9D3C14853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FFC577D-0D17-44FE-A649-8F3DC643695B}" type="datetimeFigureOut">
              <a:rPr lang="nl-NL" smtClean="0"/>
              <a:t>22-5-2016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03A7782-9572-4AD4-B431-0C9D3C148534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accent2">
                    <a:lumMod val="75000"/>
                  </a:schemeClr>
                </a:solidFill>
              </a:rPr>
              <a:t>Zorgvragers met hartaandoeningen</a:t>
            </a:r>
            <a:endParaRPr lang="nl-N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accent3">
                    <a:lumMod val="50000"/>
                  </a:schemeClr>
                </a:solidFill>
              </a:rPr>
              <a:t>Hoofdstuk 15</a:t>
            </a:r>
            <a:endParaRPr lang="nl-NL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492896"/>
            <a:ext cx="2247900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07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Symptomen  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100137"/>
            <a:ext cx="6131239" cy="4563057"/>
          </a:xfrm>
        </p:spPr>
      </p:pic>
    </p:spTree>
    <p:extLst>
      <p:ext uri="{BB962C8B-B14F-4D97-AF65-F5344CB8AC3E}">
        <p14:creationId xmlns:p14="http://schemas.microsoft.com/office/powerpoint/2010/main" val="387289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accent2">
                    <a:lumMod val="75000"/>
                  </a:schemeClr>
                </a:solidFill>
              </a:rPr>
              <a:t>Functie hart en kleppen</a:t>
            </a:r>
            <a:endParaRPr lang="nl-N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Filmpje: werking hart en kleppen:</a:t>
            </a:r>
          </a:p>
          <a:p>
            <a:endParaRPr lang="nl-NL" dirty="0"/>
          </a:p>
          <a:p>
            <a:r>
              <a:rPr lang="nl-NL" dirty="0"/>
              <a:t>http://www.e-gezondheid.be/de-werking-van-de-kleppen/video/321</a:t>
            </a:r>
          </a:p>
        </p:txBody>
      </p:sp>
    </p:spTree>
    <p:extLst>
      <p:ext uri="{BB962C8B-B14F-4D97-AF65-F5344CB8AC3E}">
        <p14:creationId xmlns:p14="http://schemas.microsoft.com/office/powerpoint/2010/main" val="172738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accent2">
                    <a:lumMod val="75000"/>
                  </a:schemeClr>
                </a:solidFill>
              </a:rPr>
              <a:t>Zorgvragers met klepgebreken</a:t>
            </a:r>
            <a:endParaRPr lang="nl-N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Aortastenose: aangeboren afwijking of verworven:</a:t>
            </a:r>
            <a:endParaRPr lang="nl-NL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Aorta-</a:t>
            </a:r>
            <a:r>
              <a:rPr lang="nl-NL" dirty="0" err="1" smtClean="0">
                <a:solidFill>
                  <a:schemeClr val="accent3">
                    <a:lumMod val="50000"/>
                  </a:schemeClr>
                </a:solidFill>
              </a:rPr>
              <a:t>insufficientie</a:t>
            </a: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  <a:endParaRPr lang="nl-NL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Mitralisstenose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 err="1" smtClean="0">
                <a:solidFill>
                  <a:schemeClr val="accent3">
                    <a:lumMod val="50000"/>
                  </a:schemeClr>
                </a:solidFill>
              </a:rPr>
              <a:t>Mitralisinsufficientie</a:t>
            </a:r>
            <a:endParaRPr lang="nl-NL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nl-NL" dirty="0" err="1" smtClean="0">
                <a:solidFill>
                  <a:schemeClr val="accent3">
                    <a:lumMod val="50000"/>
                  </a:schemeClr>
                </a:solidFill>
              </a:rPr>
              <a:t>Pulmonalisstenose</a:t>
            </a:r>
            <a:endParaRPr lang="nl-NL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nl-NL" dirty="0" err="1" smtClean="0">
                <a:solidFill>
                  <a:schemeClr val="accent3">
                    <a:lumMod val="50000"/>
                  </a:schemeClr>
                </a:solidFill>
              </a:rPr>
              <a:t>Tricuspidalisstenose</a:t>
            </a:r>
            <a:endParaRPr lang="nl-NL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560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accent2">
                    <a:lumMod val="75000"/>
                  </a:schemeClr>
                </a:solidFill>
              </a:rPr>
              <a:t>klepgebreken</a:t>
            </a:r>
            <a:endParaRPr lang="nl-N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209632"/>
            <a:ext cx="7520940" cy="3579849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Onderzoek en </a:t>
            </a: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behandeling: ECG  en Echo Hart</a:t>
            </a:r>
          </a:p>
          <a:p>
            <a:pPr marL="0" indent="0"/>
            <a:endParaRPr lang="nl-NL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Verpleegkundige </a:t>
            </a: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zorg  afhankelijk  van de oorzaak</a:t>
            </a:r>
            <a:endParaRPr lang="nl-NL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667570"/>
            <a:ext cx="4299240" cy="214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85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accent2">
                    <a:lumMod val="75000"/>
                  </a:schemeClr>
                </a:solidFill>
              </a:rPr>
              <a:t>Hartfalen</a:t>
            </a:r>
            <a:endParaRPr lang="nl-N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908720"/>
            <a:ext cx="7588324" cy="3771757"/>
          </a:xfrm>
        </p:spPr>
        <p:txBody>
          <a:bodyPr/>
          <a:lstStyle/>
          <a:p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Oorzaken</a:t>
            </a: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b="0" dirty="0" smtClean="0">
                <a:solidFill>
                  <a:schemeClr val="accent3">
                    <a:lumMod val="50000"/>
                  </a:schemeClr>
                </a:solidFill>
              </a:rPr>
              <a:t>80 % door Hartinfarcten</a:t>
            </a:r>
            <a:endParaRPr lang="nl-NL" b="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Hoge bloedruk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Niet goed functionerende </a:t>
            </a: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hartkleppen: hart moet harder werken</a:t>
            </a:r>
            <a:endParaRPr lang="nl-NL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Hartritme stoornissen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Cardiomyopathie (hartspierziekte) meestal door erfelijke aanleg</a:t>
            </a:r>
            <a:endParaRPr lang="nl-NL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284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accent2">
                    <a:lumMod val="75000"/>
                  </a:schemeClr>
                </a:solidFill>
              </a:rPr>
              <a:t>Hartfalen</a:t>
            </a:r>
            <a:endParaRPr lang="nl-N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Symptomen</a:t>
            </a:r>
          </a:p>
          <a:p>
            <a:pPr marL="0" indent="0"/>
            <a:endParaRPr lang="nl-NL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Onderzoek en </a:t>
            </a: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behandeling</a:t>
            </a:r>
          </a:p>
          <a:p>
            <a:pPr>
              <a:buFont typeface="Wingdings" panose="05000000000000000000" pitchFamily="2" charset="2"/>
              <a:buChar char="v"/>
            </a:pPr>
            <a:endParaRPr lang="nl-NL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nl-NL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846" y="764704"/>
            <a:ext cx="4164938" cy="3831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4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accent2">
                    <a:lumMod val="75000"/>
                  </a:schemeClr>
                </a:solidFill>
              </a:rPr>
              <a:t>Hartfalen</a:t>
            </a:r>
            <a:endParaRPr lang="nl-N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>
                <a:solidFill>
                  <a:schemeClr val="accent3">
                    <a:lumMod val="50000"/>
                  </a:schemeClr>
                </a:solidFill>
              </a:rPr>
              <a:t>Verpleegkundige </a:t>
            </a: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zorg: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3">
                    <a:lumMod val="50000"/>
                  </a:schemeClr>
                </a:solidFill>
              </a:rPr>
              <a:t>Controle vitale functies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3">
                    <a:lumMod val="50000"/>
                  </a:schemeClr>
                </a:solidFill>
              </a:rPr>
              <a:t>Vochtbalans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3">
                    <a:lumMod val="50000"/>
                  </a:schemeClr>
                </a:solidFill>
              </a:rPr>
              <a:t>Overgewicht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3">
                    <a:lumMod val="50000"/>
                  </a:schemeClr>
                </a:solidFill>
              </a:rPr>
              <a:t>Zout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3">
                    <a:lumMod val="50000"/>
                  </a:schemeClr>
                </a:solidFill>
              </a:rPr>
              <a:t>Beweging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3">
                    <a:lumMod val="50000"/>
                  </a:schemeClr>
                </a:solidFill>
              </a:rPr>
              <a:t>Zelfzorg </a:t>
            </a:r>
            <a:endParaRPr lang="nl-NL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nl-NL" b="1" dirty="0">
              <a:solidFill>
                <a:schemeClr val="accent3">
                  <a:lumMod val="50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nl-NL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endParaRPr lang="nl-NL" dirty="0">
              <a:solidFill>
                <a:srgbClr val="000000"/>
              </a:solidFill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1" y="1412776"/>
            <a:ext cx="4210637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77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accent2">
                    <a:lumMod val="75000"/>
                  </a:schemeClr>
                </a:solidFill>
              </a:rPr>
              <a:t>Opdrachten</a:t>
            </a:r>
            <a:endParaRPr lang="nl-N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3">
                    <a:lumMod val="75000"/>
                  </a:schemeClr>
                </a:solidFill>
              </a:rPr>
              <a:t>Hoofdstuk 17</a:t>
            </a:r>
          </a:p>
          <a:p>
            <a:r>
              <a:rPr lang="nl-NL" dirty="0" smtClean="0">
                <a:solidFill>
                  <a:schemeClr val="accent3">
                    <a:lumMod val="75000"/>
                  </a:schemeClr>
                </a:solidFill>
              </a:rPr>
              <a:t>Bladzijde 201</a:t>
            </a:r>
          </a:p>
          <a:p>
            <a:r>
              <a:rPr lang="nl-NL" dirty="0" smtClean="0">
                <a:solidFill>
                  <a:schemeClr val="accent3">
                    <a:lumMod val="75000"/>
                  </a:schemeClr>
                </a:solidFill>
              </a:rPr>
              <a:t>Maak opdracht  2, 4, 6, 7, 9 en 10 in tweetallen.</a:t>
            </a:r>
          </a:p>
          <a:p>
            <a:r>
              <a:rPr lang="nl-NL" dirty="0" smtClean="0">
                <a:solidFill>
                  <a:schemeClr val="accent3">
                    <a:lumMod val="75000"/>
                  </a:schemeClr>
                </a:solidFill>
              </a:rPr>
              <a:t>Bespreek het daarna met een ander tweetal</a:t>
            </a:r>
          </a:p>
          <a:p>
            <a:r>
              <a:rPr lang="nl-NL" dirty="0" smtClean="0">
                <a:solidFill>
                  <a:schemeClr val="accent3">
                    <a:lumMod val="75000"/>
                  </a:schemeClr>
                </a:solidFill>
              </a:rPr>
              <a:t>Klassikale bespreking </a:t>
            </a:r>
          </a:p>
          <a:p>
            <a:r>
              <a:rPr lang="nl-NL" dirty="0" smtClean="0">
                <a:solidFill>
                  <a:schemeClr val="accent3">
                    <a:lumMod val="75000"/>
                  </a:schemeClr>
                </a:solidFill>
              </a:rPr>
              <a:t>Lees opdracht 5 en 8 en denk hierover na</a:t>
            </a:r>
          </a:p>
        </p:txBody>
      </p:sp>
    </p:spTree>
    <p:extLst>
      <p:ext uri="{BB962C8B-B14F-4D97-AF65-F5344CB8AC3E}">
        <p14:creationId xmlns:p14="http://schemas.microsoft.com/office/powerpoint/2010/main" val="309000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520940" cy="548640"/>
          </a:xfrm>
        </p:spPr>
        <p:txBody>
          <a:bodyPr/>
          <a:lstStyle/>
          <a:p>
            <a:r>
              <a:rPr lang="nl-NL" dirty="0" smtClean="0"/>
              <a:t>Het hart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412776"/>
            <a:ext cx="3895719" cy="3312368"/>
          </a:xfrm>
        </p:spPr>
      </p:pic>
    </p:spTree>
    <p:extLst>
      <p:ext uri="{BB962C8B-B14F-4D97-AF65-F5344CB8AC3E}">
        <p14:creationId xmlns:p14="http://schemas.microsoft.com/office/powerpoint/2010/main" val="20344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accent2">
                    <a:lumMod val="75000"/>
                  </a:schemeClr>
                </a:solidFill>
              </a:rPr>
              <a:t>Hartaandoeningen</a:t>
            </a:r>
            <a:endParaRPr lang="nl-N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Atherosclerose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Coronair lijden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Angina pectoris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Hartinfarct</a:t>
            </a:r>
            <a:endParaRPr lang="nl-NL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Hartritmestoornissen</a:t>
            </a:r>
            <a:endParaRPr lang="nl-NL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Klepgebreken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Hartfalen </a:t>
            </a:r>
          </a:p>
          <a:p>
            <a:endParaRPr lang="nl-NL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30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accent2">
                    <a:lumMod val="75000"/>
                  </a:schemeClr>
                </a:solidFill>
              </a:rPr>
              <a:t>Atherosclerose: “</a:t>
            </a:r>
            <a:r>
              <a:rPr lang="nl-NL" sz="2000" dirty="0" smtClean="0">
                <a:solidFill>
                  <a:schemeClr val="accent2">
                    <a:lumMod val="75000"/>
                  </a:schemeClr>
                </a:solidFill>
              </a:rPr>
              <a:t>aderverkalking”</a:t>
            </a:r>
            <a:endParaRPr lang="nl-NL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Atherosclerotische </a:t>
            </a: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plaques (afzetting vetten en fibreus weefsel)</a:t>
            </a:r>
            <a:endParaRPr lang="nl-NL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Arteriële trombose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Embolie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Aneurysma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Risicofactoren: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- erfelijkheid</a:t>
            </a:r>
          </a:p>
          <a:p>
            <a:pPr marL="0" indent="0"/>
            <a:r>
              <a:rPr lang="nl-NL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     -hypertensie</a:t>
            </a:r>
          </a:p>
          <a:p>
            <a:pPr marL="0" indent="0"/>
            <a:r>
              <a:rPr lang="nl-NL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     -diabetes</a:t>
            </a:r>
          </a:p>
          <a:p>
            <a:pPr marL="0" indent="0"/>
            <a:r>
              <a:rPr lang="nl-NL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     -te hoog cholesterol</a:t>
            </a:r>
            <a:endParaRPr lang="nl-NL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/>
            <a:endParaRPr lang="nl-NL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94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Artherosclerose: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nl-NL" b="0" dirty="0" smtClean="0"/>
              <a:t>1.Binnenbekleding </a:t>
            </a:r>
            <a:r>
              <a:rPr lang="nl-NL" b="0" dirty="0"/>
              <a:t>bloedvat </a:t>
            </a:r>
            <a:r>
              <a:rPr lang="nl-NL" dirty="0"/>
              <a:t/>
            </a:r>
            <a:br>
              <a:rPr lang="nl-NL" dirty="0"/>
            </a:br>
            <a:r>
              <a:rPr lang="nl-NL" b="0" dirty="0"/>
              <a:t>2. ophoping van cholesterol, vet, dode witte bloedcellen;</a:t>
            </a:r>
            <a:r>
              <a:rPr lang="nl-NL" dirty="0"/>
              <a:t/>
            </a:r>
            <a:br>
              <a:rPr lang="nl-NL" dirty="0"/>
            </a:br>
            <a:r>
              <a:rPr lang="nl-NL" b="0" dirty="0"/>
              <a:t>3. verkalkte kern; </a:t>
            </a:r>
            <a:r>
              <a:rPr lang="nl-NL" dirty="0"/>
              <a:t/>
            </a:r>
            <a:br>
              <a:rPr lang="nl-NL" dirty="0"/>
            </a:br>
            <a:r>
              <a:rPr lang="nl-NL" b="0" dirty="0"/>
              <a:t>4. bindweefsellaag; </a:t>
            </a:r>
            <a:r>
              <a:rPr lang="nl-NL" dirty="0"/>
              <a:t/>
            </a:r>
            <a:br>
              <a:rPr lang="nl-NL" dirty="0"/>
            </a:br>
            <a:r>
              <a:rPr lang="nl-NL" b="0" dirty="0"/>
              <a:t>5. spierlaag.  </a:t>
            </a:r>
            <a:endParaRPr lang="nl-NL" b="0" dirty="0" smtClean="0"/>
          </a:p>
          <a:p>
            <a:pPr marL="0" indent="0"/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898" y="1772816"/>
            <a:ext cx="5080000" cy="303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11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5892" y="332656"/>
            <a:ext cx="7656547" cy="792088"/>
          </a:xfrm>
        </p:spPr>
        <p:txBody>
          <a:bodyPr/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b="1" dirty="0" smtClean="0">
                <a:solidFill>
                  <a:schemeClr val="accent2">
                    <a:lumMod val="75000"/>
                  </a:schemeClr>
                </a:solidFill>
              </a:rPr>
              <a:t>Coronair </a:t>
            </a:r>
            <a:r>
              <a:rPr lang="nl-NL" b="1" dirty="0" smtClean="0">
                <a:solidFill>
                  <a:schemeClr val="accent2">
                    <a:lumMod val="75000"/>
                  </a:schemeClr>
                </a:solidFill>
              </a:rPr>
              <a:t>lijden: </a:t>
            </a:r>
            <a:r>
              <a:rPr lang="nl-NL" sz="1800" dirty="0" smtClean="0">
                <a:solidFill>
                  <a:schemeClr val="accent2">
                    <a:lumMod val="75000"/>
                  </a:schemeClr>
                </a:solidFill>
              </a:rPr>
              <a:t>atherosclerose kransslagaders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nl-NL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Vernauwing </a:t>
            </a: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Kransslagaders</a:t>
            </a:r>
          </a:p>
          <a:p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Risicofactoren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3067" y="1484783"/>
            <a:ext cx="4839503" cy="3226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75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accent2">
                    <a:lumMod val="75000"/>
                  </a:schemeClr>
                </a:solidFill>
              </a:rPr>
              <a:t>Angina pectoris</a:t>
            </a:r>
            <a:endParaRPr lang="nl-N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Symptomen (“pijn op de borst”)</a:t>
            </a:r>
            <a:endParaRPr lang="nl-NL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Behandeling</a:t>
            </a:r>
          </a:p>
          <a:p>
            <a:pPr marL="116586" lvl="1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Medicijnen</a:t>
            </a:r>
          </a:p>
          <a:p>
            <a:pPr marL="116586" lvl="1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Antistollingsmiddelen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Verpleegkundige zorg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Aanpassen leefstijl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Voeding</a:t>
            </a:r>
          </a:p>
          <a:p>
            <a:pPr marL="0" indent="0"/>
            <a:endParaRPr lang="nl-NL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628800"/>
            <a:ext cx="3762375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46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accent2">
                    <a:lumMod val="75000"/>
                  </a:schemeClr>
                </a:solidFill>
              </a:rPr>
              <a:t>Hartinfarct</a:t>
            </a:r>
            <a:endParaRPr lang="nl-N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Symptomen</a:t>
            </a:r>
          </a:p>
          <a:p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Revalidatie</a:t>
            </a:r>
          </a:p>
          <a:p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Medicatie</a:t>
            </a:r>
          </a:p>
          <a:p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Verpleegkundige </a:t>
            </a: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zorg:</a:t>
            </a:r>
            <a:endParaRPr lang="nl-NL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Leefregels</a:t>
            </a:r>
          </a:p>
          <a:p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Voeding</a:t>
            </a:r>
          </a:p>
          <a:p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Psychosociale begeleiding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476672"/>
            <a:ext cx="4512676" cy="451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60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accent2">
                    <a:lumMod val="75000"/>
                  </a:schemeClr>
                </a:solidFill>
              </a:rPr>
              <a:t>Zorgvragers met hartritmestoornissen</a:t>
            </a:r>
            <a:endParaRPr lang="nl-N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Symptomen</a:t>
            </a:r>
          </a:p>
          <a:p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Boezemfibrilleren</a:t>
            </a:r>
          </a:p>
          <a:p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Hartblok </a:t>
            </a:r>
          </a:p>
          <a:p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Ventrikelfibrilleren </a:t>
            </a:r>
          </a:p>
          <a:p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Onderzoek en behandeling</a:t>
            </a:r>
          </a:p>
          <a:p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Verpleegkundige zorg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584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eken">
  <a:themeElements>
    <a:clrScheme name="Hoeken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Hoeken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eke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4175</TotalTime>
  <Words>227</Words>
  <Application>Microsoft Office PowerPoint</Application>
  <PresentationFormat>Diavoorstelling (4:3)</PresentationFormat>
  <Paragraphs>99</Paragraphs>
  <Slides>17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18" baseType="lpstr">
      <vt:lpstr>Hoeken</vt:lpstr>
      <vt:lpstr>Zorgvragers met hartaandoeningen</vt:lpstr>
      <vt:lpstr>Het hart</vt:lpstr>
      <vt:lpstr>Hartaandoeningen</vt:lpstr>
      <vt:lpstr>Atherosclerose: “aderverkalking”</vt:lpstr>
      <vt:lpstr>Artherosclerose:</vt:lpstr>
      <vt:lpstr> Coronair lijden: atherosclerose kransslagaders </vt:lpstr>
      <vt:lpstr>Angina pectoris</vt:lpstr>
      <vt:lpstr>Hartinfarct</vt:lpstr>
      <vt:lpstr>Zorgvragers met hartritmestoornissen</vt:lpstr>
      <vt:lpstr>Symptomen  </vt:lpstr>
      <vt:lpstr>Functie hart en kleppen</vt:lpstr>
      <vt:lpstr>Zorgvragers met klepgebreken</vt:lpstr>
      <vt:lpstr>klepgebreken</vt:lpstr>
      <vt:lpstr>Hartfalen</vt:lpstr>
      <vt:lpstr>Hartfalen</vt:lpstr>
      <vt:lpstr>Hartfalen</vt:lpstr>
      <vt:lpstr>Opdrachten</vt:lpstr>
    </vt:vector>
  </TitlesOfParts>
  <Company>Onderwijsgroep Noord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Zorgvragers met hartaandoeningen</dc:title>
  <dc:creator>J. Klooster</dc:creator>
  <cp:lastModifiedBy>A.R. Niemeijer</cp:lastModifiedBy>
  <cp:revision>30</cp:revision>
  <dcterms:created xsi:type="dcterms:W3CDTF">2015-09-18T07:02:37Z</dcterms:created>
  <dcterms:modified xsi:type="dcterms:W3CDTF">2016-05-22T13:37:24Z</dcterms:modified>
</cp:coreProperties>
</file>