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27651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nl-NL"/>
            </a:p>
          </p:txBody>
        </p:sp>
        <p:sp>
          <p:nvSpPr>
            <p:cNvPr id="27652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nl-NL" sz="2400">
                <a:latin typeface="Times New Roman" pitchFamily="18" charset="0"/>
              </a:endParaRPr>
            </a:p>
          </p:txBody>
        </p:sp>
        <p:sp>
          <p:nvSpPr>
            <p:cNvPr id="27653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nl-NL">
                <a:latin typeface="Arial" charset="0"/>
              </a:endParaRPr>
            </a:p>
          </p:txBody>
        </p:sp>
      </p:grpSp>
      <p:sp>
        <p:nvSpPr>
          <p:cNvPr id="2765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nl-NL"/>
              <a:t>Klik om het opmaakprofiel te bewerken</a:t>
            </a:r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27656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0EC63C5C-AF17-4DC6-9880-F5535E53638D}" type="datetimeFigureOut">
              <a:rPr lang="nl-NL"/>
              <a:pPr/>
              <a:t>8-5-2016</a:t>
            </a:fld>
            <a:endParaRPr lang="nl-NL"/>
          </a:p>
        </p:txBody>
      </p:sp>
      <p:sp>
        <p:nvSpPr>
          <p:cNvPr id="27657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27658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52F19D0-33BB-4C55-AE89-EDF4BFDD38EA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FADC53-EB3C-4764-AC7C-9249FE176320}" type="datetimeFigureOut">
              <a:rPr lang="nl-NL"/>
              <a:pPr/>
              <a:t>8-5-2016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4BE74B-3829-40F4-BDDE-FAE58DB0F691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633EA0-21B9-4CA4-BF6B-61B3B52F8267}" type="datetimeFigureOut">
              <a:rPr lang="nl-NL"/>
              <a:pPr/>
              <a:t>8-5-2016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F2F087-E7DC-4244-9E7E-7D2581D8506E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86F8A2-10F4-4A09-8A2E-B6045CB949F2}" type="datetimeFigureOut">
              <a:rPr lang="nl-NL"/>
              <a:pPr/>
              <a:t>8-5-2016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830929-74AC-4480-8058-C69FBDFC3E48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A36F4F-E1A4-41C4-AC93-3EE01284B8FB}" type="datetimeFigureOut">
              <a:rPr lang="nl-NL"/>
              <a:pPr/>
              <a:t>8-5-2016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ACFB5F-A4FF-46B3-9B68-E403DFE22328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6C79EB-BC6A-4214-B50C-57CA439D1B84}" type="datetimeFigureOut">
              <a:rPr lang="nl-NL"/>
              <a:pPr/>
              <a:t>8-5-2016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CEC709-BAF0-45FD-8F25-A250F6B9B70E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5385F4-33A8-428E-913C-E9DBD8D64048}" type="datetimeFigureOut">
              <a:rPr lang="nl-NL"/>
              <a:pPr/>
              <a:t>8-5-2016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A738E1-0F18-4CCF-BB0C-22C0DD3B7E29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DD335F-46D2-4D79-B5AD-3507F5E9A979}" type="datetimeFigureOut">
              <a:rPr lang="nl-NL"/>
              <a:pPr/>
              <a:t>8-5-2016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121BF2-C052-42DC-93E2-9CB497E05C50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2650A8-6AC3-472F-AC3A-9A0BCA8445B9}" type="datetimeFigureOut">
              <a:rPr lang="nl-NL"/>
              <a:pPr/>
              <a:t>8-5-2016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69A916-EA37-4DFA-B999-03938BA90A7B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FFAB05-AB7D-4A23-A8DD-2CF714C68F3D}" type="datetimeFigureOut">
              <a:rPr lang="nl-NL"/>
              <a:pPr/>
              <a:t>8-5-2016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0A6143-E553-4674-8DBA-FD6D3190EA3C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E8D361-8ACA-42DC-A276-8A919429A7BD}" type="datetimeFigureOut">
              <a:rPr lang="nl-NL"/>
              <a:pPr/>
              <a:t>8-5-2016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797891-29AC-484C-9AE1-3912F1356494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26627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nl-NL" sz="2400">
                <a:latin typeface="Times New Roman" pitchFamily="18" charset="0"/>
              </a:endParaRPr>
            </a:p>
          </p:txBody>
        </p:sp>
        <p:sp>
          <p:nvSpPr>
            <p:cNvPr id="26628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nl-NL">
                <a:latin typeface="Arial" charset="0"/>
              </a:endParaRPr>
            </a:p>
          </p:txBody>
        </p:sp>
        <p:sp>
          <p:nvSpPr>
            <p:cNvPr id="26629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nl-NL"/>
            </a:p>
          </p:txBody>
        </p:sp>
      </p:grpSp>
      <p:sp>
        <p:nvSpPr>
          <p:cNvPr id="266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2663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1E84B38D-6364-4E22-BF8C-E2B879AFC892}" type="datetimeFigureOut">
              <a:rPr lang="nl-NL"/>
              <a:pPr/>
              <a:t>8-5-2016</a:t>
            </a:fld>
            <a:endParaRPr lang="nl-NL"/>
          </a:p>
        </p:txBody>
      </p:sp>
      <p:sp>
        <p:nvSpPr>
          <p:cNvPr id="2663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nl-NL"/>
          </a:p>
        </p:txBody>
      </p:sp>
      <p:sp>
        <p:nvSpPr>
          <p:cNvPr id="266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07D5D34-DDB6-4A21-8E75-A93F6AC5F74D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ransition spd="slow">
    <p:push dir="r"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idx="4294967295"/>
          </p:nvPr>
        </p:nvSpPr>
        <p:spPr>
          <a:xfrm>
            <a:off x="685800" y="1905000"/>
            <a:ext cx="7543800" cy="2593975"/>
          </a:xfrm>
        </p:spPr>
        <p:txBody>
          <a:bodyPr>
            <a:normAutofit/>
          </a:bodyPr>
          <a:lstStyle/>
          <a:p>
            <a:r>
              <a:rPr lang="nl-NL" sz="5700"/>
              <a:t>College Zorg </a:t>
            </a:r>
            <a:br>
              <a:rPr lang="nl-NL" sz="5700"/>
            </a:br>
            <a:r>
              <a:rPr lang="nl-NL" sz="5700"/>
              <a:t>Gedrag 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4294967295"/>
          </p:nvPr>
        </p:nvSpPr>
        <p:spPr>
          <a:xfrm>
            <a:off x="2247900" y="3786188"/>
            <a:ext cx="6143625" cy="1954212"/>
          </a:xfrm>
        </p:spPr>
        <p:txBody>
          <a:bodyPr>
            <a:normAutofit/>
          </a:bodyPr>
          <a:lstStyle/>
          <a:p>
            <a:pPr marL="0" indent="0">
              <a:buFont typeface="Wingdings" pitchFamily="2" charset="2"/>
              <a:buNone/>
            </a:pPr>
            <a:endParaRPr lang="nl-NL" sz="2600">
              <a:solidFill>
                <a:srgbClr val="8E8D8C"/>
              </a:solidFill>
            </a:endParaRPr>
          </a:p>
          <a:p>
            <a:pPr marL="0" indent="0">
              <a:buFont typeface="Wingdings" pitchFamily="2" charset="2"/>
              <a:buNone/>
            </a:pPr>
            <a:endParaRPr lang="nl-NL" sz="2600">
              <a:solidFill>
                <a:srgbClr val="8E8D8C"/>
              </a:solidFill>
            </a:endParaRPr>
          </a:p>
          <a:p>
            <a:pPr marL="0" indent="0">
              <a:buFont typeface="Wingdings" pitchFamily="2" charset="2"/>
              <a:buNone/>
            </a:pPr>
            <a:endParaRPr lang="nl-NL" sz="2600">
              <a:solidFill>
                <a:srgbClr val="8E8D8C"/>
              </a:solidFill>
            </a:endParaRPr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/>
        <p:txBody>
          <a:bodyPr anchor="ctr">
            <a:normAutofit/>
          </a:bodyPr>
          <a:lstStyle/>
          <a:p>
            <a:r>
              <a:rPr lang="nl-NL" sz="3100"/>
              <a:t>Dementieel syndroom en voeding</a:t>
            </a:r>
          </a:p>
        </p:txBody>
      </p:sp>
      <p:sp>
        <p:nvSpPr>
          <p:cNvPr id="22530" name="Tijdelijke aanduiding voor inhoud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nl-NL"/>
              <a:t>Vergeten van eten</a:t>
            </a:r>
          </a:p>
          <a:p>
            <a:r>
              <a:rPr lang="nl-NL"/>
              <a:t>Niet herkennen van eten</a:t>
            </a:r>
          </a:p>
          <a:p>
            <a:r>
              <a:rPr lang="nl-NL"/>
              <a:t>Niet weten hoe te eten (apraxie)</a:t>
            </a:r>
          </a:p>
          <a:p>
            <a:r>
              <a:rPr lang="nl-NL"/>
              <a:t>Ondervoeding</a:t>
            </a:r>
          </a:p>
          <a:p>
            <a:r>
              <a:rPr lang="nl-NL"/>
              <a:t>Concentratieproblemen</a:t>
            </a:r>
          </a:p>
          <a:p>
            <a:r>
              <a:rPr lang="nl-NL"/>
              <a:t>Herkenbaar eten (van vroeger)</a:t>
            </a:r>
          </a:p>
          <a:p>
            <a:endParaRPr lang="nl-NL"/>
          </a:p>
        </p:txBody>
      </p:sp>
    </p:spTree>
  </p:cSld>
  <p:clrMapOvr>
    <a:masterClrMapping/>
  </p:clrMapOvr>
  <p:transition spd="slow">
    <p:push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/>
        <p:txBody>
          <a:bodyPr anchor="ctr">
            <a:noAutofit/>
          </a:bodyPr>
          <a:lstStyle/>
          <a:p>
            <a:r>
              <a:rPr lang="nl-NL"/>
              <a:t>De allochtone zorgvrager</a:t>
            </a:r>
          </a:p>
        </p:txBody>
      </p:sp>
      <p:sp>
        <p:nvSpPr>
          <p:cNvPr id="23554" name="Tijdelijke aanduiding voor inhoud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nl-NL"/>
              <a:t>Taalproblemen</a:t>
            </a:r>
          </a:p>
          <a:p>
            <a:r>
              <a:rPr lang="nl-NL"/>
              <a:t>Herkennen van dementie</a:t>
            </a:r>
          </a:p>
          <a:p>
            <a:r>
              <a:rPr lang="nl-NL"/>
              <a:t>Cultuur over schaamte en ziekte</a:t>
            </a:r>
          </a:p>
        </p:txBody>
      </p:sp>
    </p:spTree>
  </p:cSld>
  <p:clrMapOvr>
    <a:masterClrMapping/>
  </p:clrMapOvr>
  <p:transition spd="slow">
    <p:push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930400"/>
          </a:xfrm>
        </p:spPr>
        <p:txBody>
          <a:bodyPr anchor="ctr">
            <a:normAutofit/>
          </a:bodyPr>
          <a:lstStyle/>
          <a:p>
            <a:r>
              <a:rPr lang="nl-NL" sz="2300"/>
              <a:t>Begeleiden tijdens onderzoek behandeling en opname in het ziekenhuis </a:t>
            </a:r>
          </a:p>
        </p:txBody>
      </p:sp>
      <p:sp>
        <p:nvSpPr>
          <p:cNvPr id="24578" name="Tijdelijke aanduiding voor inhoud 2"/>
          <p:cNvSpPr>
            <a:spLocks noGrp="1"/>
          </p:cNvSpPr>
          <p:nvPr>
            <p:ph idx="4294967295"/>
          </p:nvPr>
        </p:nvSpPr>
        <p:spPr>
          <a:xfrm>
            <a:off x="457200" y="2060575"/>
            <a:ext cx="8229600" cy="4065588"/>
          </a:xfrm>
        </p:spPr>
        <p:txBody>
          <a:bodyPr/>
          <a:lstStyle/>
          <a:p>
            <a:r>
              <a:rPr lang="nl-NL"/>
              <a:t>Meer aandacht</a:t>
            </a:r>
          </a:p>
          <a:p>
            <a:r>
              <a:rPr lang="nl-NL"/>
              <a:t>Goed uitleggen</a:t>
            </a:r>
          </a:p>
          <a:p>
            <a:r>
              <a:rPr lang="nl-NL"/>
              <a:t>Geruststellen</a:t>
            </a:r>
          </a:p>
          <a:p>
            <a:r>
              <a:rPr lang="nl-NL"/>
              <a:t>Verwarring</a:t>
            </a:r>
          </a:p>
          <a:p>
            <a:r>
              <a:rPr lang="nl-NL"/>
              <a:t>Overlast in het ziekenhuis</a:t>
            </a:r>
          </a:p>
          <a:p>
            <a:r>
              <a:rPr lang="nl-NL"/>
              <a:t>Familie vragen om te helpen</a:t>
            </a:r>
          </a:p>
        </p:txBody>
      </p:sp>
    </p:spTree>
  </p:cSld>
  <p:clrMapOvr>
    <a:masterClrMapping/>
  </p:clrMapOvr>
  <p:transition spd="slow">
    <p:push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/>
        <p:txBody>
          <a:bodyPr anchor="ctr">
            <a:normAutofit/>
          </a:bodyPr>
          <a:lstStyle/>
          <a:p>
            <a:r>
              <a:rPr lang="nl-NL" sz="3100"/>
              <a:t>De psychogeriatrische zorgvrager</a:t>
            </a:r>
          </a:p>
        </p:txBody>
      </p:sp>
      <p:sp>
        <p:nvSpPr>
          <p:cNvPr id="14338" name="Tijdelijke aanduiding voor inhoud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nl-NL"/>
              <a:t>Dementie is een syndroom</a:t>
            </a:r>
          </a:p>
          <a:p>
            <a:endParaRPr lang="nl-NL"/>
          </a:p>
          <a:p>
            <a:r>
              <a:rPr lang="nl-NL"/>
              <a:t>Een syndroom is een aantal verschijnselen die zich tegelijkertijd voordoen bij een ziekte</a:t>
            </a:r>
          </a:p>
          <a:p>
            <a:endParaRPr lang="nl-NL"/>
          </a:p>
          <a:p>
            <a:r>
              <a:rPr lang="nl-NL"/>
              <a:t>Bij dementie is er sprake van meerdere stoornissen in cognitieve functies</a:t>
            </a:r>
          </a:p>
        </p:txBody>
      </p:sp>
    </p:spTree>
  </p:cSld>
  <p:clrMapOvr>
    <a:masterClrMapping/>
  </p:clrMapOvr>
  <p:transition spd="slow">
    <p:push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/>
        <p:txBody>
          <a:bodyPr anchor="ctr">
            <a:normAutofit/>
          </a:bodyPr>
          <a:lstStyle/>
          <a:p>
            <a:r>
              <a:rPr lang="nl-NL" sz="3100"/>
              <a:t>Stoornissen in cognitieve functies zijn:</a:t>
            </a:r>
          </a:p>
        </p:txBody>
      </p:sp>
      <p:sp>
        <p:nvSpPr>
          <p:cNvPr id="15362" name="Tijdelijke aanduiding voor inhoud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nl-NL"/>
              <a:t>Afasie: taalstoornis</a:t>
            </a:r>
          </a:p>
          <a:p>
            <a:endParaRPr lang="nl-NL"/>
          </a:p>
          <a:p>
            <a:r>
              <a:rPr lang="nl-NL"/>
              <a:t>Apraxie: moeite om bepaalde motorische handelingen uit te voeren</a:t>
            </a:r>
          </a:p>
          <a:p>
            <a:endParaRPr lang="nl-NL"/>
          </a:p>
          <a:p>
            <a:r>
              <a:rPr lang="nl-NL"/>
              <a:t>Agnosie: het onvermogen om dingen te herkennen</a:t>
            </a:r>
          </a:p>
        </p:txBody>
      </p:sp>
    </p:spTree>
  </p:cSld>
  <p:clrMapOvr>
    <a:masterClrMapping/>
  </p:clrMapOvr>
  <p:transition spd="slow">
    <p:push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/>
        <p:txBody>
          <a:bodyPr anchor="ctr">
            <a:noAutofit/>
          </a:bodyPr>
          <a:lstStyle/>
          <a:p>
            <a:r>
              <a:rPr lang="nl-NL"/>
              <a:t>Verschijnselen van dementie</a:t>
            </a:r>
          </a:p>
        </p:txBody>
      </p:sp>
      <p:sp>
        <p:nvSpPr>
          <p:cNvPr id="16386" name="Tijdelijke aanduiding voor inhoud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nl-NL"/>
              <a:t>Achteruitgang Korte termijn geheugen</a:t>
            </a:r>
          </a:p>
          <a:p>
            <a:r>
              <a:rPr lang="nl-NL"/>
              <a:t>Achteruitgang Lange termijn geheugen</a:t>
            </a:r>
          </a:p>
          <a:p>
            <a:r>
              <a:rPr lang="nl-NL"/>
              <a:t>Desoriëntatie in tijd plaats en persoon</a:t>
            </a:r>
          </a:p>
          <a:p>
            <a:r>
              <a:rPr lang="nl-NL"/>
              <a:t>Verstoord denkvermogen</a:t>
            </a:r>
          </a:p>
          <a:p>
            <a:r>
              <a:rPr lang="nl-NL"/>
              <a:t>Decorumverlies</a:t>
            </a:r>
          </a:p>
        </p:txBody>
      </p:sp>
    </p:spTree>
  </p:cSld>
  <p:clrMapOvr>
    <a:masterClrMapping/>
  </p:clrMapOvr>
  <p:transition spd="slow">
    <p:push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/>
        <p:txBody>
          <a:bodyPr anchor="ctr">
            <a:normAutofit/>
          </a:bodyPr>
          <a:lstStyle/>
          <a:p>
            <a:r>
              <a:rPr lang="nl-NL" sz="3100"/>
              <a:t>Gedragsstoornissen bij dementieel syndroom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r>
              <a:rPr lang="nl-NL"/>
              <a:t>Geheugenstoornissen</a:t>
            </a:r>
          </a:p>
          <a:p>
            <a:r>
              <a:rPr lang="nl-NL"/>
              <a:t>Emotionele stoornissen</a:t>
            </a:r>
          </a:p>
          <a:p>
            <a:r>
              <a:rPr lang="nl-NL"/>
              <a:t>Stoornis in het denken</a:t>
            </a:r>
          </a:p>
          <a:p>
            <a:r>
              <a:rPr lang="nl-NL"/>
              <a:t>Desoriëntatie</a:t>
            </a:r>
          </a:p>
          <a:p>
            <a:r>
              <a:rPr lang="nl-NL"/>
              <a:t>Karakterverandering</a:t>
            </a:r>
          </a:p>
          <a:p>
            <a:r>
              <a:rPr lang="nl-NL"/>
              <a:t>Regulatiestoornissen</a:t>
            </a:r>
          </a:p>
          <a:p>
            <a:pPr>
              <a:buFont typeface="Wingdings" pitchFamily="2" charset="2"/>
              <a:buNone/>
            </a:pPr>
            <a:endParaRPr lang="nl-NL"/>
          </a:p>
        </p:txBody>
      </p:sp>
    </p:spTree>
  </p:cSld>
  <p:clrMapOvr>
    <a:masterClrMapping/>
  </p:clrMapOvr>
  <p:transition spd="slow">
    <p:push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/>
        <p:txBody>
          <a:bodyPr anchor="ctr">
            <a:normAutofit/>
          </a:bodyPr>
          <a:lstStyle/>
          <a:p>
            <a:r>
              <a:rPr lang="nl-NL" sz="3100"/>
              <a:t>Omgaan met demente zorgvragers</a:t>
            </a:r>
          </a:p>
        </p:txBody>
      </p:sp>
      <p:sp>
        <p:nvSpPr>
          <p:cNvPr id="18434" name="Tijdelijke aanduiding voor inhoud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nl-NL"/>
              <a:t>Ondersteunend corrigeren</a:t>
            </a:r>
          </a:p>
          <a:p>
            <a:r>
              <a:rPr lang="nl-NL"/>
              <a:t>Zelfzorgactiviteiten</a:t>
            </a:r>
          </a:p>
          <a:p>
            <a:r>
              <a:rPr lang="nl-NL"/>
              <a:t>Niet testen</a:t>
            </a:r>
          </a:p>
          <a:p>
            <a:r>
              <a:rPr lang="nl-NL"/>
              <a:t>Vast dagritme</a:t>
            </a:r>
          </a:p>
          <a:p>
            <a:r>
              <a:rPr lang="nl-NL"/>
              <a:t>Regelmaat en structuur</a:t>
            </a:r>
          </a:p>
        </p:txBody>
      </p:sp>
    </p:spTree>
  </p:cSld>
  <p:clrMapOvr>
    <a:masterClrMapping/>
  </p:clrMapOvr>
  <p:transition spd="slow">
    <p:push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/>
        <p:txBody>
          <a:bodyPr anchor="ctr">
            <a:noAutofit/>
          </a:bodyPr>
          <a:lstStyle/>
          <a:p>
            <a:r>
              <a:rPr lang="nl-NL"/>
              <a:t>Communicatie</a:t>
            </a:r>
          </a:p>
        </p:txBody>
      </p:sp>
      <p:sp>
        <p:nvSpPr>
          <p:cNvPr id="19458" name="Tijdelijke aanduiding voor inhoud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nl-NL"/>
              <a:t>Non-verbaal/verbaal</a:t>
            </a:r>
          </a:p>
          <a:p>
            <a:r>
              <a:rPr lang="nl-NL"/>
              <a:t>Aanraken en reageer op gebaren en gezichtsuitdrukkingen</a:t>
            </a:r>
          </a:p>
          <a:p>
            <a:r>
              <a:rPr lang="nl-NL"/>
              <a:t>Humor</a:t>
            </a:r>
          </a:p>
          <a:p>
            <a:r>
              <a:rPr lang="nl-NL"/>
              <a:t>Inspelen op de onrust</a:t>
            </a:r>
          </a:p>
          <a:p>
            <a:r>
              <a:rPr lang="nl-NL"/>
              <a:t>Afleiden</a:t>
            </a:r>
          </a:p>
          <a:p>
            <a:endParaRPr lang="nl-NL"/>
          </a:p>
        </p:txBody>
      </p:sp>
    </p:spTree>
  </p:cSld>
  <p:clrMapOvr>
    <a:masterClrMapping/>
  </p:clrMapOvr>
  <p:transition spd="slow">
    <p:push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/>
        <p:txBody>
          <a:bodyPr anchor="ctr">
            <a:noAutofit/>
          </a:bodyPr>
          <a:lstStyle/>
          <a:p>
            <a:r>
              <a:rPr lang="nl-NL"/>
              <a:t>Kennis over de levensloop</a:t>
            </a:r>
          </a:p>
        </p:txBody>
      </p:sp>
      <p:sp>
        <p:nvSpPr>
          <p:cNvPr id="20482" name="Tijdelijke aanduiding voor inhoud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nl-NL"/>
              <a:t>Belangrijke levensgebeurtenissen kunnen een deel van het gedrag verklaren</a:t>
            </a:r>
          </a:p>
          <a:p>
            <a:endParaRPr lang="nl-NL"/>
          </a:p>
          <a:p>
            <a:r>
              <a:rPr lang="nl-NL"/>
              <a:t>Levensboek</a:t>
            </a:r>
          </a:p>
        </p:txBody>
      </p:sp>
    </p:spTree>
  </p:cSld>
  <p:clrMapOvr>
    <a:masterClrMapping/>
  </p:clrMapOvr>
  <p:transition spd="slow">
    <p:push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/>
        <p:txBody>
          <a:bodyPr anchor="ctr">
            <a:noAutofit/>
          </a:bodyPr>
          <a:lstStyle/>
          <a:p>
            <a:r>
              <a:rPr lang="nl-NL"/>
              <a:t> Toedienen van medicatie</a:t>
            </a:r>
          </a:p>
        </p:txBody>
      </p:sp>
      <p:sp>
        <p:nvSpPr>
          <p:cNvPr id="21506" name="Tijdelijke aanduiding voor inhoud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nl-NL"/>
              <a:t>Goed observeren op het effect van de medicatie</a:t>
            </a:r>
          </a:p>
          <a:p>
            <a:r>
              <a:rPr lang="nl-NL"/>
              <a:t>Wees eerlijk en vertel de zorgvrager altijd dat hij medicatie krijgt</a:t>
            </a:r>
          </a:p>
          <a:p>
            <a:r>
              <a:rPr lang="nl-NL"/>
              <a:t>Let goed op of de medicatie werkelijk wordt ingenomen</a:t>
            </a:r>
          </a:p>
        </p:txBody>
      </p:sp>
    </p:spTree>
  </p:cSld>
  <p:clrMapOvr>
    <a:masterClrMapping/>
  </p:clrMapOvr>
  <p:transition spd="slow">
    <p:push dir="r"/>
  </p:transition>
</p:sld>
</file>

<file path=ppt/theme/theme1.xml><?xml version="1.0" encoding="utf-8"?>
<a:theme xmlns:a="http://schemas.openxmlformats.org/drawingml/2006/main" name="Eclips">
  <a:themeElements>
    <a:clrScheme name="Eclips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clips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67</TotalTime>
  <Words>232</Words>
  <Application>Microsoft Office PowerPoint</Application>
  <PresentationFormat>Diavoorstelling (4:3)</PresentationFormat>
  <Paragraphs>65</Paragraphs>
  <Slides>12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3" baseType="lpstr">
      <vt:lpstr>Eclips</vt:lpstr>
      <vt:lpstr>College Zorg  Gedrag </vt:lpstr>
      <vt:lpstr>De psychogeriatrische zorgvrager</vt:lpstr>
      <vt:lpstr>Stoornissen in cognitieve functies zijn:</vt:lpstr>
      <vt:lpstr>Verschijnselen van dementie</vt:lpstr>
      <vt:lpstr>Gedragsstoornissen bij dementieel syndroom</vt:lpstr>
      <vt:lpstr>Omgaan met demente zorgvragers</vt:lpstr>
      <vt:lpstr>Communicatie</vt:lpstr>
      <vt:lpstr>Kennis over de levensloop</vt:lpstr>
      <vt:lpstr> Toedienen van medicatie</vt:lpstr>
      <vt:lpstr>Dementieel syndroom en voeding</vt:lpstr>
      <vt:lpstr>De allochtone zorgvrager</vt:lpstr>
      <vt:lpstr>Begeleiden tijdens onderzoek behandeling en opname in het ziekenhuis </vt:lpstr>
    </vt:vector>
  </TitlesOfParts>
  <Company>Onderwijsgroep Noord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Zorg  Gedrag</dc:title>
  <dc:creator>J. Herder</dc:creator>
  <cp:lastModifiedBy>A.R. Niemeijer</cp:lastModifiedBy>
  <cp:revision>8</cp:revision>
  <dcterms:created xsi:type="dcterms:W3CDTF">2012-10-09T06:51:50Z</dcterms:created>
  <dcterms:modified xsi:type="dcterms:W3CDTF">2016-05-08T08:20:23Z</dcterms:modified>
</cp:coreProperties>
</file>