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2F349F-CEF0-4B57-BB8C-CE5F66AFD114}" type="datetimeFigureOut">
              <a:rPr lang="nl-NL" smtClean="0"/>
              <a:t>8-5-2016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4B2BF8-E081-40A5-B2AB-2B10ED5743A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&amp;esrc=s&amp;source=images&amp;cd=&amp;cad=rja&amp;uact=8&amp;ved=0CAcQjRw&amp;url=http://www.seniorenzorgmakelaardij.nl/dementie/jong-en-dementerend/&amp;ei=y9pqVZDyH8O6UZrYgagP&amp;psig=AFQjCNH-N64Zn2ZJgXhhnLsU_x9b_zvlHw&amp;ust=143315214731702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nl/url?sa=i&amp;rct=j&amp;q=&amp;esrc=s&amp;source=images&amp;cd=&amp;cad=rja&amp;uact=8&amp;ved=0CAcQjRw&amp;url=http://www.detoxacademy.nl/detoxen-en-preventie-van-dementie/&amp;ei=y9pqVZDyH8O6UZrYgagP&amp;psig=AFQjCNH-N64Zn2ZJgXhhnLsU_x9b_zvlHw&amp;ust=143315214731702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Zorgvragers </a:t>
            </a:r>
            <a:br>
              <a:rPr lang="nl-NL" dirty="0" smtClean="0"/>
            </a:br>
            <a:r>
              <a:rPr lang="nl-NL" dirty="0" smtClean="0"/>
              <a:t>met dementie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11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79512" y="4653136"/>
            <a:ext cx="2376264" cy="203735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VP14</a:t>
            </a:r>
          </a:p>
          <a:p>
            <a:r>
              <a:rPr lang="nl-NL" dirty="0" smtClean="0"/>
              <a:t>Verpleegkunde</a:t>
            </a:r>
          </a:p>
          <a:p>
            <a:endParaRPr lang="nl-NL" dirty="0"/>
          </a:p>
          <a:p>
            <a:r>
              <a:rPr lang="nl-NL" dirty="0" smtClean="0"/>
              <a:t>Carin </a:t>
            </a:r>
            <a:r>
              <a:rPr lang="nl-NL" dirty="0"/>
              <a:t>H</a:t>
            </a:r>
            <a:r>
              <a:rPr lang="nl-NL" dirty="0" smtClean="0"/>
              <a:t>ogenbirk</a:t>
            </a:r>
          </a:p>
          <a:p>
            <a:r>
              <a:rPr lang="nl-NL" dirty="0" smtClean="0"/>
              <a:t>Juni 2015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47" y="260648"/>
            <a:ext cx="2087393" cy="288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6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Specifieke uitingen van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8291264" cy="5760640"/>
          </a:xfrm>
        </p:spPr>
        <p:txBody>
          <a:bodyPr>
            <a:normAutofit/>
          </a:bodyPr>
          <a:lstStyle/>
          <a:p>
            <a:r>
              <a:rPr lang="nl-NL" dirty="0" smtClean="0"/>
              <a:t>Persevereren</a:t>
            </a:r>
          </a:p>
          <a:p>
            <a:pPr lvl="1"/>
            <a:r>
              <a:rPr lang="nl-NL" dirty="0" smtClean="0"/>
              <a:t>Herhalen van woorden</a:t>
            </a:r>
          </a:p>
          <a:p>
            <a:pPr lvl="2"/>
            <a:r>
              <a:rPr lang="nl-NL" dirty="0" smtClean="0"/>
              <a:t>Die bij die bit die bit die bij</a:t>
            </a:r>
          </a:p>
          <a:p>
            <a:r>
              <a:rPr lang="nl-NL" dirty="0" smtClean="0"/>
              <a:t>Confabuleren</a:t>
            </a:r>
          </a:p>
          <a:p>
            <a:pPr lvl="1"/>
            <a:r>
              <a:rPr lang="nl-NL" dirty="0" smtClean="0"/>
              <a:t>Aanvullen van vergeten deel van verhaal met verzinsels</a:t>
            </a:r>
          </a:p>
          <a:p>
            <a:pPr lvl="2"/>
            <a:r>
              <a:rPr lang="nl-NL" dirty="0" smtClean="0"/>
              <a:t>Is niet liegen</a:t>
            </a:r>
          </a:p>
          <a:p>
            <a:r>
              <a:rPr lang="nl-NL" dirty="0" smtClean="0"/>
              <a:t>Verzamelzucht</a:t>
            </a:r>
          </a:p>
          <a:p>
            <a:pPr lvl="1"/>
            <a:r>
              <a:rPr lang="nl-NL" dirty="0" smtClean="0"/>
              <a:t>Vreemde plaatsen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5275262" y="3162350"/>
            <a:ext cx="6662936" cy="5715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z="3200" dirty="0" smtClean="0"/>
              <a:t>Specifieke uitingen van gedrag</a:t>
            </a:r>
            <a:endParaRPr lang="nl-NL" sz="3200" dirty="0"/>
          </a:p>
        </p:txBody>
      </p:sp>
      <p:pic>
        <p:nvPicPr>
          <p:cNvPr id="5122" name="Picture 2" descr="http://www.seniorenzorgmakelaardij.nl/wp-content/uploads/Afbeelding-bij-jong-dementeren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64124"/>
            <a:ext cx="3060576" cy="306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9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Specifieke uitingen van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8291264" cy="5760640"/>
          </a:xfrm>
        </p:spPr>
        <p:txBody>
          <a:bodyPr>
            <a:normAutofit/>
          </a:bodyPr>
          <a:lstStyle/>
          <a:p>
            <a:r>
              <a:rPr lang="nl-NL" dirty="0" smtClean="0"/>
              <a:t>Achterdocht</a:t>
            </a:r>
          </a:p>
          <a:p>
            <a:pPr lvl="1"/>
            <a:r>
              <a:rPr lang="nl-NL" dirty="0" smtClean="0"/>
              <a:t>Door vergeetachtigheid gevoel van veiligheid kwijt</a:t>
            </a:r>
          </a:p>
          <a:p>
            <a:pPr lvl="1"/>
            <a:r>
              <a:rPr lang="nl-NL" dirty="0" smtClean="0"/>
              <a:t>Wantrouwen</a:t>
            </a:r>
          </a:p>
          <a:p>
            <a:r>
              <a:rPr lang="nl-NL" dirty="0" smtClean="0"/>
              <a:t>Decorumverlies</a:t>
            </a:r>
          </a:p>
          <a:p>
            <a:pPr lvl="1"/>
            <a:r>
              <a:rPr lang="nl-NL" dirty="0" smtClean="0"/>
              <a:t>Oordeelstoornis</a:t>
            </a:r>
          </a:p>
          <a:p>
            <a:pPr lvl="2"/>
            <a:r>
              <a:rPr lang="nl-NL" dirty="0" smtClean="0"/>
              <a:t>Normen en waarden verlies</a:t>
            </a:r>
            <a:endParaRPr lang="nl-NL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 rot="16200000">
            <a:off x="5275262" y="3162350"/>
            <a:ext cx="6662936" cy="5715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z="3200" dirty="0" smtClean="0"/>
              <a:t>Specifieke uitingen van gedrag</a:t>
            </a:r>
            <a:endParaRPr lang="nl-NL" sz="3200" dirty="0"/>
          </a:p>
        </p:txBody>
      </p:sp>
      <p:pic>
        <p:nvPicPr>
          <p:cNvPr id="4100" name="Picture 4" descr="http://www.detoxacademy.nl/wp-content/uploads/2013/07/Dementi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9484"/>
            <a:ext cx="3866111" cy="25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9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rode loper over</a:t>
            </a:r>
          </a:p>
          <a:p>
            <a:pPr lvl="1"/>
            <a:r>
              <a:rPr lang="nl-NL" dirty="0" smtClean="0"/>
              <a:t>De ziekte van Alzheimer</a:t>
            </a:r>
          </a:p>
          <a:p>
            <a:pPr lvl="1"/>
            <a:r>
              <a:rPr lang="nl-NL" dirty="0" smtClean="0"/>
              <a:t>Vasculaire dementie</a:t>
            </a:r>
          </a:p>
          <a:p>
            <a:pPr lvl="1"/>
            <a:r>
              <a:rPr lang="nl-NL" dirty="0" smtClean="0"/>
              <a:t>Fronto-temporale dementie</a:t>
            </a:r>
          </a:p>
          <a:p>
            <a:pPr lvl="1"/>
            <a:r>
              <a:rPr lang="nl-NL" dirty="0" err="1" smtClean="0"/>
              <a:t>Lewy</a:t>
            </a:r>
            <a:r>
              <a:rPr lang="nl-NL" dirty="0" smtClean="0"/>
              <a:t> body dementie</a:t>
            </a:r>
          </a:p>
          <a:p>
            <a:pPr lvl="1"/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3168">
            <a:off x="5881277" y="4055352"/>
            <a:ext cx="1695078" cy="234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1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8003232" cy="484632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Toename van dementie door ouder wordende mens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Vergeetachtig</a:t>
            </a:r>
          </a:p>
          <a:p>
            <a:r>
              <a:rPr lang="nl-NL" dirty="0" smtClean="0"/>
              <a:t>Emoties</a:t>
            </a:r>
          </a:p>
          <a:p>
            <a:pPr lvl="1"/>
            <a:r>
              <a:rPr lang="nl-NL" dirty="0" smtClean="0"/>
              <a:t>Niet direct dementie</a:t>
            </a:r>
            <a:endParaRPr lang="nl-NL" dirty="0"/>
          </a:p>
        </p:txBody>
      </p:sp>
      <p:pic>
        <p:nvPicPr>
          <p:cNvPr id="3074" name="Picture 2" descr="CCE en demen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69160"/>
            <a:ext cx="38100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2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239000" cy="1143000"/>
          </a:xfrm>
        </p:spPr>
        <p:txBody>
          <a:bodyPr/>
          <a:lstStyle/>
          <a:p>
            <a:r>
              <a:rPr lang="nl-NL" dirty="0" smtClean="0"/>
              <a:t>Definitie dementie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09416"/>
            <a:ext cx="8363272" cy="5248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Diagnose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Geheugenstoornis </a:t>
            </a:r>
          </a:p>
          <a:p>
            <a:pPr lvl="1"/>
            <a:r>
              <a:rPr lang="nl-NL" dirty="0"/>
              <a:t>V</a:t>
            </a:r>
            <a:r>
              <a:rPr lang="nl-NL" dirty="0" smtClean="0"/>
              <a:t>erminderd vermogen nieuwe informatie op te nemen</a:t>
            </a:r>
          </a:p>
          <a:p>
            <a:pPr lvl="1"/>
            <a:r>
              <a:rPr lang="nl-NL" dirty="0" smtClean="0"/>
              <a:t>Verminderd vermogen eerder geleerde informatie te herinneren</a:t>
            </a:r>
          </a:p>
          <a:p>
            <a:r>
              <a:rPr lang="nl-NL" dirty="0" smtClean="0"/>
              <a:t>Een of meer van de volgende cognitieve stoornissen</a:t>
            </a:r>
          </a:p>
          <a:p>
            <a:pPr lvl="1"/>
            <a:r>
              <a:rPr lang="nl-NL" dirty="0" smtClean="0"/>
              <a:t>Afasie</a:t>
            </a:r>
          </a:p>
          <a:p>
            <a:pPr lvl="1"/>
            <a:r>
              <a:rPr lang="nl-NL" dirty="0" smtClean="0"/>
              <a:t>Apraxie</a:t>
            </a:r>
          </a:p>
          <a:p>
            <a:pPr lvl="1"/>
            <a:r>
              <a:rPr lang="nl-NL" dirty="0" smtClean="0"/>
              <a:t>Agnosie</a:t>
            </a:r>
          </a:p>
          <a:p>
            <a:pPr lvl="1"/>
            <a:r>
              <a:rPr lang="nl-NL" dirty="0" smtClean="0"/>
              <a:t>Stoornis in uitvoerende functies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6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stoornissen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7787208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Geheugenstoornis</a:t>
            </a:r>
          </a:p>
          <a:p>
            <a:pPr lvl="1"/>
            <a:r>
              <a:rPr lang="nl-NL" dirty="0" smtClean="0"/>
              <a:t>Nieuwe informatie kan niet meer worden opgenomen</a:t>
            </a:r>
          </a:p>
          <a:p>
            <a:pPr lvl="1"/>
            <a:r>
              <a:rPr lang="nl-NL" dirty="0" smtClean="0"/>
              <a:t>Kan opgeslagen informatie steeds moeizamer ophalen</a:t>
            </a:r>
          </a:p>
          <a:p>
            <a:pPr marL="292608" lvl="1" indent="0">
              <a:buNone/>
            </a:pPr>
            <a:endParaRPr lang="nl-NL" dirty="0" smtClean="0"/>
          </a:p>
          <a:p>
            <a:r>
              <a:rPr lang="nl-NL" dirty="0" smtClean="0"/>
              <a:t>Afasie</a:t>
            </a:r>
          </a:p>
          <a:p>
            <a:pPr lvl="1"/>
            <a:r>
              <a:rPr lang="nl-NL" dirty="0" smtClean="0"/>
              <a:t>Taalstoornis</a:t>
            </a:r>
          </a:p>
          <a:p>
            <a:pPr lvl="2"/>
            <a:r>
              <a:rPr lang="nl-NL" dirty="0" smtClean="0"/>
              <a:t>Moeit met vinden van juiste woorden</a:t>
            </a:r>
          </a:p>
          <a:p>
            <a:pPr lvl="2"/>
            <a:r>
              <a:rPr lang="nl-NL" dirty="0" smtClean="0"/>
              <a:t>Kan zich steeds minder uitdrukken</a:t>
            </a:r>
          </a:p>
          <a:p>
            <a:pPr lvl="2"/>
            <a:r>
              <a:rPr lang="nl-NL" dirty="0" smtClean="0"/>
              <a:t>Begrijpt de taal minder goed</a:t>
            </a:r>
          </a:p>
          <a:p>
            <a:pPr lvl="2"/>
            <a:r>
              <a:rPr lang="nl-NL" dirty="0" smtClean="0"/>
              <a:t>Het verminderd herkennen van emoties</a:t>
            </a:r>
          </a:p>
          <a:p>
            <a:pPr lvl="3"/>
            <a:r>
              <a:rPr lang="nl-NL" dirty="0" smtClean="0"/>
              <a:t>Grapjes vallen verkeerd</a:t>
            </a:r>
          </a:p>
          <a:p>
            <a:pPr lvl="3"/>
            <a:r>
              <a:rPr lang="nl-NL" dirty="0" smtClean="0"/>
              <a:t>Boosheid wordt niet herkent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77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stoornissen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5248584"/>
          </a:xfrm>
        </p:spPr>
        <p:txBody>
          <a:bodyPr>
            <a:normAutofit/>
          </a:bodyPr>
          <a:lstStyle/>
          <a:p>
            <a:r>
              <a:rPr lang="nl-NL" dirty="0" smtClean="0"/>
              <a:t>Apraxie</a:t>
            </a:r>
          </a:p>
          <a:p>
            <a:pPr lvl="1"/>
            <a:r>
              <a:rPr lang="nl-NL" dirty="0" smtClean="0"/>
              <a:t>Verminderd vermogen motorische handelingen uit te voeren</a:t>
            </a:r>
          </a:p>
          <a:p>
            <a:pPr lvl="2"/>
            <a:r>
              <a:rPr lang="nl-NL" dirty="0" smtClean="0"/>
              <a:t>Weet volgorde van aankleden niet meer</a:t>
            </a:r>
          </a:p>
          <a:p>
            <a:r>
              <a:rPr lang="nl-NL" dirty="0" smtClean="0"/>
              <a:t>Agnosie</a:t>
            </a:r>
          </a:p>
          <a:p>
            <a:pPr lvl="1"/>
            <a:r>
              <a:rPr lang="nl-NL" dirty="0" smtClean="0"/>
              <a:t>Onvermogen om dingen te herkennen</a:t>
            </a:r>
          </a:p>
          <a:p>
            <a:pPr lvl="2"/>
            <a:r>
              <a:rPr lang="nl-NL" dirty="0" smtClean="0"/>
              <a:t>Afstandsbediening</a:t>
            </a:r>
          </a:p>
          <a:p>
            <a:pPr lvl="2"/>
            <a:r>
              <a:rPr lang="nl-NL" dirty="0" smtClean="0"/>
              <a:t>Waarmee schil je een appel</a:t>
            </a:r>
          </a:p>
          <a:p>
            <a:r>
              <a:rPr lang="nl-NL" dirty="0" smtClean="0"/>
              <a:t>Stoornissen in uitvoerende functies</a:t>
            </a:r>
          </a:p>
          <a:p>
            <a:pPr lvl="1"/>
            <a:r>
              <a:rPr lang="nl-NL" dirty="0" smtClean="0"/>
              <a:t>Logisch nadenken</a:t>
            </a:r>
          </a:p>
          <a:p>
            <a:pPr lvl="1"/>
            <a:r>
              <a:rPr lang="nl-NL" dirty="0" smtClean="0"/>
              <a:t>Rekenen</a:t>
            </a:r>
          </a:p>
          <a:p>
            <a:pPr lvl="1"/>
            <a:r>
              <a:rPr lang="nl-NL" dirty="0" smtClean="0"/>
              <a:t>Plannen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24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419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Cognitieve functies nemen steeds meer af</a:t>
            </a:r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dirty="0" smtClean="0"/>
              <a:t>Stadium 1</a:t>
            </a:r>
          </a:p>
          <a:p>
            <a:r>
              <a:rPr lang="nl-NL" dirty="0"/>
              <a:t>B</a:t>
            </a:r>
            <a:r>
              <a:rPr lang="nl-NL" dirty="0" smtClean="0"/>
              <a:t>eginnende dementie</a:t>
            </a:r>
          </a:p>
          <a:p>
            <a:pPr lvl="1"/>
            <a:r>
              <a:rPr lang="nl-NL" dirty="0" smtClean="0"/>
              <a:t>Minimale veranderingen</a:t>
            </a:r>
          </a:p>
          <a:p>
            <a:pPr lvl="1"/>
            <a:r>
              <a:rPr lang="nl-NL" dirty="0" smtClean="0"/>
              <a:t>Zorgvrager kan symptomen vaak nog verbloemen</a:t>
            </a:r>
          </a:p>
          <a:p>
            <a:pPr marL="292608" lvl="1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Stadium 2</a:t>
            </a:r>
          </a:p>
          <a:p>
            <a:r>
              <a:rPr lang="nl-NL" dirty="0"/>
              <a:t>M</a:t>
            </a:r>
            <a:r>
              <a:rPr lang="nl-NL" dirty="0" smtClean="0"/>
              <a:t>atig ernstige dementie</a:t>
            </a:r>
          </a:p>
          <a:p>
            <a:pPr lvl="1"/>
            <a:r>
              <a:rPr lang="nl-NL" dirty="0" smtClean="0"/>
              <a:t>Vergeetachtig</a:t>
            </a:r>
          </a:p>
          <a:p>
            <a:pPr lvl="1"/>
            <a:r>
              <a:rPr lang="nl-NL" dirty="0" smtClean="0"/>
              <a:t>Verliest zelfvertrouwen</a:t>
            </a:r>
          </a:p>
          <a:p>
            <a:pPr lvl="1"/>
            <a:r>
              <a:rPr lang="nl-NL" dirty="0" smtClean="0"/>
              <a:t>Beseft achteruitgang</a:t>
            </a: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89018" y="4942469"/>
            <a:ext cx="3026296" cy="5715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dirty="0" smtClean="0"/>
              <a:t>symptomen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4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Stadium 3</a:t>
            </a:r>
          </a:p>
          <a:p>
            <a:r>
              <a:rPr lang="nl-NL" dirty="0" smtClean="0"/>
              <a:t>Ernstige dementie</a:t>
            </a:r>
          </a:p>
          <a:p>
            <a:pPr lvl="1"/>
            <a:r>
              <a:rPr lang="nl-NL" dirty="0" smtClean="0"/>
              <a:t>Leeft steeds meer in het verleden</a:t>
            </a:r>
          </a:p>
          <a:p>
            <a:pPr lvl="1"/>
            <a:r>
              <a:rPr lang="nl-NL" dirty="0" smtClean="0"/>
              <a:t>Is vaak de jongere versie van zichzelf</a:t>
            </a:r>
          </a:p>
          <a:p>
            <a:pPr lvl="1"/>
            <a:r>
              <a:rPr lang="nl-NL" dirty="0" smtClean="0"/>
              <a:t>Volledig afhankelijk van anderen</a:t>
            </a:r>
          </a:p>
          <a:p>
            <a:pPr marL="292608" lvl="1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Stadium 4</a:t>
            </a:r>
          </a:p>
          <a:p>
            <a:r>
              <a:rPr lang="nl-NL" dirty="0" smtClean="0"/>
              <a:t>Zeer ernstige dementie</a:t>
            </a:r>
          </a:p>
          <a:p>
            <a:pPr lvl="1"/>
            <a:r>
              <a:rPr lang="nl-NL" dirty="0" smtClean="0"/>
              <a:t>Interactie met omgeving is beperkt</a:t>
            </a:r>
          </a:p>
          <a:p>
            <a:pPr lvl="1"/>
            <a:r>
              <a:rPr lang="nl-NL" dirty="0" smtClean="0"/>
              <a:t>Kan niet meer lopen</a:t>
            </a:r>
          </a:p>
          <a:p>
            <a:pPr lvl="1"/>
            <a:r>
              <a:rPr lang="nl-NL" dirty="0" smtClean="0"/>
              <a:t>Spreekt nauwelijks</a:t>
            </a: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89018" y="4942469"/>
            <a:ext cx="3026296" cy="5715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dirty="0" smtClean="0"/>
              <a:t>symptomen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62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gedesoriënteerdheid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556400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Tijd</a:t>
            </a:r>
          </a:p>
          <a:p>
            <a:pPr lvl="1"/>
            <a:r>
              <a:rPr lang="nl-NL" dirty="0" smtClean="0"/>
              <a:t>Weet steeds minder goed hoe laat het is</a:t>
            </a:r>
          </a:p>
          <a:p>
            <a:pPr lvl="1"/>
            <a:r>
              <a:rPr lang="nl-NL" dirty="0" smtClean="0"/>
              <a:t>Klokkijken neemt af</a:t>
            </a:r>
          </a:p>
          <a:p>
            <a:pPr lvl="1"/>
            <a:r>
              <a:rPr lang="nl-NL" dirty="0" smtClean="0"/>
              <a:t>Kunnen steeds minder goed tijdsduur inschatten</a:t>
            </a:r>
          </a:p>
          <a:p>
            <a:pPr lvl="2"/>
            <a:r>
              <a:rPr lang="nl-NL" dirty="0" smtClean="0"/>
              <a:t>Grote klok</a:t>
            </a:r>
          </a:p>
          <a:p>
            <a:r>
              <a:rPr lang="nl-NL" dirty="0" smtClean="0"/>
              <a:t>Plaats</a:t>
            </a:r>
          </a:p>
          <a:p>
            <a:pPr lvl="1"/>
            <a:r>
              <a:rPr lang="nl-NL" dirty="0" smtClean="0"/>
              <a:t>Raakt de weg kwijt</a:t>
            </a:r>
          </a:p>
          <a:p>
            <a:pPr lvl="1"/>
            <a:r>
              <a:rPr lang="nl-NL" dirty="0" smtClean="0"/>
              <a:t>Herkent herkenningspunten niet meer</a:t>
            </a:r>
          </a:p>
          <a:p>
            <a:pPr lvl="2"/>
            <a:r>
              <a:rPr lang="nl-NL" dirty="0" smtClean="0"/>
              <a:t>Kan wc niet meer vinden</a:t>
            </a:r>
          </a:p>
          <a:p>
            <a:pPr lvl="1"/>
            <a:r>
              <a:rPr lang="nl-NL" dirty="0" smtClean="0"/>
              <a:t>Angst</a:t>
            </a:r>
          </a:p>
          <a:p>
            <a:pPr lvl="2"/>
            <a:r>
              <a:rPr lang="nl-NL" dirty="0" smtClean="0"/>
              <a:t>Duidelijke borden met woorden en plaatjes</a:t>
            </a:r>
          </a:p>
          <a:p>
            <a:r>
              <a:rPr lang="nl-NL" dirty="0" smtClean="0"/>
              <a:t>Persoon</a:t>
            </a:r>
          </a:p>
          <a:p>
            <a:pPr lvl="1"/>
            <a:r>
              <a:rPr lang="nl-NL" dirty="0" smtClean="0"/>
              <a:t>Herkent familie niet meer</a:t>
            </a:r>
          </a:p>
          <a:p>
            <a:pPr lvl="1"/>
            <a:r>
              <a:rPr lang="nl-NL" dirty="0" smtClean="0"/>
              <a:t>Herkent eigen spiegelbeeld niet meer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2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Stadia van dementie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r>
              <a:rPr lang="nl-NL" dirty="0" smtClean="0"/>
              <a:t>Stadium 1</a:t>
            </a:r>
          </a:p>
          <a:p>
            <a:pPr lvl="1"/>
            <a:r>
              <a:rPr lang="nl-NL" dirty="0" smtClean="0"/>
              <a:t>Bedreigde ik </a:t>
            </a:r>
          </a:p>
          <a:p>
            <a:pPr lvl="2"/>
            <a:r>
              <a:rPr lang="nl-NL" dirty="0" smtClean="0"/>
              <a:t>Beginnend en milde dementie</a:t>
            </a:r>
          </a:p>
          <a:p>
            <a:r>
              <a:rPr lang="nl-NL" dirty="0" smtClean="0"/>
              <a:t>Stadium 2</a:t>
            </a:r>
          </a:p>
          <a:p>
            <a:pPr lvl="1"/>
            <a:r>
              <a:rPr lang="nl-NL" dirty="0" smtClean="0"/>
              <a:t>Verdwaalde ik</a:t>
            </a:r>
          </a:p>
          <a:p>
            <a:pPr lvl="2"/>
            <a:r>
              <a:rPr lang="nl-NL" dirty="0" smtClean="0"/>
              <a:t>Matig ernstige dementie</a:t>
            </a:r>
          </a:p>
          <a:p>
            <a:r>
              <a:rPr lang="nl-NL" dirty="0" smtClean="0"/>
              <a:t>Stadium 3</a:t>
            </a:r>
          </a:p>
          <a:p>
            <a:pPr lvl="1"/>
            <a:r>
              <a:rPr lang="nl-NL" dirty="0" smtClean="0"/>
              <a:t>Verborgen ik</a:t>
            </a:r>
          </a:p>
          <a:p>
            <a:pPr lvl="2"/>
            <a:r>
              <a:rPr lang="nl-NL" dirty="0" smtClean="0"/>
              <a:t>Ernstige dementie</a:t>
            </a:r>
          </a:p>
          <a:p>
            <a:r>
              <a:rPr lang="nl-NL" dirty="0" smtClean="0"/>
              <a:t>Stadium 4</a:t>
            </a:r>
          </a:p>
          <a:p>
            <a:pPr lvl="1"/>
            <a:r>
              <a:rPr lang="nl-NL" dirty="0" smtClean="0"/>
              <a:t>Verzonken ik</a:t>
            </a:r>
          </a:p>
          <a:p>
            <a:pPr lvl="2"/>
            <a:r>
              <a:rPr lang="nl-NL" dirty="0" smtClean="0"/>
              <a:t>Zeer ernstige dementie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40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363</Words>
  <Application>Microsoft Office PowerPoint</Application>
  <PresentationFormat>Diavoorstelling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Overvloed</vt:lpstr>
      <vt:lpstr>Zorgvragers  met dementie</vt:lpstr>
      <vt:lpstr>Dementie</vt:lpstr>
      <vt:lpstr>Definitie dementie</vt:lpstr>
      <vt:lpstr>Cognitieve stoornissen</vt:lpstr>
      <vt:lpstr>Cognitieve stoornissen</vt:lpstr>
      <vt:lpstr>symptomen</vt:lpstr>
      <vt:lpstr>symptomen</vt:lpstr>
      <vt:lpstr>gedesoriënteerdheid</vt:lpstr>
      <vt:lpstr>Stadia van dementie</vt:lpstr>
      <vt:lpstr>Specifieke uitingen van gedrag</vt:lpstr>
      <vt:lpstr>Specifieke uitingen van gedrag</vt:lpstr>
      <vt:lpstr>Opdracht 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Zorgvragers met dementie</dc:title>
  <dc:creator>C.A. Hogenbirk</dc:creator>
  <cp:lastModifiedBy>A.R. Niemeijer</cp:lastModifiedBy>
  <cp:revision>15</cp:revision>
  <dcterms:created xsi:type="dcterms:W3CDTF">2015-05-28T09:09:22Z</dcterms:created>
  <dcterms:modified xsi:type="dcterms:W3CDTF">2016-05-08T08:22:15Z</dcterms:modified>
</cp:coreProperties>
</file>