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2" r:id="rId9"/>
    <p:sldId id="263" r:id="rId10"/>
    <p:sldId id="264" r:id="rId11"/>
    <p:sldId id="267" r:id="rId12"/>
    <p:sldId id="265" r:id="rId1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hte verbindingslijn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el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25" name="Ondertitel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nl-NL" smtClean="0"/>
              <a:t>Klik om de ondertitelstijl van het model te bewerken</a:t>
            </a:r>
            <a:endParaRPr kumimoji="0" lang="en-US"/>
          </a:p>
        </p:txBody>
      </p:sp>
      <p:sp>
        <p:nvSpPr>
          <p:cNvPr id="31" name="Tijdelijke aanduiding voor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02F349F-CEF0-4B57-BB8C-CE5F66AFD114}" type="datetimeFigureOut">
              <a:rPr lang="nl-NL" smtClean="0"/>
              <a:t>8-5-2016</a:t>
            </a:fld>
            <a:endParaRPr lang="nl-NL"/>
          </a:p>
        </p:txBody>
      </p:sp>
      <p:sp>
        <p:nvSpPr>
          <p:cNvPr id="18" name="Tijdelijke aanduiding voor voettekst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29" name="Tijdelijke aanduiding voor dianumm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F4B2BF8-E081-40A5-B2AB-2B10ED5743A4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2F349F-CEF0-4B57-BB8C-CE5F66AFD114}" type="datetimeFigureOut">
              <a:rPr lang="nl-NL" smtClean="0"/>
              <a:t>8-5-2016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4B2BF8-E081-40A5-B2AB-2B10ED5743A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A02F349F-CEF0-4B57-BB8C-CE5F66AFD114}" type="datetimeFigureOut">
              <a:rPr lang="nl-NL" smtClean="0"/>
              <a:t>8-5-2016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F4B2BF8-E081-40A5-B2AB-2B10ED5743A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2F349F-CEF0-4B57-BB8C-CE5F66AFD114}" type="datetimeFigureOut">
              <a:rPr lang="nl-NL" smtClean="0"/>
              <a:t>8-5-2016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4B2BF8-E081-40A5-B2AB-2B10ED5743A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02F349F-CEF0-4B57-BB8C-CE5F66AFD114}" type="datetimeFigureOut">
              <a:rPr lang="nl-NL" smtClean="0"/>
              <a:t>8-5-2016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AF4B2BF8-E081-40A5-B2AB-2B10ED5743A4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2F349F-CEF0-4B57-BB8C-CE5F66AFD114}" type="datetimeFigureOut">
              <a:rPr lang="nl-NL" smtClean="0"/>
              <a:t>8-5-2016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4B2BF8-E081-40A5-B2AB-2B10ED5743A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2F349F-CEF0-4B57-BB8C-CE5F66AFD114}" type="datetimeFigureOut">
              <a:rPr lang="nl-NL" smtClean="0"/>
              <a:t>8-5-2016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4B2BF8-E081-40A5-B2AB-2B10ED5743A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2F349F-CEF0-4B57-BB8C-CE5F66AFD114}" type="datetimeFigureOut">
              <a:rPr lang="nl-NL" smtClean="0"/>
              <a:t>8-5-2016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4B2BF8-E081-40A5-B2AB-2B10ED5743A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02F349F-CEF0-4B57-BB8C-CE5F66AFD114}" type="datetimeFigureOut">
              <a:rPr lang="nl-NL" smtClean="0"/>
              <a:t>8-5-2016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4B2BF8-E081-40A5-B2AB-2B10ED5743A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2F349F-CEF0-4B57-BB8C-CE5F66AFD114}" type="datetimeFigureOut">
              <a:rPr lang="nl-NL" smtClean="0"/>
              <a:t>8-5-2016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4B2BF8-E081-40A5-B2AB-2B10ED5743A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hthoe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2F349F-CEF0-4B57-BB8C-CE5F66AFD114}" type="datetimeFigureOut">
              <a:rPr lang="nl-NL" smtClean="0"/>
              <a:t>8-5-2016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4B2BF8-E081-40A5-B2AB-2B10ED5743A4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Tijdelijke aanduiding voor afbeelding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jdelijke aanduiding voor titel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1" name="Tijdelijke aanduiding voor teks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27" name="Tijdelijke aanduiding voor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A02F349F-CEF0-4B57-BB8C-CE5F66AFD114}" type="datetimeFigureOut">
              <a:rPr lang="nl-NL" smtClean="0"/>
              <a:t>8-5-2016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16" name="Tijdelijke aanduiding voor dianumm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F4B2BF8-E081-40A5-B2AB-2B10ED5743A4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oogle.nl/url?sa=i&amp;rct=j&amp;q=&amp;esrc=s&amp;source=images&amp;cd=&amp;cad=rja&amp;uact=8&amp;ved=0CAcQjRw&amp;url=http://www.seniorenzorgmakelaardij.nl/dementie/jong-en-dementerend/&amp;ei=y9pqVZDyH8O6UZrYgagP&amp;psig=AFQjCNH-N64Zn2ZJgXhhnLsU_x9b_zvlHw&amp;ust=1433152147317026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google.nl/url?sa=i&amp;rct=j&amp;q=&amp;esrc=s&amp;source=images&amp;cd=&amp;cad=rja&amp;uact=8&amp;ved=0CAcQjRw&amp;url=http://www.detoxacademy.nl/detoxen-en-preventie-van-dementie/&amp;ei=y9pqVZDyH8O6UZrYgagP&amp;psig=AFQjCNH-N64Zn2ZJgXhhnLsU_x9b_zvlHw&amp;ust=1433152147317026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Zorgvragers </a:t>
            </a:r>
            <a:br>
              <a:rPr lang="nl-NL" dirty="0" smtClean="0"/>
            </a:br>
            <a:r>
              <a:rPr lang="nl-NL" dirty="0" smtClean="0"/>
              <a:t>met dementie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Hoofdstuk 11</a:t>
            </a:r>
            <a:endParaRPr lang="nl-NL" dirty="0"/>
          </a:p>
        </p:txBody>
      </p:sp>
      <p:sp>
        <p:nvSpPr>
          <p:cNvPr id="4" name="Ondertitel 2"/>
          <p:cNvSpPr txBox="1">
            <a:spLocks/>
          </p:cNvSpPr>
          <p:nvPr/>
        </p:nvSpPr>
        <p:spPr>
          <a:xfrm>
            <a:off x="179512" y="4653136"/>
            <a:ext cx="2376264" cy="2037352"/>
          </a:xfrm>
          <a:prstGeom prst="rect">
            <a:avLst/>
          </a:prstGeom>
        </p:spPr>
        <p:txBody>
          <a:bodyPr vert="horz" lIns="45720" tIns="0" rIns="45720" bIns="0">
            <a:normAutofit/>
          </a:bodyPr>
          <a:lstStyle>
            <a:lvl1pPr marL="0" indent="0" algn="r" rtl="0" eaLnBrk="1" latinLnBrk="0" hangingPunct="1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None/>
              <a:defRPr kumimoji="0" sz="2200" kern="1200" baseline="0">
                <a:solidFill>
                  <a:srgbClr val="FFFFFF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00"/>
              </a:spcBef>
              <a:buClr>
                <a:schemeClr val="accent4"/>
              </a:buClr>
              <a:buSzPct val="80000"/>
              <a:buFont typeface="Wingdings 2"/>
              <a:buNone/>
              <a:defRPr kumimoji="0" sz="23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0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None/>
              <a:defRPr kumimoji="0" sz="20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70000"/>
              <a:buFont typeface="Wingdings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80000"/>
              <a:buFont typeface="Wingdings 2"/>
              <a:buNone/>
              <a:defRPr kumimoji="0" sz="18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00"/>
              </a:spcBef>
              <a:buClr>
                <a:schemeClr val="accent4"/>
              </a:buClr>
              <a:buSzPct val="100000"/>
              <a:buNone/>
              <a:defRPr kumimoji="0" sz="1600" kern="1200" baseline="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Wingdings"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nl-NL" dirty="0" smtClean="0"/>
              <a:t>VP14</a:t>
            </a:r>
          </a:p>
          <a:p>
            <a:r>
              <a:rPr lang="nl-NL" dirty="0" smtClean="0"/>
              <a:t>Verpleegkunde</a:t>
            </a:r>
          </a:p>
          <a:p>
            <a:endParaRPr lang="nl-NL" dirty="0"/>
          </a:p>
          <a:p>
            <a:r>
              <a:rPr lang="nl-NL" dirty="0" smtClean="0"/>
              <a:t>Carin </a:t>
            </a:r>
            <a:r>
              <a:rPr lang="nl-NL" dirty="0"/>
              <a:t>H</a:t>
            </a:r>
            <a:r>
              <a:rPr lang="nl-NL" dirty="0" smtClean="0"/>
              <a:t>ogenbirk</a:t>
            </a:r>
          </a:p>
          <a:p>
            <a:r>
              <a:rPr lang="nl-NL" dirty="0" smtClean="0"/>
              <a:t>Juni 2015</a:t>
            </a:r>
            <a:endParaRPr lang="nl-NL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947" y="260648"/>
            <a:ext cx="2087393" cy="28850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28629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Specifieke uitingen van gedrag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79512" y="1412776"/>
            <a:ext cx="8291264" cy="5760640"/>
          </a:xfrm>
        </p:spPr>
        <p:txBody>
          <a:bodyPr>
            <a:normAutofit/>
          </a:bodyPr>
          <a:lstStyle/>
          <a:p>
            <a:r>
              <a:rPr lang="nl-NL" dirty="0" smtClean="0"/>
              <a:t>Persevereren</a:t>
            </a:r>
          </a:p>
          <a:p>
            <a:pPr lvl="1"/>
            <a:r>
              <a:rPr lang="nl-NL" dirty="0" smtClean="0"/>
              <a:t>Herhalen van woorden</a:t>
            </a:r>
          </a:p>
          <a:p>
            <a:pPr lvl="2"/>
            <a:r>
              <a:rPr lang="nl-NL" dirty="0" smtClean="0"/>
              <a:t>Die bij die bit die bit die bij</a:t>
            </a:r>
          </a:p>
          <a:p>
            <a:r>
              <a:rPr lang="nl-NL" dirty="0" smtClean="0"/>
              <a:t>Confabuleren</a:t>
            </a:r>
          </a:p>
          <a:p>
            <a:pPr lvl="1"/>
            <a:r>
              <a:rPr lang="nl-NL" dirty="0" smtClean="0"/>
              <a:t>Aanvullen van vergeten deel van verhaal met verzinsels</a:t>
            </a:r>
          </a:p>
          <a:p>
            <a:pPr lvl="2"/>
            <a:r>
              <a:rPr lang="nl-NL" dirty="0" smtClean="0"/>
              <a:t>Is niet liegen</a:t>
            </a:r>
          </a:p>
          <a:p>
            <a:r>
              <a:rPr lang="nl-NL" dirty="0" smtClean="0"/>
              <a:t>Verzamelzucht</a:t>
            </a:r>
          </a:p>
          <a:p>
            <a:pPr lvl="1"/>
            <a:r>
              <a:rPr lang="nl-NL" dirty="0" smtClean="0"/>
              <a:t>Vreemde plaatsen</a:t>
            </a: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 rot="16200000">
            <a:off x="5275262" y="3162350"/>
            <a:ext cx="6662936" cy="571500"/>
          </a:xfrm>
          <a:prstGeom prst="rect">
            <a:avLst/>
          </a:prstGeom>
        </p:spPr>
        <p:txBody>
          <a:bodyPr vert="horz" lIns="45720" tIns="0" rIns="45720" bIns="0" anchor="b" anchorCtr="0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800" b="1" kern="1200" cap="all" baseline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nl-NL" sz="3200" dirty="0" smtClean="0"/>
              <a:t>Specifieke uitingen van gedrag</a:t>
            </a:r>
            <a:endParaRPr lang="nl-NL" sz="3200" dirty="0"/>
          </a:p>
        </p:txBody>
      </p:sp>
      <p:pic>
        <p:nvPicPr>
          <p:cNvPr id="5122" name="Picture 2" descr="http://www.seniorenzorgmakelaardij.nl/wp-content/uploads/Afbeelding-bij-jong-dementerend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3664124"/>
            <a:ext cx="3060576" cy="3060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8970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Specifieke uitingen van gedrag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79512" y="1412776"/>
            <a:ext cx="8291264" cy="5760640"/>
          </a:xfrm>
        </p:spPr>
        <p:txBody>
          <a:bodyPr>
            <a:normAutofit/>
          </a:bodyPr>
          <a:lstStyle/>
          <a:p>
            <a:r>
              <a:rPr lang="nl-NL" dirty="0" smtClean="0"/>
              <a:t>Achterdocht</a:t>
            </a:r>
          </a:p>
          <a:p>
            <a:pPr lvl="1"/>
            <a:r>
              <a:rPr lang="nl-NL" dirty="0" smtClean="0"/>
              <a:t>Door vergeetachtigheid gevoel van veiligheid kwijt</a:t>
            </a:r>
          </a:p>
          <a:p>
            <a:pPr lvl="1"/>
            <a:r>
              <a:rPr lang="nl-NL" dirty="0" smtClean="0"/>
              <a:t>Wantrouwen</a:t>
            </a:r>
          </a:p>
          <a:p>
            <a:r>
              <a:rPr lang="nl-NL" dirty="0" smtClean="0"/>
              <a:t>Decorumverlies</a:t>
            </a:r>
          </a:p>
          <a:p>
            <a:pPr lvl="1"/>
            <a:r>
              <a:rPr lang="nl-NL" dirty="0" smtClean="0"/>
              <a:t>Oordeelstoornis</a:t>
            </a:r>
          </a:p>
          <a:p>
            <a:pPr lvl="2"/>
            <a:r>
              <a:rPr lang="nl-NL" dirty="0" smtClean="0"/>
              <a:t>Normen en waarden verlies</a:t>
            </a:r>
            <a:endParaRPr lang="nl-NL" dirty="0"/>
          </a:p>
        </p:txBody>
      </p:sp>
      <p:sp>
        <p:nvSpPr>
          <p:cNvPr id="5" name="Titel 1"/>
          <p:cNvSpPr txBox="1">
            <a:spLocks/>
          </p:cNvSpPr>
          <p:nvPr/>
        </p:nvSpPr>
        <p:spPr>
          <a:xfrm rot="16200000">
            <a:off x="5275262" y="3162350"/>
            <a:ext cx="6662936" cy="571500"/>
          </a:xfrm>
          <a:prstGeom prst="rect">
            <a:avLst/>
          </a:prstGeom>
        </p:spPr>
        <p:txBody>
          <a:bodyPr vert="horz" lIns="45720" tIns="0" rIns="45720" bIns="0" anchor="b" anchorCtr="0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800" b="1" kern="1200" cap="all" baseline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nl-NL" sz="3200" dirty="0" smtClean="0"/>
              <a:t>Specifieke uitingen van gedrag</a:t>
            </a:r>
            <a:endParaRPr lang="nl-NL" sz="3200" dirty="0"/>
          </a:p>
        </p:txBody>
      </p:sp>
      <p:pic>
        <p:nvPicPr>
          <p:cNvPr id="4100" name="Picture 4" descr="http://www.detoxacademy.nl/wp-content/uploads/2013/07/Dementi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4079484"/>
            <a:ext cx="3866111" cy="2581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4996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Maak een rode loper over</a:t>
            </a:r>
          </a:p>
          <a:p>
            <a:pPr lvl="1"/>
            <a:r>
              <a:rPr lang="nl-NL" dirty="0" smtClean="0"/>
              <a:t>De ziekte van Alzheimer</a:t>
            </a:r>
          </a:p>
          <a:p>
            <a:pPr lvl="1"/>
            <a:r>
              <a:rPr lang="nl-NL" dirty="0" smtClean="0"/>
              <a:t>Vasculaire dementie</a:t>
            </a:r>
          </a:p>
          <a:p>
            <a:pPr lvl="1"/>
            <a:r>
              <a:rPr lang="nl-NL" dirty="0" smtClean="0"/>
              <a:t>Fronto-temporale dementie</a:t>
            </a:r>
          </a:p>
          <a:p>
            <a:pPr lvl="1"/>
            <a:r>
              <a:rPr lang="nl-NL" dirty="0" err="1" smtClean="0"/>
              <a:t>Lewy</a:t>
            </a:r>
            <a:r>
              <a:rPr lang="nl-NL" dirty="0" smtClean="0"/>
              <a:t> body dementie</a:t>
            </a:r>
          </a:p>
          <a:p>
            <a:pPr lvl="1"/>
            <a:endParaRPr lang="nl-NL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03168">
            <a:off x="5881277" y="4055352"/>
            <a:ext cx="1695078" cy="2342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2106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Dementie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23528" y="1609416"/>
            <a:ext cx="8003232" cy="4846320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Toename van dementie door ouder wordende mens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Vergeetachtig</a:t>
            </a:r>
          </a:p>
          <a:p>
            <a:r>
              <a:rPr lang="nl-NL" dirty="0" smtClean="0"/>
              <a:t>Emoties</a:t>
            </a:r>
          </a:p>
          <a:p>
            <a:pPr lvl="1"/>
            <a:r>
              <a:rPr lang="nl-NL" dirty="0" smtClean="0"/>
              <a:t>Niet direct dementie</a:t>
            </a:r>
            <a:endParaRPr lang="nl-NL" dirty="0"/>
          </a:p>
        </p:txBody>
      </p:sp>
      <p:pic>
        <p:nvPicPr>
          <p:cNvPr id="3074" name="Picture 2" descr="CCE en dementi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4869160"/>
            <a:ext cx="3810000" cy="1762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0213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320040"/>
            <a:ext cx="7239000" cy="1143000"/>
          </a:xfrm>
        </p:spPr>
        <p:txBody>
          <a:bodyPr/>
          <a:lstStyle/>
          <a:p>
            <a:r>
              <a:rPr lang="nl-NL" dirty="0" smtClean="0"/>
              <a:t>Definitie dementie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7504" y="1609416"/>
            <a:ext cx="8363272" cy="5248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/>
              <a:t>Diagnose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Geheugenstoornis </a:t>
            </a:r>
          </a:p>
          <a:p>
            <a:pPr lvl="1"/>
            <a:r>
              <a:rPr lang="nl-NL" dirty="0"/>
              <a:t>V</a:t>
            </a:r>
            <a:r>
              <a:rPr lang="nl-NL" dirty="0" smtClean="0"/>
              <a:t>erminderd vermogen nieuwe informatie op te nemen</a:t>
            </a:r>
          </a:p>
          <a:p>
            <a:pPr lvl="1"/>
            <a:r>
              <a:rPr lang="nl-NL" dirty="0" smtClean="0"/>
              <a:t>Verminderd vermogen eerder geleerde informatie te herinneren</a:t>
            </a:r>
          </a:p>
          <a:p>
            <a:r>
              <a:rPr lang="nl-NL" dirty="0" smtClean="0"/>
              <a:t>Een of meer van de volgende cognitieve stoornissen</a:t>
            </a:r>
          </a:p>
          <a:p>
            <a:pPr lvl="1"/>
            <a:r>
              <a:rPr lang="nl-NL" dirty="0" smtClean="0"/>
              <a:t>Afasie</a:t>
            </a:r>
          </a:p>
          <a:p>
            <a:pPr lvl="1"/>
            <a:r>
              <a:rPr lang="nl-NL" dirty="0" smtClean="0"/>
              <a:t>Apraxie</a:t>
            </a:r>
          </a:p>
          <a:p>
            <a:pPr lvl="1"/>
            <a:r>
              <a:rPr lang="nl-NL" dirty="0" smtClean="0"/>
              <a:t>Agnosie</a:t>
            </a:r>
          </a:p>
          <a:p>
            <a:pPr lvl="1"/>
            <a:r>
              <a:rPr lang="nl-NL" dirty="0" smtClean="0"/>
              <a:t>Stoornis in uitvoerende functies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58644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Cognitieve stoornissen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23528" y="1609416"/>
            <a:ext cx="7787208" cy="4846320"/>
          </a:xfrm>
        </p:spPr>
        <p:txBody>
          <a:bodyPr>
            <a:normAutofit/>
          </a:bodyPr>
          <a:lstStyle/>
          <a:p>
            <a:r>
              <a:rPr lang="nl-NL" dirty="0" smtClean="0"/>
              <a:t>Geheugenstoornis</a:t>
            </a:r>
          </a:p>
          <a:p>
            <a:pPr lvl="1"/>
            <a:r>
              <a:rPr lang="nl-NL" dirty="0" smtClean="0"/>
              <a:t>Nieuwe informatie kan niet meer worden opgenomen</a:t>
            </a:r>
          </a:p>
          <a:p>
            <a:pPr lvl="1"/>
            <a:r>
              <a:rPr lang="nl-NL" dirty="0" smtClean="0"/>
              <a:t>Kan opgeslagen informatie steeds moeizamer ophalen</a:t>
            </a:r>
          </a:p>
          <a:p>
            <a:pPr marL="292608" lvl="1" indent="0">
              <a:buNone/>
            </a:pPr>
            <a:endParaRPr lang="nl-NL" dirty="0" smtClean="0"/>
          </a:p>
          <a:p>
            <a:r>
              <a:rPr lang="nl-NL" dirty="0" smtClean="0"/>
              <a:t>Afasie</a:t>
            </a:r>
          </a:p>
          <a:p>
            <a:pPr lvl="1"/>
            <a:r>
              <a:rPr lang="nl-NL" dirty="0" smtClean="0"/>
              <a:t>Taalstoornis</a:t>
            </a:r>
          </a:p>
          <a:p>
            <a:pPr lvl="2"/>
            <a:r>
              <a:rPr lang="nl-NL" dirty="0" smtClean="0"/>
              <a:t>Moeit met vinden van juiste woorden</a:t>
            </a:r>
          </a:p>
          <a:p>
            <a:pPr lvl="2"/>
            <a:r>
              <a:rPr lang="nl-NL" dirty="0" smtClean="0"/>
              <a:t>Kan zich steeds minder uitdrukken</a:t>
            </a:r>
          </a:p>
          <a:p>
            <a:pPr lvl="2"/>
            <a:r>
              <a:rPr lang="nl-NL" dirty="0" smtClean="0"/>
              <a:t>Begrijpt de taal minder goed</a:t>
            </a:r>
          </a:p>
          <a:p>
            <a:pPr lvl="2"/>
            <a:r>
              <a:rPr lang="nl-NL" dirty="0" smtClean="0"/>
              <a:t>Het verminderd herkennen van emoties</a:t>
            </a:r>
          </a:p>
          <a:p>
            <a:pPr lvl="3"/>
            <a:r>
              <a:rPr lang="nl-NL" dirty="0" smtClean="0"/>
              <a:t>Grapjes vallen verkeerd</a:t>
            </a:r>
          </a:p>
          <a:p>
            <a:pPr lvl="3"/>
            <a:r>
              <a:rPr lang="nl-NL" dirty="0" smtClean="0"/>
              <a:t>Boosheid wordt niet herkent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27728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Cognitieve stoornissen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9416"/>
            <a:ext cx="7715200" cy="5248584"/>
          </a:xfrm>
        </p:spPr>
        <p:txBody>
          <a:bodyPr>
            <a:normAutofit/>
          </a:bodyPr>
          <a:lstStyle/>
          <a:p>
            <a:r>
              <a:rPr lang="nl-NL" dirty="0" smtClean="0"/>
              <a:t>Apraxie</a:t>
            </a:r>
          </a:p>
          <a:p>
            <a:pPr lvl="1"/>
            <a:r>
              <a:rPr lang="nl-NL" dirty="0" smtClean="0"/>
              <a:t>Verminderd vermogen motorische handelingen uit te voeren</a:t>
            </a:r>
          </a:p>
          <a:p>
            <a:pPr lvl="2"/>
            <a:r>
              <a:rPr lang="nl-NL" dirty="0" smtClean="0"/>
              <a:t>Weet volgorde van aankleden niet meer</a:t>
            </a:r>
          </a:p>
          <a:p>
            <a:r>
              <a:rPr lang="nl-NL" dirty="0" smtClean="0"/>
              <a:t>Agnosie</a:t>
            </a:r>
          </a:p>
          <a:p>
            <a:pPr lvl="1"/>
            <a:r>
              <a:rPr lang="nl-NL" dirty="0" smtClean="0"/>
              <a:t>Onvermogen om dingen te herkennen</a:t>
            </a:r>
          </a:p>
          <a:p>
            <a:pPr lvl="2"/>
            <a:r>
              <a:rPr lang="nl-NL" dirty="0" smtClean="0"/>
              <a:t>Afstandsbediening</a:t>
            </a:r>
          </a:p>
          <a:p>
            <a:pPr lvl="2"/>
            <a:r>
              <a:rPr lang="nl-NL" dirty="0" smtClean="0"/>
              <a:t>Waarmee schil je een appel</a:t>
            </a:r>
          </a:p>
          <a:p>
            <a:r>
              <a:rPr lang="nl-NL" dirty="0" smtClean="0"/>
              <a:t>Stoornissen in uitvoerende functies</a:t>
            </a:r>
          </a:p>
          <a:p>
            <a:pPr lvl="1"/>
            <a:r>
              <a:rPr lang="nl-NL" dirty="0" smtClean="0"/>
              <a:t>Logisch nadenken</a:t>
            </a:r>
          </a:p>
          <a:p>
            <a:pPr lvl="1"/>
            <a:r>
              <a:rPr lang="nl-NL" dirty="0" smtClean="0"/>
              <a:t>Rekenen</a:t>
            </a:r>
          </a:p>
          <a:p>
            <a:pPr lvl="1"/>
            <a:r>
              <a:rPr lang="nl-NL" dirty="0" smtClean="0"/>
              <a:t>Plannen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72465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symptomen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54199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/>
              <a:t>Cognitieve functies nemen steeds meer af</a:t>
            </a:r>
          </a:p>
          <a:p>
            <a:pPr marL="0" indent="0">
              <a:buNone/>
            </a:pPr>
            <a:endParaRPr lang="nl-NL" sz="800" dirty="0" smtClean="0"/>
          </a:p>
          <a:p>
            <a:pPr marL="0" indent="0">
              <a:buNone/>
            </a:pPr>
            <a:r>
              <a:rPr lang="nl-NL" dirty="0" smtClean="0"/>
              <a:t>Stadium 1</a:t>
            </a:r>
          </a:p>
          <a:p>
            <a:r>
              <a:rPr lang="nl-NL" dirty="0"/>
              <a:t>B</a:t>
            </a:r>
            <a:r>
              <a:rPr lang="nl-NL" dirty="0" smtClean="0"/>
              <a:t>eginnende dementie</a:t>
            </a:r>
          </a:p>
          <a:p>
            <a:pPr lvl="1"/>
            <a:r>
              <a:rPr lang="nl-NL" dirty="0" smtClean="0"/>
              <a:t>Minimale veranderingen</a:t>
            </a:r>
          </a:p>
          <a:p>
            <a:pPr lvl="1"/>
            <a:r>
              <a:rPr lang="nl-NL" dirty="0" smtClean="0"/>
              <a:t>Zorgvrager kan symptomen vaak nog verbloemen</a:t>
            </a:r>
          </a:p>
          <a:p>
            <a:pPr marL="292608" lvl="1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Stadium 2</a:t>
            </a:r>
          </a:p>
          <a:p>
            <a:r>
              <a:rPr lang="nl-NL" dirty="0"/>
              <a:t>M</a:t>
            </a:r>
            <a:r>
              <a:rPr lang="nl-NL" dirty="0" smtClean="0"/>
              <a:t>atig ernstige dementie</a:t>
            </a:r>
          </a:p>
          <a:p>
            <a:pPr lvl="1"/>
            <a:r>
              <a:rPr lang="nl-NL" dirty="0" smtClean="0"/>
              <a:t>Vergeetachtig</a:t>
            </a:r>
          </a:p>
          <a:p>
            <a:pPr lvl="1"/>
            <a:r>
              <a:rPr lang="nl-NL" dirty="0" smtClean="0"/>
              <a:t>Verliest zelfvertrouwen</a:t>
            </a:r>
          </a:p>
          <a:p>
            <a:pPr lvl="1"/>
            <a:r>
              <a:rPr lang="nl-NL" dirty="0" smtClean="0"/>
              <a:t>Beseft achteruitgang</a:t>
            </a:r>
            <a:endParaRPr lang="nl-NL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 rot="16200000">
            <a:off x="7089018" y="4942469"/>
            <a:ext cx="3026296" cy="571500"/>
          </a:xfrm>
          <a:prstGeom prst="rect">
            <a:avLst/>
          </a:prstGeom>
        </p:spPr>
        <p:txBody>
          <a:bodyPr vert="horz" lIns="45720" tIns="0" rIns="45720" bIns="0" anchor="b" anchorCtr="0">
            <a:normAutofit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800" b="1" kern="1200" cap="all" baseline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nl-NL" dirty="0" smtClean="0"/>
              <a:t>symptomen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36411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symptomen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5248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/>
              <a:t>Stadium 3</a:t>
            </a:r>
          </a:p>
          <a:p>
            <a:r>
              <a:rPr lang="nl-NL" dirty="0" smtClean="0"/>
              <a:t>Ernstige dementie</a:t>
            </a:r>
          </a:p>
          <a:p>
            <a:pPr lvl="1"/>
            <a:r>
              <a:rPr lang="nl-NL" dirty="0" smtClean="0"/>
              <a:t>Leeft steeds meer in het verleden</a:t>
            </a:r>
          </a:p>
          <a:p>
            <a:pPr lvl="1"/>
            <a:r>
              <a:rPr lang="nl-NL" dirty="0" smtClean="0"/>
              <a:t>Is vaak de jongere versie van zichzelf</a:t>
            </a:r>
          </a:p>
          <a:p>
            <a:pPr lvl="1"/>
            <a:r>
              <a:rPr lang="nl-NL" dirty="0" smtClean="0"/>
              <a:t>Volledig afhankelijk van anderen</a:t>
            </a:r>
          </a:p>
          <a:p>
            <a:pPr marL="292608" lvl="1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Stadium 4</a:t>
            </a:r>
          </a:p>
          <a:p>
            <a:r>
              <a:rPr lang="nl-NL" dirty="0" smtClean="0"/>
              <a:t>Zeer ernstige dementie</a:t>
            </a:r>
          </a:p>
          <a:p>
            <a:pPr lvl="1"/>
            <a:r>
              <a:rPr lang="nl-NL" dirty="0" smtClean="0"/>
              <a:t>Interactie met omgeving is beperkt</a:t>
            </a:r>
          </a:p>
          <a:p>
            <a:pPr lvl="1"/>
            <a:r>
              <a:rPr lang="nl-NL" dirty="0" smtClean="0"/>
              <a:t>Kan niet meer lopen</a:t>
            </a:r>
          </a:p>
          <a:p>
            <a:pPr lvl="1"/>
            <a:r>
              <a:rPr lang="nl-NL" dirty="0" smtClean="0"/>
              <a:t>Spreekt nauwelijks</a:t>
            </a:r>
            <a:endParaRPr lang="nl-NL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 rot="16200000">
            <a:off x="7089018" y="4942469"/>
            <a:ext cx="3026296" cy="571500"/>
          </a:xfrm>
          <a:prstGeom prst="rect">
            <a:avLst/>
          </a:prstGeom>
        </p:spPr>
        <p:txBody>
          <a:bodyPr vert="horz" lIns="45720" tIns="0" rIns="45720" bIns="0" anchor="b" anchorCtr="0">
            <a:normAutofit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800" b="1" kern="1200" cap="all" baseline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nl-NL" dirty="0" smtClean="0"/>
              <a:t>symptomen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56264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gedesoriënteerdheid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484784"/>
            <a:ext cx="7239000" cy="5564000"/>
          </a:xfrm>
        </p:spPr>
        <p:txBody>
          <a:bodyPr>
            <a:normAutofit lnSpcReduction="10000"/>
          </a:bodyPr>
          <a:lstStyle/>
          <a:p>
            <a:r>
              <a:rPr lang="nl-NL" dirty="0" smtClean="0"/>
              <a:t>Tijd</a:t>
            </a:r>
          </a:p>
          <a:p>
            <a:pPr lvl="1"/>
            <a:r>
              <a:rPr lang="nl-NL" dirty="0" smtClean="0"/>
              <a:t>Weet steeds minder goed hoe laat het is</a:t>
            </a:r>
          </a:p>
          <a:p>
            <a:pPr lvl="1"/>
            <a:r>
              <a:rPr lang="nl-NL" dirty="0" smtClean="0"/>
              <a:t>Klokkijken neemt af</a:t>
            </a:r>
          </a:p>
          <a:p>
            <a:pPr lvl="1"/>
            <a:r>
              <a:rPr lang="nl-NL" dirty="0" smtClean="0"/>
              <a:t>Kunnen steeds minder goed tijdsduur inschatten</a:t>
            </a:r>
          </a:p>
          <a:p>
            <a:pPr lvl="2"/>
            <a:r>
              <a:rPr lang="nl-NL" dirty="0" smtClean="0"/>
              <a:t>Grote klok</a:t>
            </a:r>
          </a:p>
          <a:p>
            <a:r>
              <a:rPr lang="nl-NL" dirty="0" smtClean="0"/>
              <a:t>Plaats</a:t>
            </a:r>
          </a:p>
          <a:p>
            <a:pPr lvl="1"/>
            <a:r>
              <a:rPr lang="nl-NL" dirty="0" smtClean="0"/>
              <a:t>Raakt de weg kwijt</a:t>
            </a:r>
          </a:p>
          <a:p>
            <a:pPr lvl="1"/>
            <a:r>
              <a:rPr lang="nl-NL" dirty="0" smtClean="0"/>
              <a:t>Herkent herkenningspunten niet meer</a:t>
            </a:r>
          </a:p>
          <a:p>
            <a:pPr lvl="2"/>
            <a:r>
              <a:rPr lang="nl-NL" dirty="0" smtClean="0"/>
              <a:t>Kan wc niet meer vinden</a:t>
            </a:r>
          </a:p>
          <a:p>
            <a:pPr lvl="1"/>
            <a:r>
              <a:rPr lang="nl-NL" dirty="0" smtClean="0"/>
              <a:t>Angst</a:t>
            </a:r>
          </a:p>
          <a:p>
            <a:pPr lvl="2"/>
            <a:r>
              <a:rPr lang="nl-NL" dirty="0" smtClean="0"/>
              <a:t>Duidelijke borden met woorden en plaatjes</a:t>
            </a:r>
          </a:p>
          <a:p>
            <a:r>
              <a:rPr lang="nl-NL" dirty="0" smtClean="0"/>
              <a:t>Persoon</a:t>
            </a:r>
          </a:p>
          <a:p>
            <a:pPr lvl="1"/>
            <a:r>
              <a:rPr lang="nl-NL" dirty="0" smtClean="0"/>
              <a:t>Herkent familie niet meer</a:t>
            </a:r>
          </a:p>
          <a:p>
            <a:pPr lvl="1"/>
            <a:r>
              <a:rPr lang="nl-NL" dirty="0" smtClean="0"/>
              <a:t>Herkent eigen spiegelbeeld niet meer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66299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Stadia van dementie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5248584"/>
          </a:xfrm>
        </p:spPr>
        <p:txBody>
          <a:bodyPr>
            <a:normAutofit/>
          </a:bodyPr>
          <a:lstStyle/>
          <a:p>
            <a:r>
              <a:rPr lang="nl-NL" dirty="0" smtClean="0"/>
              <a:t>Stadium 1</a:t>
            </a:r>
          </a:p>
          <a:p>
            <a:pPr lvl="1"/>
            <a:r>
              <a:rPr lang="nl-NL" dirty="0" smtClean="0"/>
              <a:t>Bedreigde ik </a:t>
            </a:r>
          </a:p>
          <a:p>
            <a:pPr lvl="2"/>
            <a:r>
              <a:rPr lang="nl-NL" dirty="0" smtClean="0"/>
              <a:t>Beginnend en milde dementie</a:t>
            </a:r>
          </a:p>
          <a:p>
            <a:r>
              <a:rPr lang="nl-NL" dirty="0" smtClean="0"/>
              <a:t>Stadium 2</a:t>
            </a:r>
          </a:p>
          <a:p>
            <a:pPr lvl="1"/>
            <a:r>
              <a:rPr lang="nl-NL" dirty="0" smtClean="0"/>
              <a:t>Verdwaalde ik</a:t>
            </a:r>
          </a:p>
          <a:p>
            <a:pPr lvl="2"/>
            <a:r>
              <a:rPr lang="nl-NL" dirty="0" smtClean="0"/>
              <a:t>Matig ernstige dementie</a:t>
            </a:r>
          </a:p>
          <a:p>
            <a:r>
              <a:rPr lang="nl-NL" dirty="0" smtClean="0"/>
              <a:t>Stadium 3</a:t>
            </a:r>
          </a:p>
          <a:p>
            <a:pPr lvl="1"/>
            <a:r>
              <a:rPr lang="nl-NL" dirty="0" smtClean="0"/>
              <a:t>Verborgen ik</a:t>
            </a:r>
          </a:p>
          <a:p>
            <a:pPr lvl="2"/>
            <a:r>
              <a:rPr lang="nl-NL" dirty="0" smtClean="0"/>
              <a:t>Ernstige dementie</a:t>
            </a:r>
          </a:p>
          <a:p>
            <a:r>
              <a:rPr lang="nl-NL" dirty="0" smtClean="0"/>
              <a:t>Stadium 4</a:t>
            </a:r>
          </a:p>
          <a:p>
            <a:pPr lvl="1"/>
            <a:r>
              <a:rPr lang="nl-NL" dirty="0" smtClean="0"/>
              <a:t>Verzonken ik</a:t>
            </a:r>
          </a:p>
          <a:p>
            <a:pPr lvl="2"/>
            <a:r>
              <a:rPr lang="nl-NL" dirty="0" smtClean="0"/>
              <a:t>Zeer ernstige dementie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54021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vervloed">
  <a:themeElements>
    <a:clrScheme name="Overvloed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vervloed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vervloed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59</TotalTime>
  <Words>363</Words>
  <Application>Microsoft Office PowerPoint</Application>
  <PresentationFormat>Diavoorstelling (4:3)</PresentationFormat>
  <Paragraphs>128</Paragraphs>
  <Slides>12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3" baseType="lpstr">
      <vt:lpstr>Overvloed</vt:lpstr>
      <vt:lpstr>Zorgvragers  met dementie</vt:lpstr>
      <vt:lpstr>Dementie</vt:lpstr>
      <vt:lpstr>Definitie dementie</vt:lpstr>
      <vt:lpstr>Cognitieve stoornissen</vt:lpstr>
      <vt:lpstr>Cognitieve stoornissen</vt:lpstr>
      <vt:lpstr>symptomen</vt:lpstr>
      <vt:lpstr>symptomen</vt:lpstr>
      <vt:lpstr>gedesoriënteerdheid</vt:lpstr>
      <vt:lpstr>Stadia van dementie</vt:lpstr>
      <vt:lpstr>Specifieke uitingen van gedrag</vt:lpstr>
      <vt:lpstr>Specifieke uitingen van gedrag</vt:lpstr>
      <vt:lpstr>Opdracht </vt:lpstr>
    </vt:vector>
  </TitlesOfParts>
  <Company>Onderwijsgroep Noord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Zorgvragers met dementie</dc:title>
  <dc:creator>C.A. Hogenbirk</dc:creator>
  <cp:lastModifiedBy>A.R. Niemeijer</cp:lastModifiedBy>
  <cp:revision>15</cp:revision>
  <dcterms:created xsi:type="dcterms:W3CDTF">2015-05-28T09:09:22Z</dcterms:created>
  <dcterms:modified xsi:type="dcterms:W3CDTF">2016-05-08T08:22:15Z</dcterms:modified>
</cp:coreProperties>
</file>