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H4,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17. </a:t>
            </a:r>
            <a:r>
              <a:rPr lang="nl-NL" dirty="0" smtClean="0"/>
              <a:t>Mai 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0378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cs typeface="Arial" panose="020B0604020202020204" pitchFamily="34" charset="0"/>
              </a:rPr>
              <a:t>Die </a:t>
            </a:r>
            <a:r>
              <a:rPr lang="nl-NL" dirty="0" err="1" smtClean="0">
                <a:cs typeface="Arial" panose="020B0604020202020204" pitchFamily="34" charset="0"/>
              </a:rPr>
              <a:t>Imperativ</a:t>
            </a:r>
            <a:r>
              <a:rPr lang="nl-NL" dirty="0" smtClean="0">
                <a:cs typeface="Arial" panose="020B0604020202020204" pitchFamily="34" charset="0"/>
              </a:rPr>
              <a:t>: de gebiedende 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 gebruikt de </a:t>
            </a:r>
            <a:r>
              <a:rPr lang="nl-NL" dirty="0" err="1" smtClean="0"/>
              <a:t>Imperativ</a:t>
            </a:r>
            <a:r>
              <a:rPr lang="nl-NL" dirty="0" smtClean="0"/>
              <a:t> bij een bevel of opdracht. Dit is hetzelfde als in het Nederlands: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Pak je boek! </a:t>
            </a:r>
            <a:r>
              <a:rPr lang="nl-NL" i="1" dirty="0" err="1" smtClean="0"/>
              <a:t>Nimm</a:t>
            </a:r>
            <a:r>
              <a:rPr lang="nl-NL" i="1" dirty="0" smtClean="0"/>
              <a:t> dein </a:t>
            </a:r>
            <a:r>
              <a:rPr lang="nl-NL" i="1" dirty="0" err="1" smtClean="0"/>
              <a:t>Buch</a:t>
            </a:r>
            <a:r>
              <a:rPr lang="nl-NL" i="1" dirty="0" smtClean="0"/>
              <a:t>!</a:t>
            </a:r>
          </a:p>
          <a:p>
            <a:pPr marL="0" indent="0">
              <a:buNone/>
            </a:pPr>
            <a:r>
              <a:rPr lang="nl-NL" dirty="0" smtClean="0"/>
              <a:t>Kom eens hier! </a:t>
            </a:r>
            <a:r>
              <a:rPr lang="nl-NL" i="1" dirty="0" err="1" smtClean="0"/>
              <a:t>Komm</a:t>
            </a:r>
            <a:r>
              <a:rPr lang="nl-NL" i="1" dirty="0" smtClean="0"/>
              <a:t> mal her!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36302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Imperativ</a:t>
            </a:r>
            <a:r>
              <a:rPr lang="nl-NL" dirty="0" smtClean="0"/>
              <a:t>: zwak werkwoord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</a:t>
            </a:r>
            <a:r>
              <a:rPr lang="nl-NL" dirty="0" err="1" smtClean="0"/>
              <a:t>Imperativ</a:t>
            </a:r>
            <a:r>
              <a:rPr lang="nl-NL" dirty="0" smtClean="0"/>
              <a:t> bestaat uit drie vormen:</a:t>
            </a:r>
          </a:p>
          <a:p>
            <a:pPr>
              <a:buNone/>
            </a:pP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Enkelvoud (als je tegen één persoon praat)</a:t>
            </a:r>
            <a:br>
              <a:rPr lang="nl-NL" dirty="0" smtClean="0"/>
            </a:br>
            <a:r>
              <a:rPr lang="nl-NL" dirty="0" smtClean="0"/>
              <a:t>Je gebruikt de </a:t>
            </a:r>
            <a:r>
              <a:rPr lang="nl-NL" dirty="0" err="1" smtClean="0"/>
              <a:t>ich-vorm</a:t>
            </a:r>
            <a:r>
              <a:rPr lang="nl-NL" dirty="0" smtClean="0"/>
              <a:t> (stam+e)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Meervoud (als je tegen meerdere personen praat)</a:t>
            </a:r>
            <a:br>
              <a:rPr lang="nl-NL" dirty="0" smtClean="0"/>
            </a:br>
            <a:r>
              <a:rPr lang="nl-NL" dirty="0" smtClean="0"/>
              <a:t>Je </a:t>
            </a:r>
            <a:r>
              <a:rPr lang="nl-NL" dirty="0" err="1" smtClean="0"/>
              <a:t>gebriuikt</a:t>
            </a:r>
            <a:r>
              <a:rPr lang="nl-NL" dirty="0" smtClean="0"/>
              <a:t> de </a:t>
            </a:r>
            <a:r>
              <a:rPr lang="nl-NL" dirty="0" err="1" smtClean="0"/>
              <a:t>ihr-vorm</a:t>
            </a:r>
            <a:r>
              <a:rPr lang="nl-NL" dirty="0" smtClean="0"/>
              <a:t> (stam+(e)t)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Beleefdheidsvorm (als je de persoon met ‘u’ aanspreekt)</a:t>
            </a:r>
            <a:br>
              <a:rPr lang="nl-NL" dirty="0" smtClean="0"/>
            </a:br>
            <a:r>
              <a:rPr lang="nl-NL" dirty="0" smtClean="0"/>
              <a:t>Je gebruikt de </a:t>
            </a:r>
            <a:r>
              <a:rPr lang="nl-NL" dirty="0" err="1" smtClean="0"/>
              <a:t>Sie-vorm</a:t>
            </a:r>
            <a:r>
              <a:rPr lang="nl-NL" dirty="0" smtClean="0"/>
              <a:t> (stam+en)</a:t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Imperativ</a:t>
            </a:r>
            <a:r>
              <a:rPr lang="nl-NL" dirty="0" smtClean="0"/>
              <a:t>: sterke werkwoorden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De </a:t>
            </a:r>
            <a:r>
              <a:rPr lang="nl-NL" dirty="0" err="1" smtClean="0"/>
              <a:t>Imperativ</a:t>
            </a:r>
            <a:r>
              <a:rPr lang="nl-NL" dirty="0" smtClean="0"/>
              <a:t> vervoeg je bij sterke werkwoorden op dezelfde manier als bij de zwakke werkwoorden, maar er zijn een aantal uitzonderingen: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1) Bij de werkwoorden </a:t>
            </a:r>
            <a:r>
              <a:rPr lang="nl-NL" i="1" dirty="0" smtClean="0"/>
              <a:t>kommen </a:t>
            </a:r>
            <a:r>
              <a:rPr lang="nl-NL" dirty="0" smtClean="0"/>
              <a:t>en </a:t>
            </a:r>
            <a:r>
              <a:rPr lang="nl-NL" i="1" dirty="0" smtClean="0"/>
              <a:t>lassen </a:t>
            </a:r>
            <a:r>
              <a:rPr lang="nl-NL" dirty="0" smtClean="0"/>
              <a:t>valt de ‘–e ‘bij de </a:t>
            </a:r>
            <a:r>
              <a:rPr lang="nl-NL" dirty="0" err="1" smtClean="0"/>
              <a:t>ich-vorm</a:t>
            </a:r>
            <a:r>
              <a:rPr lang="nl-NL" dirty="0" smtClean="0"/>
              <a:t> weg (</a:t>
            </a:r>
            <a:r>
              <a:rPr lang="nl-NL" i="1" dirty="0" err="1" smtClean="0"/>
              <a:t>Lass</a:t>
            </a:r>
            <a:r>
              <a:rPr lang="nl-NL" i="1" dirty="0" smtClean="0"/>
              <a:t> </a:t>
            </a:r>
            <a:r>
              <a:rPr lang="nl-NL" dirty="0" smtClean="0"/>
              <a:t>das!)</a:t>
            </a:r>
          </a:p>
          <a:p>
            <a:pPr>
              <a:buNone/>
            </a:pPr>
            <a:r>
              <a:rPr lang="nl-NL" dirty="0" smtClean="0"/>
              <a:t>2) De ‘-e’ valt ook weg als het werkwoord een </a:t>
            </a:r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krijgt. Bovendien wordt deze e/i(e)-</a:t>
            </a:r>
            <a:r>
              <a:rPr lang="nl-NL" dirty="0" err="1" smtClean="0"/>
              <a:t>Wechsel</a:t>
            </a:r>
            <a:r>
              <a:rPr lang="nl-NL" dirty="0" smtClean="0"/>
              <a:t> toegepast in de gebiedende wijs, </a:t>
            </a:r>
            <a:r>
              <a:rPr lang="nl-NL" b="1" dirty="0" smtClean="0"/>
              <a:t>maar alleen bij de </a:t>
            </a:r>
            <a:r>
              <a:rPr lang="nl-NL" b="1" dirty="0" err="1" smtClean="0"/>
              <a:t>ich-vorm</a:t>
            </a:r>
            <a:r>
              <a:rPr lang="nl-NL" b="1" dirty="0" smtClean="0"/>
              <a:t>!</a:t>
            </a:r>
          </a:p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15108" y="2297723"/>
            <a:ext cx="9530861" cy="996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bij de </a:t>
            </a:r>
            <a:r>
              <a:rPr lang="nl-NL" dirty="0" err="1" smtClean="0"/>
              <a:t>Imperativ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7213" y="2285669"/>
            <a:ext cx="9613861" cy="35993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De ‘-e’ valt ook weg als het werkwoord een </a:t>
            </a:r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krijgt.</a:t>
            </a:r>
          </a:p>
          <a:p>
            <a:pPr>
              <a:buNone/>
            </a:pPr>
            <a:r>
              <a:rPr lang="nl-NL" dirty="0" smtClean="0"/>
              <a:t>Bovendien </a:t>
            </a:r>
            <a:r>
              <a:rPr lang="nl-NL" dirty="0" smtClean="0"/>
              <a:t>wordt deze e/i(e)-</a:t>
            </a:r>
            <a:r>
              <a:rPr lang="nl-NL" dirty="0" err="1" smtClean="0"/>
              <a:t>Wechsel</a:t>
            </a:r>
            <a:r>
              <a:rPr lang="nl-NL" dirty="0" smtClean="0"/>
              <a:t> toegepast in de </a:t>
            </a:r>
            <a:r>
              <a:rPr lang="nl-NL" dirty="0" smtClean="0"/>
              <a:t>gebiedende</a:t>
            </a:r>
          </a:p>
          <a:p>
            <a:pPr>
              <a:buNone/>
            </a:pPr>
            <a:r>
              <a:rPr lang="nl-NL" dirty="0" smtClean="0"/>
              <a:t>wijs</a:t>
            </a:r>
            <a:r>
              <a:rPr lang="nl-NL" dirty="0" smtClean="0"/>
              <a:t>, </a:t>
            </a:r>
            <a:r>
              <a:rPr lang="nl-NL" b="1" dirty="0" smtClean="0"/>
              <a:t>maar alleen bij de </a:t>
            </a:r>
            <a:r>
              <a:rPr lang="nl-NL" b="1" dirty="0" err="1" smtClean="0"/>
              <a:t>ich-vorm</a:t>
            </a:r>
            <a:r>
              <a:rPr lang="nl-NL" b="1" dirty="0" smtClean="0"/>
              <a:t>!</a:t>
            </a:r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r>
              <a:rPr lang="nl-NL" sz="2800" i="1" dirty="0" err="1" smtClean="0"/>
              <a:t>zum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Beispiel</a:t>
            </a:r>
            <a:r>
              <a:rPr lang="nl-NL" sz="2800" i="1" dirty="0" smtClean="0"/>
              <a:t>:</a:t>
            </a:r>
          </a:p>
          <a:p>
            <a:pPr>
              <a:buNone/>
            </a:pPr>
            <a:r>
              <a:rPr lang="nl-NL" sz="2800" dirty="0" smtClean="0"/>
              <a:t>Het werkwoord ‘</a:t>
            </a:r>
            <a:r>
              <a:rPr lang="nl-NL" sz="2800" dirty="0" err="1" smtClean="0"/>
              <a:t>geben</a:t>
            </a:r>
            <a:r>
              <a:rPr lang="nl-NL" sz="2800" dirty="0" smtClean="0"/>
              <a:t>’:</a:t>
            </a:r>
          </a:p>
          <a:p>
            <a:pPr>
              <a:buNone/>
            </a:pPr>
            <a:r>
              <a:rPr lang="nl-NL" sz="2800" dirty="0" smtClean="0"/>
              <a:t>Enkelvoud </a:t>
            </a:r>
            <a:r>
              <a:rPr lang="nl-NL" sz="2800" dirty="0" smtClean="0">
                <a:cs typeface="Arial"/>
              </a:rPr>
              <a:t>→ </a:t>
            </a:r>
            <a:r>
              <a:rPr lang="nl-NL" sz="2800" b="1" dirty="0" err="1" smtClean="0"/>
              <a:t>Gib</a:t>
            </a:r>
            <a:r>
              <a:rPr lang="nl-NL" sz="2800" dirty="0" smtClean="0"/>
              <a:t> (</a:t>
            </a:r>
            <a:r>
              <a:rPr lang="nl-NL" sz="2800" dirty="0" err="1" smtClean="0"/>
              <a:t>ich-vorm</a:t>
            </a:r>
            <a:r>
              <a:rPr lang="nl-NL" sz="2800" dirty="0" smtClean="0"/>
              <a:t>, maar de ‘-e’ valt weg. Ook krijg het werkwoord een </a:t>
            </a:r>
            <a:r>
              <a:rPr lang="nl-NL" sz="2800" i="1" dirty="0" smtClean="0"/>
              <a:t>e/</a:t>
            </a:r>
            <a:r>
              <a:rPr lang="nl-NL" sz="2800" i="1" dirty="0" err="1" smtClean="0"/>
              <a:t>i-Wechsel</a:t>
            </a:r>
            <a:r>
              <a:rPr lang="nl-NL" sz="2800" i="1" dirty="0" smtClean="0"/>
              <a:t>, </a:t>
            </a:r>
            <a:r>
              <a:rPr lang="nl-NL" sz="2800" dirty="0" smtClean="0"/>
              <a:t>die je dus bij de </a:t>
            </a:r>
            <a:r>
              <a:rPr lang="nl-NL" sz="2800" dirty="0" err="1" smtClean="0"/>
              <a:t>gebiendende</a:t>
            </a:r>
            <a:r>
              <a:rPr lang="nl-NL" sz="2800" dirty="0" smtClean="0"/>
              <a:t> wijs enkelvoud toepast!)</a:t>
            </a:r>
          </a:p>
          <a:p>
            <a:pPr>
              <a:buNone/>
            </a:pPr>
            <a:r>
              <a:rPr lang="nl-NL" sz="2800" dirty="0" smtClean="0"/>
              <a:t>Meervoud </a:t>
            </a:r>
            <a:r>
              <a:rPr lang="nl-NL" sz="2800" dirty="0" smtClean="0">
                <a:cs typeface="Arial"/>
              </a:rPr>
              <a:t>→ </a:t>
            </a:r>
            <a:r>
              <a:rPr lang="nl-NL" sz="2800" dirty="0" smtClean="0">
                <a:cs typeface="Arial"/>
              </a:rPr>
              <a:t> </a:t>
            </a:r>
            <a:r>
              <a:rPr lang="nl-NL" sz="2800" b="1" dirty="0" err="1" smtClean="0">
                <a:cs typeface="Arial"/>
              </a:rPr>
              <a:t>Gebt</a:t>
            </a:r>
            <a:r>
              <a:rPr lang="nl-NL" sz="2800" dirty="0" smtClean="0">
                <a:cs typeface="Arial"/>
              </a:rPr>
              <a:t> (hetzelfde als zwak werkwoord)</a:t>
            </a:r>
          </a:p>
          <a:p>
            <a:pPr>
              <a:buNone/>
            </a:pPr>
            <a:r>
              <a:rPr lang="nl-NL" sz="2800" dirty="0" smtClean="0">
                <a:cs typeface="Arial"/>
              </a:rPr>
              <a:t>Beleefdheidsvorm </a:t>
            </a:r>
            <a:r>
              <a:rPr lang="nl-NL" sz="2800" dirty="0" smtClean="0">
                <a:cs typeface="Arial"/>
              </a:rPr>
              <a:t>→ </a:t>
            </a:r>
            <a:r>
              <a:rPr lang="nl-NL" sz="2800" dirty="0" smtClean="0">
                <a:cs typeface="Arial"/>
              </a:rPr>
              <a:t> </a:t>
            </a:r>
            <a:r>
              <a:rPr lang="nl-NL" sz="2800" b="1" dirty="0" err="1" smtClean="0">
                <a:cs typeface="Arial"/>
              </a:rPr>
              <a:t>Geben</a:t>
            </a:r>
            <a:r>
              <a:rPr lang="nl-NL" sz="2800" dirty="0" smtClean="0">
                <a:cs typeface="Arial"/>
              </a:rPr>
              <a:t> </a:t>
            </a:r>
            <a:r>
              <a:rPr lang="nl-NL" sz="2800" dirty="0" err="1" smtClean="0">
                <a:cs typeface="Arial"/>
              </a:rPr>
              <a:t>Sie</a:t>
            </a:r>
            <a:r>
              <a:rPr lang="nl-NL" sz="2800" dirty="0" smtClean="0">
                <a:cs typeface="Arial"/>
              </a:rPr>
              <a:t> (hetzelfde als zwak werkwoord)</a:t>
            </a:r>
            <a:endParaRPr lang="nl-NL" sz="2800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74</TotalTime>
  <Words>249</Words>
  <Application>Microsoft Office PowerPoint</Application>
  <PresentationFormat>Aangepast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Berlijn</vt:lpstr>
      <vt:lpstr>H4, Deutsch</vt:lpstr>
      <vt:lpstr>Die Imperativ: de gebiedende wijs</vt:lpstr>
      <vt:lpstr>Imperativ: zwak werkwoord</vt:lpstr>
      <vt:lpstr>Imperativ: sterke werkwoorden</vt:lpstr>
      <vt:lpstr>e/i(e)-Wechsel bij de Imperativ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Deutsch, H4</dc:title>
  <dc:creator>Kammen, MMA (Marieke) van der</dc:creator>
  <cp:lastModifiedBy>KMR</cp:lastModifiedBy>
  <cp:revision>8</cp:revision>
  <dcterms:created xsi:type="dcterms:W3CDTF">2016-05-06T13:33:36Z</dcterms:created>
  <dcterms:modified xsi:type="dcterms:W3CDTF">2016-05-12T09:39:17Z</dcterms:modified>
</cp:coreProperties>
</file>