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9" r:id="rId4"/>
    <p:sldId id="260" r:id="rId5"/>
    <p:sldId id="261" r:id="rId6"/>
    <p:sldId id="258" r:id="rId7"/>
    <p:sldId id="265" r:id="rId8"/>
    <p:sldId id="262" r:id="rId9"/>
    <p:sldId id="264" r:id="rId10"/>
    <p:sldId id="266" r:id="rId11"/>
    <p:sldId id="263" r:id="rId12"/>
    <p:sldId id="267" r:id="rId13"/>
    <p:sldId id="268" r:id="rId14"/>
    <p:sldId id="269" r:id="rId1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37" autoAdjust="0"/>
  </p:normalViewPr>
  <p:slideViewPr>
    <p:cSldViewPr>
      <p:cViewPr>
        <p:scale>
          <a:sx n="66" d="100"/>
          <a:sy n="66" d="100"/>
        </p:scale>
        <p:origin x="-1284" y="-6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BCA562-E5D5-4091-8F69-FA539281A2C8}" type="datetimeFigureOut">
              <a:rPr lang="nl-NL" smtClean="0"/>
              <a:t>7-4-2016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C06E07-5AAF-4669-8687-3C911AE9DF13}" type="slidenum">
              <a:rPr lang="nl-NL" smtClean="0"/>
              <a:t>‹nr.›</a:t>
            </a:fld>
            <a:endParaRPr lang="nl-NL"/>
          </a:p>
        </p:txBody>
      </p:sp>
    </p:spTree>
    <p:extLst>
      <p:ext uri="{BB962C8B-B14F-4D97-AF65-F5344CB8AC3E}">
        <p14:creationId xmlns:p14="http://schemas.microsoft.com/office/powerpoint/2010/main" val="964737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Een goede onderzoeksvraag helpt je gericht zoeken naar informatie. Je zoekt informatie die antwoord geeft op de vraag. Bruikbaar is alle informatie die antwoord op de vraag geeft. Informatie die geen antwoord op de onderzoeksvraag geeft is dus niet bruikbaar.</a:t>
            </a:r>
          </a:p>
          <a:p>
            <a:r>
              <a:rPr lang="nl-NL" sz="1200" kern="1200" dirty="0" smtClean="0">
                <a:solidFill>
                  <a:schemeClr val="tx1"/>
                </a:solidFill>
                <a:effectLst/>
                <a:latin typeface="+mn-lt"/>
                <a:ea typeface="+mn-ea"/>
                <a:cs typeface="+mn-cs"/>
              </a:rPr>
              <a:t>Maak het onderzoek zo klein mogelijk. Zo krijgt je onderzoek meer diepgang. </a:t>
            </a:r>
          </a:p>
          <a:p>
            <a:r>
              <a:rPr lang="nl-NL" sz="1200" kern="1200" dirty="0" smtClean="0">
                <a:solidFill>
                  <a:schemeClr val="tx1"/>
                </a:solidFill>
                <a:effectLst/>
                <a:latin typeface="+mn-lt"/>
                <a:ea typeface="+mn-ea"/>
                <a:cs typeface="+mn-cs"/>
              </a:rPr>
              <a:t>Voorbeeld: Een onderzoek naar de Koude Oorlog is veel te omvangrijk. Kies liever voor een gebeurtenis uit de Koude Oorlog, bijvoorbeeld de bouw van de Berlijnse Muur. Nog beter is het slechts één aspect van de Muur te onderzoeken, bijvoorbeeld waarom de Muur werd gebouwd of hoe er een einde kwam aan de muur. Eventueel kun je het onderwerp nog kleiner maken door je te beperken tot de vraag hoe kwam er op 9 november 1989 een einde aan de Muur?</a:t>
            </a:r>
          </a:p>
          <a:p>
            <a:endParaRPr lang="nl-NL" dirty="0"/>
          </a:p>
        </p:txBody>
      </p:sp>
      <p:sp>
        <p:nvSpPr>
          <p:cNvPr id="4" name="Tijdelijke aanduiding voor dianummer 3"/>
          <p:cNvSpPr>
            <a:spLocks noGrp="1"/>
          </p:cNvSpPr>
          <p:nvPr>
            <p:ph type="sldNum" sz="quarter" idx="10"/>
          </p:nvPr>
        </p:nvSpPr>
        <p:spPr/>
        <p:txBody>
          <a:bodyPr/>
          <a:lstStyle/>
          <a:p>
            <a:fld id="{BEC06E07-5AAF-4669-8687-3C911AE9DF13}" type="slidenum">
              <a:rPr lang="nl-NL" smtClean="0"/>
              <a:t>2</a:t>
            </a:fld>
            <a:endParaRPr lang="nl-NL"/>
          </a:p>
        </p:txBody>
      </p:sp>
    </p:spTree>
    <p:extLst>
      <p:ext uri="{BB962C8B-B14F-4D97-AF65-F5344CB8AC3E}">
        <p14:creationId xmlns:p14="http://schemas.microsoft.com/office/powerpoint/2010/main" val="932889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Voorbeeld: De Koude Oorlog – gewapende</a:t>
            </a:r>
            <a:r>
              <a:rPr lang="nl-NL" baseline="0" dirty="0" smtClean="0"/>
              <a:t> vrede 1945-1989 Kapitalistische westen en communistische oosten. </a:t>
            </a:r>
          </a:p>
          <a:p>
            <a:r>
              <a:rPr lang="nl-NL" baseline="0" dirty="0" smtClean="0"/>
              <a:t>Beter is: De Berlijnse Muur</a:t>
            </a:r>
          </a:p>
          <a:p>
            <a:r>
              <a:rPr lang="nl-NL" baseline="0" dirty="0" smtClean="0"/>
              <a:t>Nog beter: De bouw van de Berlijnse Muur. Of waarom viel de Berlijnse Muur in 1989?</a:t>
            </a:r>
            <a:endParaRPr lang="nl-NL" dirty="0"/>
          </a:p>
        </p:txBody>
      </p:sp>
      <p:sp>
        <p:nvSpPr>
          <p:cNvPr id="4" name="Tijdelijke aanduiding voor dianummer 3"/>
          <p:cNvSpPr>
            <a:spLocks noGrp="1"/>
          </p:cNvSpPr>
          <p:nvPr>
            <p:ph type="sldNum" sz="quarter" idx="10"/>
          </p:nvPr>
        </p:nvSpPr>
        <p:spPr/>
        <p:txBody>
          <a:bodyPr/>
          <a:lstStyle/>
          <a:p>
            <a:fld id="{BEC06E07-5AAF-4669-8687-3C911AE9DF13}" type="slidenum">
              <a:rPr lang="nl-NL" smtClean="0"/>
              <a:t>3</a:t>
            </a:fld>
            <a:endParaRPr lang="nl-NL"/>
          </a:p>
        </p:txBody>
      </p:sp>
    </p:spTree>
    <p:extLst>
      <p:ext uri="{BB962C8B-B14F-4D97-AF65-F5344CB8AC3E}">
        <p14:creationId xmlns:p14="http://schemas.microsoft.com/office/powerpoint/2010/main" val="1253753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dirty="0" smtClean="0">
                <a:solidFill>
                  <a:schemeClr val="tx1"/>
                </a:solidFill>
                <a:effectLst/>
                <a:latin typeface="+mn-lt"/>
                <a:ea typeface="+mn-ea"/>
                <a:cs typeface="+mn-cs"/>
              </a:rPr>
              <a:t>Kies jij voor een beschrijvende vraag</a:t>
            </a:r>
            <a:r>
              <a:rPr lang="nl-NL" sz="1200" kern="1200" dirty="0" smtClean="0">
                <a:solidFill>
                  <a:schemeClr val="tx1"/>
                </a:solidFill>
                <a:effectLst/>
                <a:latin typeface="+mn-lt"/>
                <a:ea typeface="+mn-ea"/>
                <a:cs typeface="+mn-cs"/>
              </a:rPr>
              <a:t>: het antwoord op een beschrijvende vraag is een beschrijving van een situatie, gebeurtenis of ontwikkeling. In een beschrijving laat men zien hoe iets in elkaar zit, uit welke delen het bestaat.  Er worden alleen feiten weergegeven en geen verklaringen. Typische beschrijvingsvragen zijn: </a:t>
            </a:r>
            <a:r>
              <a:rPr lang="nl-NL" sz="1200" i="1" kern="1200" dirty="0" smtClean="0">
                <a:solidFill>
                  <a:schemeClr val="tx1"/>
                </a:solidFill>
                <a:effectLst/>
                <a:latin typeface="+mn-lt"/>
                <a:ea typeface="+mn-ea"/>
                <a:cs typeface="+mn-cs"/>
              </a:rPr>
              <a:t>wat zijn de kenmerken? Welke eigenschappen heeft het? Hoe is het? Waaruit bestaat het? Wat doet het? Wat voor gedrag vertoont het ? Wie of wat is erbij betrokken? Wat zijn de belangrijkste stappen? Hoe ziet het eruit? </a:t>
            </a:r>
            <a:endParaRPr lang="nl-NL"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dirty="0" smtClean="0">
                <a:solidFill>
                  <a:schemeClr val="tx1"/>
                </a:solidFill>
                <a:effectLst/>
                <a:latin typeface="+mn-lt"/>
                <a:ea typeface="+mn-ea"/>
                <a:cs typeface="+mn-cs"/>
              </a:rPr>
              <a:t>Kies jij voor een vergelijkende vraag</a:t>
            </a:r>
            <a:r>
              <a:rPr lang="nl-NL" sz="1200" kern="1200" dirty="0" smtClean="0">
                <a:solidFill>
                  <a:schemeClr val="tx1"/>
                </a:solidFill>
                <a:effectLst/>
                <a:latin typeface="+mn-lt"/>
                <a:ea typeface="+mn-ea"/>
                <a:cs typeface="+mn-cs"/>
              </a:rPr>
              <a:t>: het antwoord op een vergelijkende vraag is een beschrijving van verschillen en/of overeenkomsten. Men vergelijkt omdat men de overeenkomsten of verschillen tussen twee of meer dingen wil weten. Typische vergelijkingsvragen zijn: Wat zijn verschillen? Wat zijn overeenkomsten? Waarin komen ze overeen? Waarin wijken ze af ? Wat is sneller, groter, meer?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dirty="0" smtClean="0">
                <a:solidFill>
                  <a:schemeClr val="tx1"/>
                </a:solidFill>
                <a:effectLst/>
                <a:latin typeface="+mn-lt"/>
                <a:ea typeface="+mn-ea"/>
                <a:cs typeface="+mn-cs"/>
              </a:rPr>
              <a:t>Kies jij voor een verklarende vraag</a:t>
            </a:r>
            <a:r>
              <a:rPr lang="nl-NL" sz="1200" kern="1200" dirty="0" smtClean="0">
                <a:solidFill>
                  <a:schemeClr val="tx1"/>
                </a:solidFill>
                <a:effectLst/>
                <a:latin typeface="+mn-lt"/>
                <a:ea typeface="+mn-ea"/>
                <a:cs typeface="+mn-cs"/>
              </a:rPr>
              <a:t>: het antwoord op een verklarende vraag is een verklaring voor een gebeurtenis of ontwikkeling.  Typische verklarende vragen zijn: </a:t>
            </a:r>
            <a:r>
              <a:rPr lang="nl-NL" sz="1200" i="1" kern="1200" dirty="0" smtClean="0">
                <a:solidFill>
                  <a:schemeClr val="tx1"/>
                </a:solidFill>
                <a:effectLst/>
                <a:latin typeface="+mn-lt"/>
                <a:ea typeface="+mn-ea"/>
                <a:cs typeface="+mn-cs"/>
              </a:rPr>
              <a:t>hoe komt het dat? Waarom? wat is de reden dat? wat zijn de oorzaken van?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i="1" kern="1200" dirty="0" smtClean="0">
                <a:solidFill>
                  <a:schemeClr val="tx1"/>
                </a:solidFill>
                <a:effectLst/>
                <a:latin typeface="+mn-lt"/>
                <a:ea typeface="+mn-ea"/>
                <a:cs typeface="+mn-cs"/>
              </a:rPr>
              <a:t>‘</a:t>
            </a:r>
            <a:r>
              <a:rPr lang="nl-NL" b="1" dirty="0" smtClean="0"/>
              <a:t> Ontwerpende vragen</a:t>
            </a:r>
            <a:r>
              <a:rPr lang="nl-NL" dirty="0" smtClean="0"/>
              <a:t> zijn bedoeld om nieuwe oplossingen voor een probleem te vinden. Deze vragen kunnen beginnen met ‘Hoe kunnen we…’. Bijvoorbeeld: ‘Hoe kunnen we deze kansen beter benutten?’ of ‘Hoe kunnen we beter inspelen op de toenemende klantvraag?’ Ontwerpend onderzoek richt zich vooral op de nabije toekomst. De uitkomst van het onderzoek is een ontwerp dat met behulp van de inzichten van beschrijvende of verklarende vragen is gemaakt.</a:t>
            </a:r>
            <a:endParaRPr lang="nl-NL" sz="1200" kern="1200" dirty="0" smtClean="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BEC06E07-5AAF-4669-8687-3C911AE9DF13}" type="slidenum">
              <a:rPr lang="nl-NL" smtClean="0"/>
              <a:t>6</a:t>
            </a:fld>
            <a:endParaRPr lang="nl-NL"/>
          </a:p>
        </p:txBody>
      </p:sp>
    </p:spTree>
    <p:extLst>
      <p:ext uri="{BB962C8B-B14F-4D97-AF65-F5344CB8AC3E}">
        <p14:creationId xmlns:p14="http://schemas.microsoft.com/office/powerpoint/2010/main" val="4131056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70001" y="156893"/>
            <a:ext cx="7772400" cy="679820"/>
          </a:xfrm>
          <a:prstGeom prst="rect">
            <a:avLst/>
          </a:prstGeom>
        </p:spPr>
        <p:txBody>
          <a:bodyPr>
            <a:normAutofit/>
          </a:bodyPr>
          <a:lstStyle>
            <a:lvl1pPr algn="l">
              <a:defRPr sz="3000" i="1">
                <a:solidFill>
                  <a:schemeClr val="bg1"/>
                </a:solidFill>
              </a:defRPr>
            </a:lvl1pPr>
          </a:lstStyle>
          <a:p>
            <a:r>
              <a:rPr lang="nl-NL" dirty="0" smtClean="0"/>
              <a:t>-titel-</a:t>
            </a:r>
            <a:endParaRPr lang="nl-NL" dirty="0"/>
          </a:p>
        </p:txBody>
      </p:sp>
      <p:sp>
        <p:nvSpPr>
          <p:cNvPr id="3" name="Ondertitel 2"/>
          <p:cNvSpPr>
            <a:spLocks noGrp="1"/>
          </p:cNvSpPr>
          <p:nvPr>
            <p:ph type="subTitle" idx="1" hasCustomPrompt="1"/>
          </p:nvPr>
        </p:nvSpPr>
        <p:spPr>
          <a:xfrm>
            <a:off x="251520" y="1196752"/>
            <a:ext cx="8208912" cy="4896544"/>
          </a:xfrm>
          <a:prstGeom prst="rect">
            <a:avLst/>
          </a:prstGeo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-tekst</a:t>
            </a:r>
            <a:endParaRPr lang="nl-NL" dirty="0"/>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816735EA-861F-484B-B41E-2A354ED57723}" type="slidenum">
              <a:rPr lang="nl-NL" smtClean="0"/>
              <a:t>‹nr.›</a:t>
            </a:fld>
            <a:endParaRPr lang="nl-NL"/>
          </a:p>
        </p:txBody>
      </p:sp>
    </p:spTree>
    <p:extLst>
      <p:ext uri="{BB962C8B-B14F-4D97-AF65-F5344CB8AC3E}">
        <p14:creationId xmlns:p14="http://schemas.microsoft.com/office/powerpoint/2010/main" val="25735709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51520" y="156893"/>
            <a:ext cx="5688632" cy="679820"/>
          </a:xfrm>
          <a:prstGeom prst="rect">
            <a:avLst/>
          </a:prstGeom>
        </p:spPr>
        <p:txBody>
          <a:bodyPr>
            <a:normAutofit/>
          </a:bodyPr>
          <a:lstStyle>
            <a:lvl1pPr algn="l">
              <a:defRPr sz="3000" i="1">
                <a:solidFill>
                  <a:schemeClr val="bg1"/>
                </a:solidFill>
              </a:defRPr>
            </a:lvl1pPr>
          </a:lstStyle>
          <a:p>
            <a:r>
              <a:rPr lang="nl-NL" dirty="0" smtClean="0"/>
              <a:t>-titel-</a:t>
            </a:r>
            <a:endParaRPr lang="nl-NL" dirty="0"/>
          </a:p>
        </p:txBody>
      </p:sp>
      <p:sp>
        <p:nvSpPr>
          <p:cNvPr id="3" name="Ondertitel 2"/>
          <p:cNvSpPr>
            <a:spLocks noGrp="1"/>
          </p:cNvSpPr>
          <p:nvPr>
            <p:ph type="subTitle" idx="1" hasCustomPrompt="1"/>
          </p:nvPr>
        </p:nvSpPr>
        <p:spPr>
          <a:xfrm>
            <a:off x="251520" y="1196752"/>
            <a:ext cx="8208912" cy="4896544"/>
          </a:xfrm>
          <a:prstGeom prst="rect">
            <a:avLst/>
          </a:prstGeo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-tekst</a:t>
            </a:r>
            <a:endParaRPr lang="nl-NL" dirty="0"/>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816735EA-861F-484B-B41E-2A354ED57723}" type="slidenum">
              <a:rPr lang="nl-NL" smtClean="0"/>
              <a:t>‹nr.›</a:t>
            </a:fld>
            <a:endParaRPr lang="nl-NL"/>
          </a:p>
        </p:txBody>
      </p:sp>
    </p:spTree>
    <p:extLst>
      <p:ext uri="{BB962C8B-B14F-4D97-AF65-F5344CB8AC3E}">
        <p14:creationId xmlns:p14="http://schemas.microsoft.com/office/powerpoint/2010/main" val="33944249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70001" y="156893"/>
            <a:ext cx="7772400" cy="679820"/>
          </a:xfrm>
          <a:prstGeom prst="rect">
            <a:avLst/>
          </a:prstGeom>
        </p:spPr>
        <p:txBody>
          <a:bodyPr>
            <a:normAutofit/>
          </a:bodyPr>
          <a:lstStyle>
            <a:lvl1pPr algn="l">
              <a:defRPr sz="3000" i="1">
                <a:solidFill>
                  <a:schemeClr val="bg1"/>
                </a:solidFill>
              </a:defRPr>
            </a:lvl1pPr>
          </a:lstStyle>
          <a:p>
            <a:r>
              <a:rPr lang="nl-NL" dirty="0" smtClean="0"/>
              <a:t>-titel-</a:t>
            </a:r>
            <a:endParaRPr lang="nl-NL" dirty="0"/>
          </a:p>
        </p:txBody>
      </p:sp>
      <p:sp>
        <p:nvSpPr>
          <p:cNvPr id="3" name="Ondertitel 2"/>
          <p:cNvSpPr>
            <a:spLocks noGrp="1"/>
          </p:cNvSpPr>
          <p:nvPr>
            <p:ph type="subTitle" idx="1" hasCustomPrompt="1"/>
          </p:nvPr>
        </p:nvSpPr>
        <p:spPr>
          <a:xfrm>
            <a:off x="251520" y="1196752"/>
            <a:ext cx="8208912" cy="4896544"/>
          </a:xfrm>
          <a:prstGeom prst="rect">
            <a:avLst/>
          </a:prstGeo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-tekst</a:t>
            </a:r>
            <a:endParaRPr lang="nl-NL" dirty="0"/>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816735EA-861F-484B-B41E-2A354ED57723}" type="slidenum">
              <a:rPr lang="nl-NL" smtClean="0"/>
              <a:t>‹nr.›</a:t>
            </a:fld>
            <a:endParaRPr lang="nl-NL"/>
          </a:p>
        </p:txBody>
      </p:sp>
    </p:spTree>
    <p:extLst>
      <p:ext uri="{BB962C8B-B14F-4D97-AF65-F5344CB8AC3E}">
        <p14:creationId xmlns:p14="http://schemas.microsoft.com/office/powerpoint/2010/main" val="1899714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773766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8QWPdzerqV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0" name="Rechthoek 9"/>
          <p:cNvSpPr/>
          <p:nvPr/>
        </p:nvSpPr>
        <p:spPr>
          <a:xfrm>
            <a:off x="0" y="3114440"/>
            <a:ext cx="6228184" cy="1782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ndertitel 2"/>
          <p:cNvSpPr txBox="1">
            <a:spLocks/>
          </p:cNvSpPr>
          <p:nvPr/>
        </p:nvSpPr>
        <p:spPr>
          <a:xfrm>
            <a:off x="395536" y="3284984"/>
            <a:ext cx="5832648" cy="1440160"/>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nl-NL" sz="3600" b="1" dirty="0" smtClean="0">
                <a:solidFill>
                  <a:srgbClr val="0070C0"/>
                </a:solidFill>
                <a:latin typeface="+mj-lt"/>
              </a:rPr>
              <a:t>Informatievaardigheden</a:t>
            </a:r>
            <a:endParaRPr lang="nl-NL" b="1" dirty="0" smtClean="0">
              <a:solidFill>
                <a:srgbClr val="0070C0"/>
              </a:solidFill>
              <a:latin typeface="+mj-lt"/>
            </a:endParaRPr>
          </a:p>
          <a:p>
            <a:r>
              <a:rPr lang="nl-NL" dirty="0" smtClean="0">
                <a:solidFill>
                  <a:srgbClr val="0070C0"/>
                </a:solidFill>
                <a:latin typeface="+mj-lt"/>
              </a:rPr>
              <a:t>Sectorwerkstuk TLH4</a:t>
            </a:r>
          </a:p>
        </p:txBody>
      </p:sp>
      <p:sp>
        <p:nvSpPr>
          <p:cNvPr id="17" name="Ondertitel 2"/>
          <p:cNvSpPr txBox="1">
            <a:spLocks/>
          </p:cNvSpPr>
          <p:nvPr/>
        </p:nvSpPr>
        <p:spPr>
          <a:xfrm>
            <a:off x="323528" y="4985306"/>
            <a:ext cx="5832648" cy="110799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nl-NL" sz="1600" dirty="0" smtClean="0">
                <a:solidFill>
                  <a:schemeClr val="bg1"/>
                </a:solidFill>
                <a:latin typeface="+mj-lt"/>
              </a:rPr>
              <a:t>4-11-15 – Zwolle – Mw. G. Scheper</a:t>
            </a:r>
            <a:endParaRPr lang="nl-NL" sz="1600" dirty="0">
              <a:solidFill>
                <a:schemeClr val="bg1"/>
              </a:solidFill>
              <a:latin typeface="+mj-lt"/>
            </a:endParaRPr>
          </a:p>
        </p:txBody>
      </p:sp>
      <p:sp>
        <p:nvSpPr>
          <p:cNvPr id="8" name="Rechthoek 6"/>
          <p:cNvSpPr/>
          <p:nvPr/>
        </p:nvSpPr>
        <p:spPr>
          <a:xfrm>
            <a:off x="0" y="2564904"/>
            <a:ext cx="6228184" cy="549536"/>
          </a:xfrm>
          <a:prstGeom prst="rect">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ndertitel 2"/>
          <p:cNvSpPr txBox="1">
            <a:spLocks/>
          </p:cNvSpPr>
          <p:nvPr/>
        </p:nvSpPr>
        <p:spPr>
          <a:xfrm>
            <a:off x="395536" y="2676597"/>
            <a:ext cx="5832648" cy="35084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nl-NL" sz="1600" i="1" dirty="0" smtClean="0">
                <a:solidFill>
                  <a:schemeClr val="bg1"/>
                </a:solidFill>
                <a:latin typeface="+mj-lt"/>
              </a:rPr>
              <a:t>Schitteren in Zijn licht</a:t>
            </a:r>
            <a:endParaRPr lang="nl-NL" sz="1600" i="1" dirty="0">
              <a:solidFill>
                <a:schemeClr val="bg1"/>
              </a:solidFill>
              <a:latin typeface="+mj-lt"/>
            </a:endParaRPr>
          </a:p>
        </p:txBody>
      </p:sp>
    </p:spTree>
    <p:extLst>
      <p:ext uri="{BB962C8B-B14F-4D97-AF65-F5344CB8AC3E}">
        <p14:creationId xmlns:p14="http://schemas.microsoft.com/office/powerpoint/2010/main" val="2910090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zoeken</a:t>
            </a:r>
            <a:endParaRPr lang="nl-NL" dirty="0"/>
          </a:p>
        </p:txBody>
      </p:sp>
      <p:sp>
        <p:nvSpPr>
          <p:cNvPr id="3" name="Ondertitel 2"/>
          <p:cNvSpPr>
            <a:spLocks noGrp="1"/>
          </p:cNvSpPr>
          <p:nvPr>
            <p:ph type="subTitle" idx="1"/>
          </p:nvPr>
        </p:nvSpPr>
        <p:spPr/>
        <p:txBody>
          <a:bodyPr/>
          <a:lstStyle/>
          <a:p>
            <a:r>
              <a:rPr lang="nl-NL" dirty="0" smtClean="0"/>
              <a:t>Gebruik meerdere zoekwoorden</a:t>
            </a:r>
          </a:p>
          <a:p>
            <a:endParaRPr lang="nl-NL" dirty="0" smtClean="0"/>
          </a:p>
          <a:p>
            <a:r>
              <a:rPr lang="nl-NL" dirty="0" smtClean="0"/>
              <a:t>Gebruik synoniemen (woorden met dezelfde betekenis)</a:t>
            </a:r>
          </a:p>
          <a:p>
            <a:endParaRPr lang="nl-NL" dirty="0" smtClean="0"/>
          </a:p>
          <a:p>
            <a:r>
              <a:rPr lang="nl-NL" dirty="0" smtClean="0"/>
              <a:t>Zet de belangrijkste woorden als eerste in je zoekopdracht</a:t>
            </a:r>
          </a:p>
          <a:p>
            <a:endParaRPr lang="nl-NL" dirty="0"/>
          </a:p>
          <a:p>
            <a:r>
              <a:rPr lang="nl-NL" dirty="0" smtClean="0"/>
              <a:t>Zoek ook ‘offline’</a:t>
            </a:r>
            <a:endParaRPr lang="nl-NL" dirty="0"/>
          </a:p>
        </p:txBody>
      </p:sp>
    </p:spTree>
    <p:extLst>
      <p:ext uri="{BB962C8B-B14F-4D97-AF65-F5344CB8AC3E}">
        <p14:creationId xmlns:p14="http://schemas.microsoft.com/office/powerpoint/2010/main" val="1842151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Bronnen</a:t>
            </a:r>
            <a:endParaRPr lang="nl-NL" dirty="0"/>
          </a:p>
        </p:txBody>
      </p:sp>
      <p:sp>
        <p:nvSpPr>
          <p:cNvPr id="3" name="Ondertitel 2"/>
          <p:cNvSpPr>
            <a:spLocks noGrp="1"/>
          </p:cNvSpPr>
          <p:nvPr>
            <p:ph type="subTitle" idx="1"/>
          </p:nvPr>
        </p:nvSpPr>
        <p:spPr/>
        <p:txBody>
          <a:bodyPr/>
          <a:lstStyle/>
          <a:p>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2124" y="2204864"/>
            <a:ext cx="6020195" cy="3371309"/>
          </a:xfrm>
        </p:spPr>
      </p:pic>
    </p:spTree>
    <p:extLst>
      <p:ext uri="{BB962C8B-B14F-4D97-AF65-F5344CB8AC3E}">
        <p14:creationId xmlns:p14="http://schemas.microsoft.com/office/powerpoint/2010/main" val="3388438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Bronnen</a:t>
            </a:r>
            <a:endParaRPr lang="nl-NL" dirty="0"/>
          </a:p>
        </p:txBody>
      </p:sp>
      <p:sp>
        <p:nvSpPr>
          <p:cNvPr id="3" name="Ondertitel 2"/>
          <p:cNvSpPr>
            <a:spLocks noGrp="1"/>
          </p:cNvSpPr>
          <p:nvPr>
            <p:ph type="subTitle" idx="1"/>
          </p:nvPr>
        </p:nvSpPr>
        <p:spPr/>
        <p:txBody>
          <a:bodyPr/>
          <a:lstStyle/>
          <a:p>
            <a:r>
              <a:rPr lang="nl-NL" dirty="0" smtClean="0"/>
              <a:t>Gebruik verschillende soorten bronnen</a:t>
            </a:r>
          </a:p>
          <a:p>
            <a:endParaRPr lang="nl-NL" dirty="0"/>
          </a:p>
          <a:p>
            <a:r>
              <a:rPr lang="nl-NL" dirty="0" smtClean="0"/>
              <a:t>Boeken (Google Books)</a:t>
            </a:r>
          </a:p>
          <a:p>
            <a:r>
              <a:rPr lang="nl-NL" dirty="0" smtClean="0"/>
              <a:t>Tijdschriften</a:t>
            </a:r>
          </a:p>
          <a:p>
            <a:r>
              <a:rPr lang="nl-NL" dirty="0" smtClean="0"/>
              <a:t>Blogs</a:t>
            </a:r>
          </a:p>
          <a:p>
            <a:r>
              <a:rPr lang="nl-NL" dirty="0" smtClean="0"/>
              <a:t>Vlogs</a:t>
            </a:r>
          </a:p>
          <a:p>
            <a:r>
              <a:rPr lang="nl-NL" dirty="0" smtClean="0"/>
              <a:t>Informatieve sites</a:t>
            </a:r>
          </a:p>
          <a:p>
            <a:r>
              <a:rPr lang="nl-NL" dirty="0" smtClean="0"/>
              <a:t>Televisieprogramma’s</a:t>
            </a:r>
          </a:p>
          <a:p>
            <a:r>
              <a:rPr lang="nl-NL" dirty="0" smtClean="0"/>
              <a:t>Interview</a:t>
            </a:r>
          </a:p>
          <a:p>
            <a:r>
              <a:rPr lang="nl-NL" dirty="0" smtClean="0"/>
              <a:t>Enquête</a:t>
            </a:r>
          </a:p>
          <a:p>
            <a:r>
              <a:rPr lang="nl-NL" dirty="0" err="1" smtClean="0"/>
              <a:t>Etc</a:t>
            </a:r>
            <a:r>
              <a:rPr lang="nl-NL" smtClean="0"/>
              <a:t>…</a:t>
            </a:r>
            <a:endParaRPr lang="nl-NL" dirty="0"/>
          </a:p>
        </p:txBody>
      </p:sp>
    </p:spTree>
    <p:extLst>
      <p:ext uri="{BB962C8B-B14F-4D97-AF65-F5344CB8AC3E}">
        <p14:creationId xmlns:p14="http://schemas.microsoft.com/office/powerpoint/2010/main" val="2122777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beoordelen</a:t>
            </a:r>
            <a:endParaRPr lang="nl-NL" dirty="0"/>
          </a:p>
        </p:txBody>
      </p:sp>
      <p:sp>
        <p:nvSpPr>
          <p:cNvPr id="3" name="Ondertitel 2"/>
          <p:cNvSpPr>
            <a:spLocks noGrp="1"/>
          </p:cNvSpPr>
          <p:nvPr>
            <p:ph type="subTitle" idx="1"/>
          </p:nvPr>
        </p:nvSpPr>
        <p:spPr/>
        <p:txBody>
          <a:bodyPr/>
          <a:lstStyle/>
          <a:p>
            <a:endParaRPr lang="nl-NL" dirty="0" smtClean="0"/>
          </a:p>
          <a:p>
            <a:r>
              <a:rPr lang="nl-NL" dirty="0" smtClean="0"/>
              <a:t>-   Wie heeft de site gemaakt</a:t>
            </a:r>
          </a:p>
          <a:p>
            <a:r>
              <a:rPr lang="nl-NL" dirty="0" smtClean="0"/>
              <a:t>-   Staat er een datum op</a:t>
            </a:r>
          </a:p>
          <a:p>
            <a:r>
              <a:rPr lang="nl-NL" dirty="0" smtClean="0"/>
              <a:t>-   Wat is het doel van de site</a:t>
            </a:r>
          </a:p>
          <a:p>
            <a:r>
              <a:rPr lang="nl-NL" dirty="0" smtClean="0"/>
              <a:t>-   Is de informatie begrijpelijk</a:t>
            </a:r>
          </a:p>
          <a:p>
            <a:r>
              <a:rPr lang="nl-NL" dirty="0" smtClean="0"/>
              <a:t>-   Is er een bronvermelding / verwijzingen</a:t>
            </a:r>
          </a:p>
          <a:p>
            <a:pPr marL="342900" indent="-342900">
              <a:buFontTx/>
              <a:buChar char="-"/>
            </a:pPr>
            <a:r>
              <a:rPr lang="nl-NL" dirty="0" smtClean="0"/>
              <a:t>Geeft de informatie antwoord op (een van) mijn vragen</a:t>
            </a:r>
          </a:p>
          <a:p>
            <a:pPr marL="342900" indent="-342900">
              <a:buFontTx/>
              <a:buChar char="-"/>
            </a:pPr>
            <a:r>
              <a:rPr lang="nl-NL" dirty="0" smtClean="0"/>
              <a:t>Is de gevonden informatie betrouwbaar en waarom?</a:t>
            </a:r>
            <a:endParaRPr lang="nl-NL" dirty="0"/>
          </a:p>
        </p:txBody>
      </p:sp>
    </p:spTree>
    <p:extLst>
      <p:ext uri="{BB962C8B-B14F-4D97-AF65-F5344CB8AC3E}">
        <p14:creationId xmlns:p14="http://schemas.microsoft.com/office/powerpoint/2010/main" val="3160861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smtClean="0"/>
              <a:t>Bronvermelding</a:t>
            </a:r>
            <a:br>
              <a:rPr lang="nl-NL" dirty="0" smtClean="0"/>
            </a:br>
            <a:r>
              <a:rPr lang="nl-NL" dirty="0"/>
              <a:t/>
            </a:r>
            <a:br>
              <a:rPr lang="nl-NL" dirty="0"/>
            </a:br>
            <a:endParaRPr lang="nl-NL" dirty="0"/>
          </a:p>
        </p:txBody>
      </p:sp>
      <p:sp>
        <p:nvSpPr>
          <p:cNvPr id="3" name="Ondertitel 2"/>
          <p:cNvSpPr>
            <a:spLocks noGrp="1"/>
          </p:cNvSpPr>
          <p:nvPr>
            <p:ph type="subTitle" idx="1"/>
          </p:nvPr>
        </p:nvSpPr>
        <p:spPr/>
        <p:txBody>
          <a:bodyPr/>
          <a:lstStyle/>
          <a:p>
            <a:endParaRPr lang="nl-NL" dirty="0" smtClean="0"/>
          </a:p>
          <a:p>
            <a:r>
              <a:rPr lang="nl-NL" dirty="0" smtClean="0"/>
              <a:t>Hou vanaf het begin je </a:t>
            </a:r>
            <a:r>
              <a:rPr lang="nl-NL" smtClean="0"/>
              <a:t>bronnen bij!</a:t>
            </a:r>
            <a:endParaRPr lang="nl-NL" dirty="0" smtClean="0"/>
          </a:p>
          <a:p>
            <a:endParaRPr lang="nl-NL" dirty="0"/>
          </a:p>
          <a:p>
            <a:endParaRPr lang="nl-NL" dirty="0" smtClean="0"/>
          </a:p>
          <a:p>
            <a:endParaRPr lang="nl-NL" dirty="0"/>
          </a:p>
          <a:p>
            <a:r>
              <a:rPr lang="nl-NL" dirty="0" smtClean="0"/>
              <a:t>Tool in Word:</a:t>
            </a:r>
            <a:endParaRPr lang="nl-NL" dirty="0"/>
          </a:p>
          <a:p>
            <a:r>
              <a:rPr lang="nl-NL" dirty="0">
                <a:hlinkClick r:id="rId2"/>
              </a:rPr>
              <a:t>https://www.youtube.com/watch?v=8QWPdzerqV0</a:t>
            </a:r>
            <a:endParaRPr lang="nl-NL" dirty="0" smtClean="0"/>
          </a:p>
          <a:p>
            <a:endParaRPr lang="nl-NL" dirty="0"/>
          </a:p>
          <a:p>
            <a:endParaRPr lang="nl-NL" dirty="0" smtClean="0"/>
          </a:p>
          <a:p>
            <a:endParaRPr lang="nl-NL" dirty="0">
              <a:hlinkClick r:id="rId2"/>
            </a:endParaRPr>
          </a:p>
          <a:p>
            <a:endParaRPr lang="nl-NL" dirty="0"/>
          </a:p>
        </p:txBody>
      </p:sp>
    </p:spTree>
    <p:extLst>
      <p:ext uri="{BB962C8B-B14F-4D97-AF65-F5344CB8AC3E}">
        <p14:creationId xmlns:p14="http://schemas.microsoft.com/office/powerpoint/2010/main" val="3714388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Big 6</a:t>
            </a:r>
            <a:endParaRPr lang="nl-NL" dirty="0"/>
          </a:p>
        </p:txBody>
      </p:sp>
      <p:sp>
        <p:nvSpPr>
          <p:cNvPr id="3" name="Ondertitel 2"/>
          <p:cNvSpPr>
            <a:spLocks noGrp="1"/>
          </p:cNvSpPr>
          <p:nvPr>
            <p:ph type="subTitle" idx="1"/>
          </p:nvPr>
        </p:nvSpPr>
        <p:spPr/>
        <p:txBody>
          <a:bodyPr/>
          <a:lstStyle/>
          <a:p>
            <a:endParaRPr lang="nl-NL"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47664" y="1052722"/>
            <a:ext cx="5765636" cy="5794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7318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Onderzoeksvraag</a:t>
            </a:r>
            <a:endParaRPr lang="nl-NL" dirty="0"/>
          </a:p>
        </p:txBody>
      </p:sp>
      <p:sp>
        <p:nvSpPr>
          <p:cNvPr id="3" name="Ondertitel 2"/>
          <p:cNvSpPr>
            <a:spLocks noGrp="1"/>
          </p:cNvSpPr>
          <p:nvPr>
            <p:ph type="subTitle" idx="1"/>
          </p:nvPr>
        </p:nvSpPr>
        <p:spPr/>
        <p:txBody>
          <a:bodyPr/>
          <a:lstStyle/>
          <a:p>
            <a:pPr marL="342900" indent="-342900">
              <a:buFontTx/>
              <a:buChar char="-"/>
            </a:pPr>
            <a:r>
              <a:rPr lang="nl-NL" dirty="0" smtClean="0"/>
              <a:t>Niet te globaal: hoe algemener je vraag, hoe meer informatie je moet zoeken, hoe meer tijd je nodig hebt</a:t>
            </a:r>
          </a:p>
          <a:p>
            <a:endParaRPr lang="nl-NL" dirty="0" smtClean="0"/>
          </a:p>
          <a:p>
            <a:pPr marL="342900" indent="-342900">
              <a:buFontTx/>
              <a:buChar char="-"/>
            </a:pPr>
            <a:r>
              <a:rPr lang="nl-NL" dirty="0"/>
              <a:t>Duidelijk afgebakend: het onderwerp, de periode of het onderzoeksgebied zijn </a:t>
            </a:r>
            <a:r>
              <a:rPr lang="nl-NL" dirty="0" smtClean="0"/>
              <a:t>duidelijk aangegeven </a:t>
            </a:r>
            <a:r>
              <a:rPr lang="nl-NL" dirty="0"/>
              <a:t>(Wat? Wanneer? Waar</a:t>
            </a:r>
            <a:r>
              <a:rPr lang="nl-NL" dirty="0" smtClean="0"/>
              <a:t>?).</a:t>
            </a:r>
          </a:p>
          <a:p>
            <a:endParaRPr lang="nl-NL" dirty="0"/>
          </a:p>
          <a:p>
            <a:pPr marL="342900" indent="-342900">
              <a:buFontTx/>
              <a:buChar char="-"/>
            </a:pPr>
            <a:r>
              <a:rPr lang="nl-NL" dirty="0" smtClean="0"/>
              <a:t>Eenduidig</a:t>
            </a:r>
            <a:r>
              <a:rPr lang="nl-NL" dirty="0"/>
              <a:t>: hij is maar op één manier uit te leggen</a:t>
            </a:r>
            <a:r>
              <a:rPr lang="nl-NL" dirty="0" smtClean="0"/>
              <a:t>.</a:t>
            </a:r>
          </a:p>
          <a:p>
            <a:endParaRPr lang="nl-NL" dirty="0"/>
          </a:p>
          <a:p>
            <a:pPr marL="342900" indent="-342900">
              <a:buFontTx/>
              <a:buChar char="-"/>
            </a:pPr>
            <a:r>
              <a:rPr lang="nl-NL" dirty="0" smtClean="0"/>
              <a:t>Haalbaar</a:t>
            </a:r>
            <a:r>
              <a:rPr lang="nl-NL" dirty="0"/>
              <a:t>: hij moet te onderzoeken zijn met jouw beschikbare tijd en middelen.</a:t>
            </a:r>
          </a:p>
        </p:txBody>
      </p:sp>
    </p:spTree>
    <p:extLst>
      <p:ext uri="{BB962C8B-B14F-4D97-AF65-F5344CB8AC3E}">
        <p14:creationId xmlns:p14="http://schemas.microsoft.com/office/powerpoint/2010/main" val="3170670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smtClean="0"/>
              <a:t>Wat is de beste onderzoeksvraag?</a:t>
            </a:r>
            <a:endParaRPr lang="nl-NL" dirty="0"/>
          </a:p>
        </p:txBody>
      </p:sp>
      <p:sp>
        <p:nvSpPr>
          <p:cNvPr id="3" name="Ondertitel 2"/>
          <p:cNvSpPr>
            <a:spLocks noGrp="1"/>
          </p:cNvSpPr>
          <p:nvPr>
            <p:ph type="subTitle" idx="1"/>
          </p:nvPr>
        </p:nvSpPr>
        <p:spPr/>
        <p:txBody>
          <a:bodyPr/>
          <a:lstStyle/>
          <a:p>
            <a:endParaRPr lang="nl-NL" dirty="0" smtClean="0"/>
          </a:p>
          <a:p>
            <a:pPr marL="457200" indent="-457200">
              <a:buAutoNum type="alphaLcPeriod"/>
            </a:pPr>
            <a:r>
              <a:rPr lang="nl-NL" dirty="0" smtClean="0"/>
              <a:t>Hoe </a:t>
            </a:r>
            <a:r>
              <a:rPr lang="nl-NL" dirty="0"/>
              <a:t>is de kerk ontstaan</a:t>
            </a:r>
            <a:r>
              <a:rPr lang="nl-NL" dirty="0" smtClean="0"/>
              <a:t>?</a:t>
            </a:r>
          </a:p>
          <a:p>
            <a:pPr marL="457200" indent="-457200">
              <a:buAutoNum type="alphaLcPeriod"/>
            </a:pPr>
            <a:endParaRPr lang="nl-NL" dirty="0"/>
          </a:p>
          <a:p>
            <a:r>
              <a:rPr lang="nl-NL" dirty="0" smtClean="0"/>
              <a:t>b. Is </a:t>
            </a:r>
            <a:r>
              <a:rPr lang="nl-NL" dirty="0"/>
              <a:t>het slim om een huis te kopen</a:t>
            </a:r>
            <a:r>
              <a:rPr lang="nl-NL" dirty="0" smtClean="0"/>
              <a:t>?</a:t>
            </a:r>
          </a:p>
          <a:p>
            <a:endParaRPr lang="nl-NL" dirty="0"/>
          </a:p>
          <a:p>
            <a:r>
              <a:rPr lang="nl-NL" dirty="0" smtClean="0"/>
              <a:t>c. Wat </a:t>
            </a:r>
            <a:r>
              <a:rPr lang="nl-NL" dirty="0"/>
              <a:t>is de invloed van HALT-straffen op bestrafte jongeren</a:t>
            </a:r>
            <a:r>
              <a:rPr lang="nl-NL" dirty="0" smtClean="0"/>
              <a:t>?</a:t>
            </a:r>
          </a:p>
          <a:p>
            <a:endParaRPr lang="nl-NL" dirty="0"/>
          </a:p>
          <a:p>
            <a:r>
              <a:rPr lang="nl-NL" dirty="0" smtClean="0"/>
              <a:t>d. Hoe </a:t>
            </a:r>
            <a:r>
              <a:rPr lang="nl-NL" dirty="0"/>
              <a:t>worden medicijnen gemaakt?</a:t>
            </a:r>
          </a:p>
        </p:txBody>
      </p:sp>
    </p:spTree>
    <p:extLst>
      <p:ext uri="{BB962C8B-B14F-4D97-AF65-F5344CB8AC3E}">
        <p14:creationId xmlns:p14="http://schemas.microsoft.com/office/powerpoint/2010/main" val="817059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smtClean="0"/>
              <a:t>Wat is de beste onderzoeksvraag?</a:t>
            </a:r>
            <a:endParaRPr lang="nl-NL" dirty="0"/>
          </a:p>
        </p:txBody>
      </p:sp>
      <p:sp>
        <p:nvSpPr>
          <p:cNvPr id="3" name="Ondertitel 2"/>
          <p:cNvSpPr>
            <a:spLocks noGrp="1"/>
          </p:cNvSpPr>
          <p:nvPr>
            <p:ph type="subTitle" idx="1"/>
          </p:nvPr>
        </p:nvSpPr>
        <p:spPr/>
        <p:txBody>
          <a:bodyPr/>
          <a:lstStyle/>
          <a:p>
            <a:endParaRPr lang="nl-NL" dirty="0" smtClean="0"/>
          </a:p>
          <a:p>
            <a:r>
              <a:rPr lang="nl-NL" dirty="0" err="1" smtClean="0"/>
              <a:t>a.Wat</a:t>
            </a:r>
            <a:r>
              <a:rPr lang="nl-NL" dirty="0" smtClean="0"/>
              <a:t> </a:t>
            </a:r>
            <a:r>
              <a:rPr lang="nl-NL" dirty="0"/>
              <a:t>zijn de effecten van gevangenisstraf</a:t>
            </a:r>
            <a:r>
              <a:rPr lang="nl-NL" dirty="0" smtClean="0"/>
              <a:t>?</a:t>
            </a:r>
          </a:p>
          <a:p>
            <a:endParaRPr lang="nl-NL" dirty="0"/>
          </a:p>
          <a:p>
            <a:r>
              <a:rPr lang="nl-NL" dirty="0" err="1" smtClean="0"/>
              <a:t>b.Hoe</a:t>
            </a:r>
            <a:r>
              <a:rPr lang="nl-NL" dirty="0" smtClean="0"/>
              <a:t> </a:t>
            </a:r>
            <a:r>
              <a:rPr lang="nl-NL" dirty="0"/>
              <a:t>wordt je een tv-ster</a:t>
            </a:r>
            <a:r>
              <a:rPr lang="nl-NL" dirty="0" smtClean="0"/>
              <a:t>?</a:t>
            </a:r>
          </a:p>
          <a:p>
            <a:endParaRPr lang="nl-NL" dirty="0"/>
          </a:p>
          <a:p>
            <a:r>
              <a:rPr lang="nl-NL" dirty="0" err="1" smtClean="0"/>
              <a:t>c.Hoe</a:t>
            </a:r>
            <a:r>
              <a:rPr lang="nl-NL" dirty="0" smtClean="0"/>
              <a:t> </a:t>
            </a:r>
            <a:r>
              <a:rPr lang="nl-NL" dirty="0"/>
              <a:t>kun je gezond eten</a:t>
            </a:r>
            <a:r>
              <a:rPr lang="nl-NL" dirty="0" smtClean="0"/>
              <a:t>?</a:t>
            </a:r>
          </a:p>
          <a:p>
            <a:endParaRPr lang="nl-NL" dirty="0"/>
          </a:p>
          <a:p>
            <a:r>
              <a:rPr lang="nl-NL" dirty="0" err="1" smtClean="0"/>
              <a:t>d.Welke</a:t>
            </a:r>
            <a:r>
              <a:rPr lang="nl-NL" dirty="0" smtClean="0"/>
              <a:t> </a:t>
            </a:r>
            <a:r>
              <a:rPr lang="nl-NL" dirty="0"/>
              <a:t>invloed heeft fitness op lichaamsgewicht?</a:t>
            </a:r>
          </a:p>
        </p:txBody>
      </p:sp>
    </p:spTree>
    <p:extLst>
      <p:ext uri="{BB962C8B-B14F-4D97-AF65-F5344CB8AC3E}">
        <p14:creationId xmlns:p14="http://schemas.microsoft.com/office/powerpoint/2010/main" val="3148739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Onderzoeksvraag</a:t>
            </a:r>
            <a:endParaRPr lang="nl-NL" dirty="0"/>
          </a:p>
        </p:txBody>
      </p:sp>
      <p:sp>
        <p:nvSpPr>
          <p:cNvPr id="3" name="Ondertitel 2"/>
          <p:cNvSpPr>
            <a:spLocks noGrp="1"/>
          </p:cNvSpPr>
          <p:nvPr>
            <p:ph type="subTitle" idx="1"/>
          </p:nvPr>
        </p:nvSpPr>
        <p:spPr/>
        <p:txBody>
          <a:bodyPr/>
          <a:lstStyle/>
          <a:p>
            <a:r>
              <a:rPr lang="nl-NL" dirty="0" smtClean="0"/>
              <a:t>Beschrijvende vraag:</a:t>
            </a:r>
          </a:p>
          <a:p>
            <a:r>
              <a:rPr lang="nl-NL" i="1" dirty="0" smtClean="0"/>
              <a:t>‘Hoe zit ….. </a:t>
            </a:r>
            <a:r>
              <a:rPr lang="nl-NL" i="1" dirty="0"/>
              <a:t>i</a:t>
            </a:r>
            <a:r>
              <a:rPr lang="nl-NL" i="1" dirty="0" smtClean="0"/>
              <a:t>n elkaar?</a:t>
            </a:r>
          </a:p>
          <a:p>
            <a:endParaRPr lang="nl-NL" i="1" dirty="0"/>
          </a:p>
          <a:p>
            <a:r>
              <a:rPr lang="nl-NL" dirty="0" smtClean="0"/>
              <a:t>Vergelijkende vraag:</a:t>
            </a:r>
            <a:endParaRPr lang="nl-NL" dirty="0"/>
          </a:p>
          <a:p>
            <a:r>
              <a:rPr lang="nl-NL" i="1" dirty="0" smtClean="0"/>
              <a:t>‘Wat is het verschil tussen …. en ……?’</a:t>
            </a:r>
          </a:p>
          <a:p>
            <a:endParaRPr lang="nl-NL" i="1" dirty="0"/>
          </a:p>
          <a:p>
            <a:r>
              <a:rPr lang="nl-NL" dirty="0" smtClean="0"/>
              <a:t>Verklarende vraag:</a:t>
            </a:r>
          </a:p>
          <a:p>
            <a:r>
              <a:rPr lang="nl-NL" i="1" dirty="0" smtClean="0"/>
              <a:t>‘Hoe komt het dat …..?’</a:t>
            </a:r>
          </a:p>
          <a:p>
            <a:endParaRPr lang="nl-NL" i="1" dirty="0"/>
          </a:p>
          <a:p>
            <a:r>
              <a:rPr lang="nl-NL" dirty="0" smtClean="0"/>
              <a:t>Ontwerpende vraag:</a:t>
            </a:r>
          </a:p>
          <a:p>
            <a:r>
              <a:rPr lang="nl-NL" i="1" dirty="0" smtClean="0"/>
              <a:t>‘hoe kunnen we …..’</a:t>
            </a:r>
          </a:p>
        </p:txBody>
      </p:sp>
    </p:spTree>
    <p:extLst>
      <p:ext uri="{BB962C8B-B14F-4D97-AF65-F5344CB8AC3E}">
        <p14:creationId xmlns:p14="http://schemas.microsoft.com/office/powerpoint/2010/main" val="3738764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dirty="0" smtClean="0"/>
              <a:t>Voorbeelden</a:t>
            </a:r>
            <a:endParaRPr lang="nl-NL" dirty="0"/>
          </a:p>
        </p:txBody>
      </p:sp>
      <p:sp>
        <p:nvSpPr>
          <p:cNvPr id="3" name="Ondertitel 2"/>
          <p:cNvSpPr>
            <a:spLocks noGrp="1"/>
          </p:cNvSpPr>
          <p:nvPr>
            <p:ph type="subTitle" idx="1"/>
          </p:nvPr>
        </p:nvSpPr>
        <p:spPr/>
        <p:txBody>
          <a:bodyPr/>
          <a:lstStyle/>
          <a:p>
            <a:r>
              <a:rPr lang="nl-NL" dirty="0" smtClean="0"/>
              <a:t>Hoe gedraagt een tijger zich in gevangenschap?</a:t>
            </a:r>
          </a:p>
          <a:p>
            <a:endParaRPr lang="nl-NL" dirty="0"/>
          </a:p>
          <a:p>
            <a:r>
              <a:rPr lang="nl-NL" dirty="0" smtClean="0"/>
              <a:t>Wat zijn de verschillen in het gedrag van tijgers in het wild en tijgers in gevangenschap?</a:t>
            </a:r>
          </a:p>
          <a:p>
            <a:endParaRPr lang="nl-NL" dirty="0" smtClean="0"/>
          </a:p>
          <a:p>
            <a:r>
              <a:rPr lang="nl-NL" dirty="0" smtClean="0"/>
              <a:t>Welke factoren kunnen het verschil in gedrag van tijgers in gevangenschap en tijgers in het wild beïnvloeden?</a:t>
            </a:r>
          </a:p>
          <a:p>
            <a:endParaRPr lang="nl-NL" dirty="0"/>
          </a:p>
          <a:p>
            <a:r>
              <a:rPr lang="nl-NL" dirty="0" smtClean="0"/>
              <a:t>Hoe kunnen we ervoor zorgen dat tijgers in gevangenschap zich meer gaan gedragen als tijgers in het wild?</a:t>
            </a:r>
            <a:endParaRPr lang="nl-NL" dirty="0"/>
          </a:p>
          <a:p>
            <a:endParaRPr lang="nl-NL" dirty="0" smtClean="0"/>
          </a:p>
        </p:txBody>
      </p:sp>
    </p:spTree>
    <p:extLst>
      <p:ext uri="{BB962C8B-B14F-4D97-AF65-F5344CB8AC3E}">
        <p14:creationId xmlns:p14="http://schemas.microsoft.com/office/powerpoint/2010/main" val="2328529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Deelvragen</a:t>
            </a:r>
            <a:endParaRPr lang="nl-NL" dirty="0"/>
          </a:p>
        </p:txBody>
      </p:sp>
      <p:sp>
        <p:nvSpPr>
          <p:cNvPr id="3" name="Ondertitel 2"/>
          <p:cNvSpPr>
            <a:spLocks noGrp="1"/>
          </p:cNvSpPr>
          <p:nvPr>
            <p:ph type="subTitle" idx="1"/>
          </p:nvPr>
        </p:nvSpPr>
        <p:spPr/>
        <p:txBody>
          <a:bodyPr>
            <a:normAutofit lnSpcReduction="10000"/>
          </a:bodyPr>
          <a:lstStyle/>
          <a:p>
            <a:r>
              <a:rPr lang="nl-NL" dirty="0"/>
              <a:t>•	Deelvragen moeten aan dezelfde eisen voldoen als </a:t>
            </a:r>
            <a:r>
              <a:rPr lang="nl-NL" dirty="0" smtClean="0"/>
              <a:t>	de hoofdvraag</a:t>
            </a:r>
            <a:r>
              <a:rPr lang="nl-NL" dirty="0"/>
              <a:t>.</a:t>
            </a:r>
          </a:p>
          <a:p>
            <a:r>
              <a:rPr lang="nl-NL" dirty="0"/>
              <a:t>•	Ze moeten de hoofdvraag ondersteunen. </a:t>
            </a:r>
            <a:endParaRPr lang="nl-NL" dirty="0" smtClean="0"/>
          </a:p>
          <a:p>
            <a:r>
              <a:rPr lang="nl-NL" dirty="0" smtClean="0"/>
              <a:t>•</a:t>
            </a:r>
            <a:r>
              <a:rPr lang="nl-NL" dirty="0"/>
              <a:t>	Deelvragen zijn minder complex dan de </a:t>
            </a:r>
            <a:r>
              <a:rPr lang="nl-NL" dirty="0" smtClean="0"/>
              <a:t>	hoofdvraag</a:t>
            </a:r>
            <a:r>
              <a:rPr lang="nl-NL" dirty="0"/>
              <a:t>.</a:t>
            </a:r>
          </a:p>
          <a:p>
            <a:r>
              <a:rPr lang="nl-NL" dirty="0"/>
              <a:t>•	Ze moeten in een logische volgorde staan:</a:t>
            </a:r>
          </a:p>
          <a:p>
            <a:r>
              <a:rPr lang="nl-NL" dirty="0" smtClean="0"/>
              <a:t>	o</a:t>
            </a:r>
            <a:r>
              <a:rPr lang="nl-NL" dirty="0"/>
              <a:t>	Chronologisch.</a:t>
            </a:r>
          </a:p>
          <a:p>
            <a:r>
              <a:rPr lang="nl-NL" dirty="0" smtClean="0"/>
              <a:t>	o</a:t>
            </a:r>
            <a:r>
              <a:rPr lang="nl-NL" dirty="0"/>
              <a:t>	Zodat ze een lopend verhaal opleveren.</a:t>
            </a:r>
          </a:p>
          <a:p>
            <a:r>
              <a:rPr lang="nl-NL" dirty="0" smtClean="0"/>
              <a:t>	o</a:t>
            </a:r>
            <a:r>
              <a:rPr lang="nl-NL" dirty="0"/>
              <a:t>	In volgorde van complexiteit: eerst </a:t>
            </a:r>
            <a:r>
              <a:rPr lang="nl-NL" dirty="0" smtClean="0"/>
              <a:t>	beschrijvende</a:t>
            </a:r>
            <a:r>
              <a:rPr lang="nl-NL" dirty="0"/>
              <a:t>, dan verklarende enz.</a:t>
            </a:r>
          </a:p>
          <a:p>
            <a:r>
              <a:rPr lang="nl-NL" dirty="0"/>
              <a:t>•	Het aantal deelvragen moet niet te groot zijn. </a:t>
            </a:r>
            <a:r>
              <a:rPr lang="nl-NL" dirty="0" smtClean="0"/>
              <a:t>	Beperk </a:t>
            </a:r>
            <a:r>
              <a:rPr lang="nl-NL" dirty="0"/>
              <a:t>je tot 3-4 deelvragen.</a:t>
            </a:r>
          </a:p>
          <a:p>
            <a:endParaRPr lang="nl-NL" dirty="0"/>
          </a:p>
        </p:txBody>
      </p:sp>
    </p:spTree>
    <p:extLst>
      <p:ext uri="{BB962C8B-B14F-4D97-AF65-F5344CB8AC3E}">
        <p14:creationId xmlns:p14="http://schemas.microsoft.com/office/powerpoint/2010/main" val="2828783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052722"/>
            <a:ext cx="5765636" cy="5794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4985242"/>
      </p:ext>
    </p:extLst>
  </p:cSld>
  <p:clrMapOvr>
    <a:masterClrMapping/>
  </p:clrMapOvr>
</p:sld>
</file>

<file path=ppt/theme/theme1.xml><?xml version="1.0" encoding="utf-8"?>
<a:theme xmlns:a="http://schemas.openxmlformats.org/drawingml/2006/main" name="powerpoint_sjabloon_Greijdanus_zwolle">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eijdanus stijl">
      <a:majorFont>
        <a:latin typeface="Trebuchet MS"/>
        <a:ea typeface=""/>
        <a:cs typeface=""/>
      </a:majorFont>
      <a:minorFont>
        <a:latin typeface="Trebuchet M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powerpoint_sjabloon_Greijdanus_zwolle</Template>
  <TotalTime>316</TotalTime>
  <Words>864</Words>
  <Application>Microsoft Office PowerPoint</Application>
  <PresentationFormat>Diavoorstelling (4:3)</PresentationFormat>
  <Paragraphs>113</Paragraphs>
  <Slides>14</Slides>
  <Notes>3</Notes>
  <HiddenSlides>0</HiddenSlides>
  <MMClips>0</MMClips>
  <ScaleCrop>false</ScaleCrop>
  <HeadingPairs>
    <vt:vector size="4" baseType="variant">
      <vt:variant>
        <vt:lpstr>Thema</vt:lpstr>
      </vt:variant>
      <vt:variant>
        <vt:i4>1</vt:i4>
      </vt:variant>
      <vt:variant>
        <vt:lpstr>Diatitels</vt:lpstr>
      </vt:variant>
      <vt:variant>
        <vt:i4>14</vt:i4>
      </vt:variant>
    </vt:vector>
  </HeadingPairs>
  <TitlesOfParts>
    <vt:vector size="15" baseType="lpstr">
      <vt:lpstr>powerpoint_sjabloon_Greijdanus_zwolle</vt:lpstr>
      <vt:lpstr>PowerPoint-presentatie</vt:lpstr>
      <vt:lpstr>Big 6</vt:lpstr>
      <vt:lpstr>Onderzoeksvraag</vt:lpstr>
      <vt:lpstr>Wat is de beste onderzoeksvraag?</vt:lpstr>
      <vt:lpstr>Wat is de beste onderzoeksvraag?</vt:lpstr>
      <vt:lpstr>Onderzoeksvraag</vt:lpstr>
      <vt:lpstr>Voorbeelden</vt:lpstr>
      <vt:lpstr>Deelvragen</vt:lpstr>
      <vt:lpstr>PowerPoint-presentatie</vt:lpstr>
      <vt:lpstr>zoeken</vt:lpstr>
      <vt:lpstr>Bronnen</vt:lpstr>
      <vt:lpstr>Bronnen</vt:lpstr>
      <vt:lpstr>beoordelen</vt:lpstr>
      <vt:lpstr>Bronvermelding  </vt:lpstr>
    </vt:vector>
  </TitlesOfParts>
  <Company>Greijdanus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GLSA</dc:creator>
  <cp:lastModifiedBy>Satter, A.H.H.</cp:lastModifiedBy>
  <cp:revision>34</cp:revision>
  <dcterms:created xsi:type="dcterms:W3CDTF">2014-03-25T13:41:41Z</dcterms:created>
  <dcterms:modified xsi:type="dcterms:W3CDTF">2016-04-07T08:31:39Z</dcterms:modified>
</cp:coreProperties>
</file>