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6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7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32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94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8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43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569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6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3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83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655EC-2560-4583-B6D0-B6F8793601D0}" type="datetimeFigureOut">
              <a:rPr lang="nl-NL" smtClean="0"/>
              <a:t>17-2-2016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13196-D6C1-4A0C-8162-91070F266C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44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Platanus_x_hispanica_Picasso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jpeg"/><Relationship Id="rId5" Type="http://schemas.openxmlformats.org/officeDocument/2006/relationships/hyperlink" Target="http://upload.wikimedia.org/wikipedia/commons/1/16/Tilia-tomentosa.JPG" TargetMode="Externa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ick4.pick.uga.edu/mp/20q?go=http://www.kulak.ac.be/facult/wet/biologie/pb/kulakbiocampus/bomen-heesters/Betula%20pendula%20-%20Ruwe%20berk/04-ruwe_berk_B4.ht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9600" dirty="0" smtClean="0"/>
              <a:t>Bomen</a:t>
            </a:r>
            <a:endParaRPr lang="nl-NL" sz="96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Groene Detailhandel niveau </a:t>
            </a:r>
            <a:r>
              <a:rPr lang="nl-NL" dirty="0" smtClean="0"/>
              <a:t>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886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9.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/ Trompetboom</a:t>
            </a:r>
            <a:endParaRPr lang="nl-NL" dirty="0"/>
          </a:p>
        </p:txBody>
      </p:sp>
      <p:pic>
        <p:nvPicPr>
          <p:cNvPr id="9220" name="Picture 4" descr="http://zgalus.free.fr/Catalpa_fruit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11198"/>
            <a:ext cx="3617627" cy="48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3.bp.blogspot.com/-nfVCA8AOc0k/TxbiVHPlenI/AAAAAAAAEP8/hr93sM7hCJo/s1600/catalpa_1_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911198"/>
            <a:ext cx="5012171" cy="33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23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10.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 ‘Nana’/ Trompetboom</a:t>
            </a:r>
            <a:endParaRPr lang="nl-NL" dirty="0"/>
          </a:p>
        </p:txBody>
      </p:sp>
      <p:pic>
        <p:nvPicPr>
          <p:cNvPr id="10242" name="Picture 2" descr="http://lve-baumschule.de/i/pflanzen/Catalpa-bignonioides-Nana__263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905116"/>
            <a:ext cx="458364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f/f2/Catalpa_bignonioides_%22Nana%22_-_feuill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98674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32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11. </a:t>
            </a:r>
            <a:r>
              <a:rPr lang="nl-NL" dirty="0" err="1" smtClean="0"/>
              <a:t>Catalpa</a:t>
            </a:r>
            <a:r>
              <a:rPr lang="nl-NL" dirty="0" smtClean="0"/>
              <a:t> </a:t>
            </a:r>
            <a:r>
              <a:rPr lang="nl-NL" dirty="0" err="1" smtClean="0"/>
              <a:t>bignonioides</a:t>
            </a:r>
            <a:r>
              <a:rPr lang="nl-NL" dirty="0" smtClean="0"/>
              <a:t> ‘</a:t>
            </a:r>
            <a:r>
              <a:rPr lang="nl-NL" dirty="0" err="1" smtClean="0"/>
              <a:t>Aurea</a:t>
            </a:r>
            <a:r>
              <a:rPr lang="nl-NL" dirty="0" smtClean="0"/>
              <a:t>’/ Trompetboom</a:t>
            </a:r>
            <a:endParaRPr lang="nl-NL" dirty="0"/>
          </a:p>
        </p:txBody>
      </p:sp>
      <p:pic>
        <p:nvPicPr>
          <p:cNvPr id="11266" name="Picture 2" descr="http://hortophile.files.wordpress.com/2011/06/garden-aug-01-2010-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018" y="3501008"/>
            <a:ext cx="4271797" cy="32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pload.wikimedia.org/wikipedia/commons/0/0b/Catalpa_bignonioides_Aurea_JPG1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3720"/>
            <a:ext cx="5631861" cy="3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80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12. </a:t>
            </a:r>
            <a:r>
              <a:rPr lang="nl-NL" dirty="0" err="1" smtClean="0"/>
              <a:t>Crataegus</a:t>
            </a:r>
            <a:r>
              <a:rPr lang="nl-NL" dirty="0" smtClean="0"/>
              <a:t> </a:t>
            </a:r>
            <a:r>
              <a:rPr lang="nl-NL" dirty="0" err="1" smtClean="0"/>
              <a:t>laevigata</a:t>
            </a:r>
            <a:r>
              <a:rPr lang="nl-NL" dirty="0" smtClean="0"/>
              <a:t> ‘</a:t>
            </a:r>
            <a:r>
              <a:rPr lang="nl-NL" dirty="0" err="1" smtClean="0"/>
              <a:t>Paul’s</a:t>
            </a:r>
            <a:r>
              <a:rPr lang="nl-NL" dirty="0" smtClean="0"/>
              <a:t> </a:t>
            </a:r>
            <a:r>
              <a:rPr lang="nl-NL" dirty="0" err="1" smtClean="0"/>
              <a:t>Scarlet</a:t>
            </a:r>
            <a:r>
              <a:rPr lang="nl-NL" dirty="0" smtClean="0"/>
              <a:t>’/ Meidoorn</a:t>
            </a:r>
            <a:endParaRPr lang="nl-NL" dirty="0"/>
          </a:p>
        </p:txBody>
      </p:sp>
      <p:pic>
        <p:nvPicPr>
          <p:cNvPr id="12290" name="Picture 2" descr="http://www.duchyofcornwallnursery.co.uk/cpimages/product_zoomimage/PTP-CRALAPAS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96730" cy="419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yearinseattlegardens.com/wp-content/uploads/2012/05/paulsscarle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1700808"/>
            <a:ext cx="5112568" cy="34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57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13. </a:t>
            </a:r>
            <a:r>
              <a:rPr lang="nl-NL" dirty="0" err="1" smtClean="0"/>
              <a:t>Crataegus</a:t>
            </a:r>
            <a:r>
              <a:rPr lang="nl-NL" dirty="0" smtClean="0"/>
              <a:t> </a:t>
            </a:r>
            <a:r>
              <a:rPr lang="nl-NL" dirty="0" err="1" smtClean="0"/>
              <a:t>prunifolia</a:t>
            </a:r>
            <a:r>
              <a:rPr lang="nl-NL" dirty="0" smtClean="0"/>
              <a:t> ‘</a:t>
            </a:r>
            <a:r>
              <a:rPr lang="nl-NL" dirty="0" err="1" smtClean="0"/>
              <a:t>Splendens</a:t>
            </a:r>
            <a:r>
              <a:rPr lang="nl-NL" dirty="0" smtClean="0"/>
              <a:t>’/ Meidoorn</a:t>
            </a:r>
            <a:endParaRPr lang="nl-NL" dirty="0"/>
          </a:p>
        </p:txBody>
      </p:sp>
      <p:pic>
        <p:nvPicPr>
          <p:cNvPr id="13314" name="Picture 2" descr="http://farm3.staticflickr.com/2236/2268926244_a10f83d9d7_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farm3.staticflickr.com/2228/2268928326_e22ed6c337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882454" cy="51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66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/ Beuk</a:t>
            </a:r>
            <a:endParaRPr lang="nl-NL" dirty="0"/>
          </a:p>
        </p:txBody>
      </p:sp>
      <p:pic>
        <p:nvPicPr>
          <p:cNvPr id="14338" name="Picture 2" descr="http://www.tuinkrant.com/plantengids/macro1/6490_m.j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156184"/>
            <a:ext cx="4583832" cy="34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Beuk__Fagus_sylvatica__European_beech@5@img_9076kn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556792"/>
            <a:ext cx="3678238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98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15.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 ‘</a:t>
            </a:r>
            <a:r>
              <a:rPr lang="nl-NL" dirty="0" err="1" smtClean="0"/>
              <a:t>Atropunicea</a:t>
            </a:r>
            <a:r>
              <a:rPr lang="nl-NL" dirty="0" smtClean="0"/>
              <a:t>’/ Rode beuk</a:t>
            </a:r>
            <a:endParaRPr lang="nl-NL" dirty="0"/>
          </a:p>
        </p:txBody>
      </p:sp>
      <p:pic>
        <p:nvPicPr>
          <p:cNvPr id="16386" name="Picture 2" descr="http://www.about-garden.com/images_enc/00330/0033001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501961"/>
            <a:ext cx="3888432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biolib.cz/IMG/GAL/BIG/327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816" y="1501961"/>
            <a:ext cx="3448076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250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16. 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 ‘</a:t>
            </a:r>
            <a:r>
              <a:rPr lang="nl-NL" dirty="0" err="1" smtClean="0"/>
              <a:t>Dawyck</a:t>
            </a:r>
            <a:r>
              <a:rPr lang="nl-NL" dirty="0" smtClean="0"/>
              <a:t> Gold’/ Zuil beuk</a:t>
            </a:r>
            <a:endParaRPr lang="nl-NL" dirty="0"/>
          </a:p>
        </p:txBody>
      </p:sp>
      <p:pic>
        <p:nvPicPr>
          <p:cNvPr id="15364" name="Picture 4" descr="http://www.nzplantpics.com/pics_trees/exotic_trees/fagus_sylvatica_dawyck_gold_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693881"/>
            <a:ext cx="3632547" cy="4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agus-sylvatica-Dawyck---m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9" y="1693881"/>
            <a:ext cx="3780191" cy="483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626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17. </a:t>
            </a:r>
            <a:r>
              <a:rPr lang="nl-NL" dirty="0" err="1" smtClean="0"/>
              <a:t>Gleditsia</a:t>
            </a:r>
            <a:r>
              <a:rPr lang="nl-NL" dirty="0" smtClean="0"/>
              <a:t> </a:t>
            </a:r>
            <a:r>
              <a:rPr lang="nl-NL" dirty="0" err="1" smtClean="0"/>
              <a:t>triacanthos</a:t>
            </a:r>
            <a:r>
              <a:rPr lang="nl-NL" dirty="0" smtClean="0"/>
              <a:t> ‘</a:t>
            </a:r>
            <a:r>
              <a:rPr lang="nl-NL" dirty="0" err="1" smtClean="0"/>
              <a:t>Sunburst</a:t>
            </a:r>
            <a:r>
              <a:rPr lang="nl-NL" dirty="0" smtClean="0"/>
              <a:t>’/ Valse christusdoorn</a:t>
            </a:r>
            <a:endParaRPr lang="nl-NL" dirty="0"/>
          </a:p>
        </p:txBody>
      </p:sp>
      <p:pic>
        <p:nvPicPr>
          <p:cNvPr id="17410" name="Picture 2" descr="http://upload.wikimedia.org/wikipedia/commons/f/ff/Gleditsia_sunburst_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1700808"/>
            <a:ext cx="3331302" cy="50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upload.wikimedia.org/wikipedia/commons/4/4b/Gleditsia_sunburst_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817" y="1642192"/>
            <a:ext cx="3240286" cy="50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7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18. </a:t>
            </a:r>
            <a:r>
              <a:rPr lang="nl-NL" dirty="0" err="1" smtClean="0"/>
              <a:t>Laburnum</a:t>
            </a:r>
            <a:r>
              <a:rPr lang="nl-NL" dirty="0" smtClean="0"/>
              <a:t> </a:t>
            </a:r>
            <a:r>
              <a:rPr lang="nl-NL" dirty="0" err="1" smtClean="0"/>
              <a:t>watereri</a:t>
            </a:r>
            <a:r>
              <a:rPr lang="nl-NL" dirty="0" smtClean="0"/>
              <a:t> ‘</a:t>
            </a:r>
            <a:r>
              <a:rPr lang="nl-NL" dirty="0" err="1" smtClean="0"/>
              <a:t>Vossii</a:t>
            </a:r>
            <a:r>
              <a:rPr lang="nl-NL" dirty="0" smtClean="0"/>
              <a:t>’/ Gouden regen</a:t>
            </a:r>
            <a:endParaRPr lang="nl-NL" dirty="0"/>
          </a:p>
        </p:txBody>
      </p:sp>
      <p:pic>
        <p:nvPicPr>
          <p:cNvPr id="18434" name="Picture 2" descr="http://static2.jardiland.com/back-office/photos/1945-laburnum-x-watereri-vossi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70080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mijntuin.s3.amazonaws.com/plants/7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461" y="1700808"/>
            <a:ext cx="34235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7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1. Acer </a:t>
            </a:r>
            <a:r>
              <a:rPr lang="nl-NL" dirty="0" err="1"/>
              <a:t>p</a:t>
            </a:r>
            <a:r>
              <a:rPr lang="nl-NL" dirty="0" err="1" smtClean="0"/>
              <a:t>latanoides</a:t>
            </a:r>
            <a:r>
              <a:rPr lang="nl-NL" dirty="0" smtClean="0"/>
              <a:t> ‘</a:t>
            </a:r>
            <a:r>
              <a:rPr lang="nl-NL" dirty="0" err="1" smtClean="0"/>
              <a:t>Globosum</a:t>
            </a:r>
            <a:r>
              <a:rPr lang="nl-NL" dirty="0" smtClean="0"/>
              <a:t>’/ Bolesdoorn</a:t>
            </a:r>
            <a:endParaRPr lang="nl-NL" dirty="0"/>
          </a:p>
        </p:txBody>
      </p:sp>
      <p:pic>
        <p:nvPicPr>
          <p:cNvPr id="1028" name="Picture 4" descr="http://www.veriflor.com/assets/products/acer_platanoides_globosum_fogli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910" y="3185171"/>
            <a:ext cx="3849561" cy="34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20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65" y="1494332"/>
            <a:ext cx="38385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26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19. Liquidambar </a:t>
            </a:r>
            <a:r>
              <a:rPr lang="nl-NL" dirty="0" err="1" smtClean="0"/>
              <a:t>styraciflua</a:t>
            </a:r>
            <a:r>
              <a:rPr lang="nl-NL" dirty="0" smtClean="0"/>
              <a:t>/ Amberboom</a:t>
            </a:r>
            <a:endParaRPr lang="nl-NL" dirty="0"/>
          </a:p>
        </p:txBody>
      </p:sp>
      <p:pic>
        <p:nvPicPr>
          <p:cNvPr id="19458" name="Picture 2" descr="http://www.naturallandscapesnursery.com/sweetgumtre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1772816"/>
            <a:ext cx="4528554" cy="49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erf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431953"/>
            <a:ext cx="38163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2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Malus </a:t>
            </a:r>
            <a:r>
              <a:rPr lang="nl-NL" dirty="0" err="1" smtClean="0"/>
              <a:t>floribunda</a:t>
            </a:r>
            <a:r>
              <a:rPr lang="nl-NL" dirty="0" smtClean="0"/>
              <a:t>/ Sierappel</a:t>
            </a:r>
            <a:endParaRPr lang="nl-NL" dirty="0"/>
          </a:p>
        </p:txBody>
      </p:sp>
      <p:pic>
        <p:nvPicPr>
          <p:cNvPr id="20482" name="Picture 2" descr="http://www.xn--sulenobst-v2a.net/data/kundendaten/218131/Malus_floribunda_H_40-45_April_Ley_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440" y="1196752"/>
            <a:ext cx="4216056" cy="54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upload.wikimedia.org/wikipedia/commons/thumb/9/93/Malus_Floribunda.jpg/1024px-Malus_Floribun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848" y="4013016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upload.wikimedia.org/wikipedia/commons/thumb/9/90/Malus_floribunda.jpg/1280px-Malus_floribund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453" y="1270245"/>
            <a:ext cx="3528393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63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21. Malus ‘</a:t>
            </a:r>
            <a:r>
              <a:rPr lang="nl-NL" dirty="0" err="1" smtClean="0"/>
              <a:t>Makamik</a:t>
            </a:r>
            <a:r>
              <a:rPr lang="nl-NL" dirty="0" smtClean="0"/>
              <a:t>’/ Sierappel</a:t>
            </a:r>
            <a:endParaRPr lang="nl-NL" dirty="0"/>
          </a:p>
        </p:txBody>
      </p:sp>
      <p:pic>
        <p:nvPicPr>
          <p:cNvPr id="21506" name="Picture 2" descr="http://www.rengontaimitarha.fi/WebRoot/Kaupat/Shops/Rentaimi/442A/2011/429F/23FF/A30D/5274/EB11/4EF2/Malus_0020_Makamik_puu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28800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doc.lafeuillerie.be/presse/avril/5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212" y="3429000"/>
            <a:ext cx="4175787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51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22. Malus ‘Golden </a:t>
            </a:r>
            <a:r>
              <a:rPr lang="nl-NL" dirty="0" err="1" smtClean="0"/>
              <a:t>Hornet</a:t>
            </a:r>
            <a:r>
              <a:rPr lang="nl-NL" dirty="0" smtClean="0"/>
              <a:t>’/Sierappel</a:t>
            </a:r>
            <a:endParaRPr lang="nl-NL" dirty="0"/>
          </a:p>
        </p:txBody>
      </p:sp>
      <p:pic>
        <p:nvPicPr>
          <p:cNvPr id="22530" name="Picture 2" descr="http://www.langenaard.be/afbeeldingen/struiken/malus%20golden%20horne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7" y="3212976"/>
            <a:ext cx="4655840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davisla2.files.wordpress.com/2011/11/malus-golden-hornet-e13209181799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00465"/>
            <a:ext cx="3672408" cy="490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9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Malus ‘Red </a:t>
            </a:r>
            <a:r>
              <a:rPr lang="nl-NL" dirty="0" err="1" smtClean="0"/>
              <a:t>Sentinel</a:t>
            </a:r>
            <a:r>
              <a:rPr lang="nl-NL" dirty="0" smtClean="0"/>
              <a:t>’/ Sierappel</a:t>
            </a:r>
            <a:endParaRPr lang="nl-NL" dirty="0"/>
          </a:p>
        </p:txBody>
      </p:sp>
      <p:pic>
        <p:nvPicPr>
          <p:cNvPr id="23554" name="Picture 2" descr="http://www.rammekenshof.nl/fotos2011/Malus_Red_Sentine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6477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ornamental-trees.co.uk/images/products/zoom/1280490628-220242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782" y="3488655"/>
            <a:ext cx="3128963" cy="31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09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</a:t>
            </a:r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r>
              <a:rPr lang="nl-NL" dirty="0" smtClean="0"/>
              <a:t> / Plataan</a:t>
            </a:r>
            <a:endParaRPr lang="nl-NL" dirty="0"/>
          </a:p>
        </p:txBody>
      </p:sp>
      <p:pic>
        <p:nvPicPr>
          <p:cNvPr id="3" name="Picture 7" descr="Platanus x hispanica (London Plane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45243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age:Platanus x hispanica Picass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87775"/>
            <a:ext cx="43799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latanus-hispanica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1340768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42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25. Prunus </a:t>
            </a:r>
            <a:r>
              <a:rPr lang="nl-NL" dirty="0" err="1" smtClean="0"/>
              <a:t>cerasifera</a:t>
            </a:r>
            <a:r>
              <a:rPr lang="nl-NL" dirty="0" smtClean="0"/>
              <a:t> ‘Nigra’/ Sierkers</a:t>
            </a:r>
            <a:endParaRPr lang="nl-NL" dirty="0"/>
          </a:p>
        </p:txBody>
      </p:sp>
      <p:pic>
        <p:nvPicPr>
          <p:cNvPr id="3" name="Picture 7" descr="Prunus%20Cerasifera%20Nig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93839"/>
            <a:ext cx="344071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runus%20n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734" y="2812741"/>
            <a:ext cx="47323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164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26. Prunus x </a:t>
            </a:r>
            <a:r>
              <a:rPr lang="nl-NL" dirty="0" err="1" smtClean="0"/>
              <a:t>eminens</a:t>
            </a:r>
            <a:r>
              <a:rPr lang="nl-NL" dirty="0" smtClean="0"/>
              <a:t> ‘</a:t>
            </a:r>
            <a:r>
              <a:rPr lang="nl-NL" dirty="0" err="1" smtClean="0"/>
              <a:t>Umbraculifera</a:t>
            </a:r>
            <a:r>
              <a:rPr lang="nl-NL" dirty="0" smtClean="0"/>
              <a:t>’/ Sierkers</a:t>
            </a:r>
            <a:endParaRPr lang="nl-NL" dirty="0"/>
          </a:p>
        </p:txBody>
      </p:sp>
      <p:pic>
        <p:nvPicPr>
          <p:cNvPr id="27650" name="Picture 2" descr="http://2.bp.blogspot.com/-dNxEaQSRp84/T75qJUON6xI/AAAAAAAAA-E/gswlVUMgH3E/s1600/49241_63661c22cf46f933_1024x768_crop_rozmiar-niestandardow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423925" cy="4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heckenpflanzen.ch/images/liquidambar-styraciflua-gum-ball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004329"/>
            <a:ext cx="3379309" cy="451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46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27. Prunus </a:t>
            </a:r>
            <a:r>
              <a:rPr lang="nl-NL" dirty="0" err="1" smtClean="0"/>
              <a:t>subhirtella</a:t>
            </a:r>
            <a:r>
              <a:rPr lang="nl-NL" dirty="0" smtClean="0"/>
              <a:t> ‘Autumnalis’/ Sierkers</a:t>
            </a:r>
            <a:endParaRPr lang="nl-NL" dirty="0"/>
          </a:p>
        </p:txBody>
      </p:sp>
      <p:pic>
        <p:nvPicPr>
          <p:cNvPr id="33794" name="Picture 2" descr="http://www.cdaid.org/urban/urbanforestry/images/Large/autumn%20flowering%20cherr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70" y="1412776"/>
            <a:ext cx="584835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bomennederland.files.wordpress.com/2011/01/prunus-subh-autum-nalis-av-110122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695435" cy="277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63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28. </a:t>
            </a:r>
            <a:r>
              <a:rPr lang="nl-NL" dirty="0" err="1" smtClean="0"/>
              <a:t>Robinia</a:t>
            </a:r>
            <a:r>
              <a:rPr lang="nl-NL" dirty="0" smtClean="0"/>
              <a:t> pseudoacacia ‘</a:t>
            </a:r>
            <a:r>
              <a:rPr lang="nl-NL" dirty="0" err="1" smtClean="0"/>
              <a:t>Frisia</a:t>
            </a:r>
            <a:r>
              <a:rPr lang="nl-NL" dirty="0" smtClean="0"/>
              <a:t>’/ Acacia</a:t>
            </a:r>
            <a:endParaRPr lang="nl-NL" dirty="0"/>
          </a:p>
        </p:txBody>
      </p:sp>
      <p:pic>
        <p:nvPicPr>
          <p:cNvPr id="34818" name="Picture 2" descr="http://www.tuindv.info/tdv_master/catalog/images/Robinia_pseudoacacia_Fris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24944"/>
            <a:ext cx="3888432" cy="519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upload.wikimedia.org/wikipedia/commons/7/7e/Robinia_pseudoacacia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128" y="3068960"/>
            <a:ext cx="4839872" cy="36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44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2. Acer </a:t>
            </a:r>
            <a:r>
              <a:rPr lang="nl-NL" dirty="0" err="1" smtClean="0"/>
              <a:t>platanoides</a:t>
            </a:r>
            <a:r>
              <a:rPr lang="nl-NL" dirty="0" smtClean="0"/>
              <a:t> ‘Royal Red’/ Roodbladige esdoorn (Noors)</a:t>
            </a:r>
            <a:endParaRPr lang="nl-NL" dirty="0"/>
          </a:p>
        </p:txBody>
      </p:sp>
      <p:pic>
        <p:nvPicPr>
          <p:cNvPr id="2050" name="Picture 2" descr="http://upload.wikimedia.org/wikipedia/commons/5/58/Nursery_stocks_of_Acer_platanoides_'Royal_Red'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744416" cy="50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rupolaencina.org/servibo/components/com_virtuemart/shop_image/product/201d01fde616c29b40ee7d983b8506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673" y="3356992"/>
            <a:ext cx="4267142" cy="32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92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29. </a:t>
            </a:r>
            <a:r>
              <a:rPr lang="nl-NL" dirty="0" err="1" smtClean="0"/>
              <a:t>Robinia</a:t>
            </a:r>
            <a:r>
              <a:rPr lang="nl-NL" dirty="0" smtClean="0"/>
              <a:t> pseudoacacia ‘</a:t>
            </a:r>
            <a:r>
              <a:rPr lang="nl-NL" dirty="0" err="1" smtClean="0"/>
              <a:t>Umbraculifera</a:t>
            </a:r>
            <a:r>
              <a:rPr lang="nl-NL" dirty="0" smtClean="0"/>
              <a:t>’/ Acacia</a:t>
            </a:r>
            <a:endParaRPr lang="nl-NL" dirty="0"/>
          </a:p>
        </p:txBody>
      </p:sp>
      <p:pic>
        <p:nvPicPr>
          <p:cNvPr id="35842" name="Picture 2" descr="http://drzewaikrzewyozdobne.home.pl/boryslawice/attachments/Image/drzewa_li__ciaste/Robinia_pseudoacacia__Umbraculifera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91177"/>
            <a:ext cx="3898683" cy="52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upload.wikimedia.org/wikipedia/commons/3/3e/Podlaskie_-_Suprasl_-_Kopna_Gora_-_Arboretum_-_Robinia_pseudoacacia_'Umbraculifera'_-_branc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035068"/>
            <a:ext cx="4847861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81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30. </a:t>
            </a:r>
            <a:r>
              <a:rPr lang="nl-NL" dirty="0" err="1" smtClean="0"/>
              <a:t>Salix</a:t>
            </a:r>
            <a:r>
              <a:rPr lang="nl-NL" dirty="0" smtClean="0"/>
              <a:t> alba ‘</a:t>
            </a:r>
            <a:r>
              <a:rPr lang="nl-NL" dirty="0" err="1" smtClean="0"/>
              <a:t>Belders</a:t>
            </a:r>
            <a:r>
              <a:rPr lang="nl-NL" dirty="0" smtClean="0"/>
              <a:t>’/ Wilg</a:t>
            </a:r>
            <a:endParaRPr lang="nl-NL" dirty="0"/>
          </a:p>
        </p:txBody>
      </p:sp>
      <p:pic>
        <p:nvPicPr>
          <p:cNvPr id="3" name="Picture 5" descr="378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38385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2453328417_d03f9eb1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1" y="2848074"/>
            <a:ext cx="4907285" cy="36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43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31. </a:t>
            </a:r>
            <a:r>
              <a:rPr lang="nl-NL" dirty="0" err="1" smtClean="0"/>
              <a:t>Salix</a:t>
            </a:r>
            <a:r>
              <a:rPr lang="nl-NL" dirty="0" smtClean="0"/>
              <a:t> </a:t>
            </a:r>
            <a:r>
              <a:rPr lang="nl-NL" dirty="0" err="1" smtClean="0"/>
              <a:t>sepulcralis</a:t>
            </a:r>
            <a:r>
              <a:rPr lang="nl-NL" dirty="0" smtClean="0"/>
              <a:t> </a:t>
            </a:r>
            <a:r>
              <a:rPr lang="nl-NL" dirty="0" err="1" smtClean="0"/>
              <a:t>Chrysocoma</a:t>
            </a:r>
            <a:r>
              <a:rPr lang="nl-NL" dirty="0" smtClean="0"/>
              <a:t>/ Treurwilg</a:t>
            </a:r>
            <a:endParaRPr lang="nl-NL" dirty="0"/>
          </a:p>
        </p:txBody>
      </p:sp>
      <p:pic>
        <p:nvPicPr>
          <p:cNvPr id="3" name="Picture 5" descr="14-vrba_01_bi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6577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salis%20tristis%20bl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34147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2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32.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cordata</a:t>
            </a:r>
            <a:r>
              <a:rPr lang="nl-NL" dirty="0" smtClean="0"/>
              <a:t> ‘</a:t>
            </a:r>
            <a:r>
              <a:rPr lang="nl-NL" dirty="0" err="1" smtClean="0"/>
              <a:t>Greenspire</a:t>
            </a:r>
            <a:r>
              <a:rPr lang="nl-NL" dirty="0" smtClean="0"/>
              <a:t>’/ </a:t>
            </a:r>
            <a:r>
              <a:rPr lang="nl-NL" dirty="0" err="1" smtClean="0"/>
              <a:t>Leilinde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200" y="1900238"/>
          <a:ext cx="4038600" cy="392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-foto" r:id="rId3" imgW="8449854" imgH="8221223" progId="MSPhotoEd.3">
                  <p:embed/>
                </p:oleObj>
              </mc:Choice>
              <mc:Fallback>
                <p:oleObj name="Photo Editor-foto" r:id="rId3" imgW="8449854" imgH="82212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0238"/>
                        <a:ext cx="4038600" cy="392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7" descr="vorm-op-stam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7288" y="1600200"/>
            <a:ext cx="36957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380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33.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/>
              <a:t>e</a:t>
            </a:r>
            <a:r>
              <a:rPr lang="nl-NL" dirty="0" err="1" smtClean="0"/>
              <a:t>uropaea</a:t>
            </a:r>
            <a:r>
              <a:rPr lang="nl-NL" dirty="0" smtClean="0"/>
              <a:t> ‘</a:t>
            </a:r>
            <a:r>
              <a:rPr lang="nl-NL" dirty="0" err="1" smtClean="0"/>
              <a:t>Pallida</a:t>
            </a:r>
            <a:r>
              <a:rPr lang="nl-NL" dirty="0" smtClean="0"/>
              <a:t>’/ Koningslinde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413817"/>
              </p:ext>
            </p:extLst>
          </p:nvPr>
        </p:nvGraphicFramePr>
        <p:xfrm>
          <a:off x="323528" y="1700808"/>
          <a:ext cx="652303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-foto" r:id="rId3" imgW="6523810" imgH="4342857" progId="MSPhotoEd.3">
                  <p:embed/>
                </p:oleObj>
              </mc:Choice>
              <mc:Fallback>
                <p:oleObj name="Photo Editor-foto" r:id="rId3" imgW="6523810" imgH="4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652303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Tilia x europaea 'Wratislaviensis'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3859700"/>
            <a:ext cx="27654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64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34. </a:t>
            </a:r>
            <a:r>
              <a:rPr lang="nl-NL" dirty="0" err="1" smtClean="0"/>
              <a:t>Tilia</a:t>
            </a:r>
            <a:r>
              <a:rPr lang="nl-NL" dirty="0" smtClean="0"/>
              <a:t> </a:t>
            </a:r>
            <a:r>
              <a:rPr lang="nl-NL" dirty="0" err="1" smtClean="0"/>
              <a:t>tomentosa</a:t>
            </a:r>
            <a:r>
              <a:rPr lang="nl-NL" dirty="0" smtClean="0"/>
              <a:t> ‘Brabant’/ Zilverlinde</a:t>
            </a:r>
            <a:endParaRPr lang="nl-NL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64072"/>
              </p:ext>
            </p:extLst>
          </p:nvPr>
        </p:nvGraphicFramePr>
        <p:xfrm>
          <a:off x="611560" y="1844824"/>
          <a:ext cx="3532187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hoto Editor-foto" r:id="rId3" imgW="7104762" imgH="9116698" progId="MSPhotoEd.3">
                  <p:embed/>
                </p:oleObj>
              </mc:Choice>
              <mc:Fallback>
                <p:oleObj name="Photo Editor-foto" r:id="rId3" imgW="7104762" imgH="911669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844824"/>
                        <a:ext cx="3532187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Image:Tilia-tomentos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2813050"/>
            <a:ext cx="518477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83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35. </a:t>
            </a:r>
            <a:r>
              <a:rPr lang="nl-NL" dirty="0" err="1" smtClean="0"/>
              <a:t>Ulmus</a:t>
            </a:r>
            <a:r>
              <a:rPr lang="nl-NL" dirty="0" smtClean="0"/>
              <a:t> ‘</a:t>
            </a:r>
            <a:r>
              <a:rPr lang="nl-NL" dirty="0" err="1" smtClean="0"/>
              <a:t>Camperdownii</a:t>
            </a:r>
            <a:r>
              <a:rPr lang="nl-NL" dirty="0" smtClean="0"/>
              <a:t>’/ </a:t>
            </a:r>
            <a:r>
              <a:rPr lang="nl-NL" dirty="0" err="1" smtClean="0"/>
              <a:t>Treuriep</a:t>
            </a:r>
            <a:endParaRPr lang="nl-NL" dirty="0"/>
          </a:p>
        </p:txBody>
      </p:sp>
      <p:pic>
        <p:nvPicPr>
          <p:cNvPr id="3" name="Picture 10" descr="glabrazom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6" y="1268760"/>
            <a:ext cx="3960812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 descr="glabraknopp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83902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glabrabla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4" y="3697757"/>
            <a:ext cx="2257425" cy="31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64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36. </a:t>
            </a:r>
            <a:r>
              <a:rPr lang="nl-NL" dirty="0" err="1" smtClean="0"/>
              <a:t>Ulmus</a:t>
            </a:r>
            <a:r>
              <a:rPr lang="nl-NL" dirty="0" smtClean="0"/>
              <a:t> </a:t>
            </a:r>
            <a:r>
              <a:rPr lang="nl-NL" dirty="0" err="1" smtClean="0"/>
              <a:t>hollandica</a:t>
            </a:r>
            <a:r>
              <a:rPr lang="nl-NL" dirty="0" smtClean="0"/>
              <a:t> ‘</a:t>
            </a:r>
            <a:r>
              <a:rPr lang="nl-NL" dirty="0" err="1" smtClean="0"/>
              <a:t>Wredei</a:t>
            </a:r>
            <a:r>
              <a:rPr lang="nl-NL" dirty="0" smtClean="0"/>
              <a:t>’/ </a:t>
            </a:r>
            <a:r>
              <a:rPr lang="nl-NL" dirty="0" err="1" smtClean="0"/>
              <a:t>Goudiep</a:t>
            </a:r>
            <a:endParaRPr lang="nl-NL" dirty="0"/>
          </a:p>
        </p:txBody>
      </p:sp>
      <p:pic>
        <p:nvPicPr>
          <p:cNvPr id="36866" name="Picture 2" descr="http://plantenbestel.nl/media/catalog/product/cache/1/image/9df78eab33525d08d6e5fb8d27136e95/u/l/ulmus_hollandica_wredei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42" y="1649572"/>
            <a:ext cx="2803733" cy="4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://www.szkolka-smolin.pl/images/oferta/313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649573"/>
            <a:ext cx="3738311" cy="4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4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3. Acer </a:t>
            </a:r>
            <a:r>
              <a:rPr lang="nl-NL" dirty="0" err="1" smtClean="0"/>
              <a:t>pseudoplatanus</a:t>
            </a:r>
            <a:r>
              <a:rPr lang="nl-NL" dirty="0" smtClean="0"/>
              <a:t> ‘</a:t>
            </a:r>
            <a:r>
              <a:rPr lang="nl-NL" dirty="0" err="1" smtClean="0"/>
              <a:t>Brilliantissimum</a:t>
            </a:r>
            <a:r>
              <a:rPr lang="nl-NL" dirty="0" smtClean="0"/>
              <a:t>’/ Gewone esdoorn</a:t>
            </a:r>
            <a:endParaRPr lang="nl-NL" dirty="0"/>
          </a:p>
        </p:txBody>
      </p:sp>
      <p:pic>
        <p:nvPicPr>
          <p:cNvPr id="3074" name="Picture 2" descr="http://static1.jardiland.com/back-office/photos/48-acer-pseudoplatanus-brilliantissimu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786" y="1772816"/>
            <a:ext cx="4847861" cy="36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mennederland.files.wordpress.com/2009/04/lindera-erythrocarpa-83-090416c-larg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691391" cy="276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omennederland.files.wordpress.com/2009/04/acer-pseu-brilliantis-simum-64-090416b-larg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582144"/>
            <a:ext cx="4367808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417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4. </a:t>
            </a:r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hippocastanum</a:t>
            </a:r>
            <a:r>
              <a:rPr lang="nl-NL" dirty="0" smtClean="0"/>
              <a:t>/ </a:t>
            </a:r>
            <a:r>
              <a:rPr lang="nl-NL" dirty="0" err="1" smtClean="0"/>
              <a:t>Paardekastanje</a:t>
            </a:r>
            <a:endParaRPr lang="nl-NL" dirty="0"/>
          </a:p>
        </p:txBody>
      </p:sp>
      <p:pic>
        <p:nvPicPr>
          <p:cNvPr id="4098" name="Picture 2" descr="http://www.cas.vanderbilt.edu/bioimages/biohires/a/haehi--lf297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755697"/>
            <a:ext cx="4621746" cy="308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commons/1/14/Aesculus_hippocastanum_frui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822" y="1412776"/>
            <a:ext cx="3444332" cy="25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c/cc/Aesculus_hippocastanum_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20651"/>
            <a:ext cx="3547327" cy="473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0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5. </a:t>
            </a:r>
            <a:r>
              <a:rPr lang="nl-NL" dirty="0" err="1" smtClean="0"/>
              <a:t>Aesculus</a:t>
            </a:r>
            <a:r>
              <a:rPr lang="nl-NL" dirty="0" smtClean="0"/>
              <a:t> </a:t>
            </a:r>
            <a:r>
              <a:rPr lang="nl-NL" dirty="0" err="1" smtClean="0"/>
              <a:t>carnea</a:t>
            </a:r>
            <a:r>
              <a:rPr lang="nl-NL" dirty="0" smtClean="0"/>
              <a:t> ‘</a:t>
            </a:r>
            <a:r>
              <a:rPr lang="nl-NL" dirty="0" err="1" smtClean="0"/>
              <a:t>Briotii</a:t>
            </a:r>
            <a:r>
              <a:rPr lang="nl-NL" dirty="0" smtClean="0"/>
              <a:t>’/ Rode kastanje</a:t>
            </a:r>
            <a:endParaRPr lang="nl-NL" dirty="0"/>
          </a:p>
        </p:txBody>
      </p:sp>
      <p:pic>
        <p:nvPicPr>
          <p:cNvPr id="5122" name="Picture 2" descr="http://www.veriflor.com/assets/products/aesculus_carnea_briotti_albe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060848"/>
            <a:ext cx="5154019" cy="46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larousse.fr/ressources/contrib/data/media/110190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060" y="1124744"/>
            <a:ext cx="3529940" cy="29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h3.ggpht.com/-Pf4BtC5jWuk/Stm1LWEA2sI/AAAAAAAACvU/nTZht4AGl1k/Aesculus.carnea.TRN.20080508.M.R.Jard.Bot-64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8939" y="3739158"/>
            <a:ext cx="421159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9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</a:t>
            </a:r>
            <a:r>
              <a:rPr lang="nl-NL" dirty="0" smtClean="0"/>
              <a:t>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/ Berk</a:t>
            </a:r>
            <a:endParaRPr lang="nl-NL" dirty="0"/>
          </a:p>
        </p:txBody>
      </p:sp>
      <p:pic>
        <p:nvPicPr>
          <p:cNvPr id="6150" name="Picture 6" descr="http://upload.wikimedia.org/wikipedia/commons/4/46/Betula_pendula_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417628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tula_pendula-ruwe_berk0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37036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www.kuleuven-kulak.be/kulakbiocampus/bomen-heesters/Betula%20pendula%20-%20Ruwe%20berk/Betula_pendula-ruwe_berk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725652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0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7.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 ‘</a:t>
            </a:r>
            <a:r>
              <a:rPr lang="nl-NL" dirty="0" err="1" smtClean="0"/>
              <a:t>Youngii</a:t>
            </a:r>
            <a:r>
              <a:rPr lang="nl-NL" dirty="0" smtClean="0"/>
              <a:t>’/Prieelberk</a:t>
            </a:r>
            <a:endParaRPr lang="nl-NL" dirty="0"/>
          </a:p>
        </p:txBody>
      </p:sp>
      <p:pic>
        <p:nvPicPr>
          <p:cNvPr id="7170" name="Picture 2" descr="http://commondatastorage.googleapis.com/static.panoramio.com/photos/original/3488842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4843" y="1412776"/>
            <a:ext cx="5091577" cy="509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2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 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utilis</a:t>
            </a:r>
            <a:r>
              <a:rPr lang="nl-NL" dirty="0" smtClean="0"/>
              <a:t> </a:t>
            </a:r>
            <a:r>
              <a:rPr lang="nl-NL" dirty="0" err="1" smtClean="0"/>
              <a:t>jacquemontii</a:t>
            </a:r>
            <a:r>
              <a:rPr lang="nl-NL" dirty="0" smtClean="0"/>
              <a:t>/ Berk</a:t>
            </a:r>
            <a:endParaRPr lang="nl-NL" dirty="0"/>
          </a:p>
        </p:txBody>
      </p:sp>
      <p:pic>
        <p:nvPicPr>
          <p:cNvPr id="8194" name="Picture 2" descr="http://pics.davesgarden.com/pics/2005/06/13/jnana/1613d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856327" cy="51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upload.wikimedia.org/wikipedia/commons/7/7c/Brzoza_nadrzeczna_Betula_utilis_var_jacquemontii_RB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2516331" cy="24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ambridge, England: Botanic Garden: Himalayan Birch (Betula utilis var. jacquemontii) bar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2200" y="3158495"/>
            <a:ext cx="2514916" cy="33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289</Words>
  <Application>Microsoft Office PowerPoint</Application>
  <PresentationFormat>Diavoorstelling (4:3)</PresentationFormat>
  <Paragraphs>38</Paragraphs>
  <Slides>37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39" baseType="lpstr">
      <vt:lpstr>Kantoorthema</vt:lpstr>
      <vt:lpstr>Photo Editor-foto</vt:lpstr>
      <vt:lpstr>Bomen</vt:lpstr>
      <vt:lpstr>1. Acer platanoides ‘Globosum’/ Bolesdoorn</vt:lpstr>
      <vt:lpstr>2. Acer platanoides ‘Royal Red’/ Roodbladige esdoorn (Noors)</vt:lpstr>
      <vt:lpstr>3. Acer pseudoplatanus ‘Brilliantissimum’/ Gewone esdoorn</vt:lpstr>
      <vt:lpstr>4. Aesculus hippocastanum/ Paardekastanje</vt:lpstr>
      <vt:lpstr>5. Aesculus carnea ‘Briotii’/ Rode kastanje</vt:lpstr>
      <vt:lpstr>6. Betula pendula/ Berk</vt:lpstr>
      <vt:lpstr>7. Betula pendula ‘Youngii’/Prieelberk</vt:lpstr>
      <vt:lpstr>8. Betula utilis jacquemontii/ Berk</vt:lpstr>
      <vt:lpstr>9. Catalpa bignonioides/ Trompetboom</vt:lpstr>
      <vt:lpstr>10. Catalpa bignonioides ‘Nana’/ Trompetboom</vt:lpstr>
      <vt:lpstr>11. Catalpa bignonioides ‘Aurea’/ Trompetboom</vt:lpstr>
      <vt:lpstr>12. Crataegus laevigata ‘Paul’s Scarlet’/ Meidoorn</vt:lpstr>
      <vt:lpstr>13. Crataegus prunifolia ‘Splendens’/ Meidoorn</vt:lpstr>
      <vt:lpstr>14. Fagus sylvatica/ Beuk</vt:lpstr>
      <vt:lpstr>15. Fagus sylvatica ‘Atropunicea’/ Rode beuk</vt:lpstr>
      <vt:lpstr>16. Fagus sylvatica ‘Dawyck Gold’/ Zuil beuk</vt:lpstr>
      <vt:lpstr>17. Gleditsia triacanthos ‘Sunburst’/ Valse christusdoorn</vt:lpstr>
      <vt:lpstr>18. Laburnum watereri ‘Vossii’/ Gouden regen</vt:lpstr>
      <vt:lpstr>19. Liquidambar styraciflua/ Amberboom</vt:lpstr>
      <vt:lpstr>20. Malus floribunda/ Sierappel</vt:lpstr>
      <vt:lpstr>21. Malus ‘Makamik’/ Sierappel</vt:lpstr>
      <vt:lpstr>22. Malus ‘Golden Hornet’/Sierappel</vt:lpstr>
      <vt:lpstr>23. Malus ‘Red Sentinel’/ Sierappel</vt:lpstr>
      <vt:lpstr>24. Platanus hispanica / Plataan</vt:lpstr>
      <vt:lpstr>25. Prunus cerasifera ‘Nigra’/ Sierkers</vt:lpstr>
      <vt:lpstr>26. Prunus x eminens ‘Umbraculifera’/ Sierkers</vt:lpstr>
      <vt:lpstr>27. Prunus subhirtella ‘Autumnalis’/ Sierkers</vt:lpstr>
      <vt:lpstr>28. Robinia pseudoacacia ‘Frisia’/ Acacia</vt:lpstr>
      <vt:lpstr>29. Robinia pseudoacacia ‘Umbraculifera’/ Acacia</vt:lpstr>
      <vt:lpstr>30. Salix alba ‘Belders’/ Wilg</vt:lpstr>
      <vt:lpstr>31. Salix sepulcralis Chrysocoma/ Treurwilg</vt:lpstr>
      <vt:lpstr>32. Tilia cordata ‘Greenspire’/ Leilinde</vt:lpstr>
      <vt:lpstr>33. Tilia europaea ‘Pallida’/ Koningslinde</vt:lpstr>
      <vt:lpstr>34. Tilia tomentosa ‘Brabant’/ Zilverlinde</vt:lpstr>
      <vt:lpstr>35. Ulmus ‘Camperdownii’/ Treuriep</vt:lpstr>
      <vt:lpstr>36. Ulmus hollandica ‘Wredei’/ Goudiep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Kamerplanten</dc:title>
  <dc:creator>admin</dc:creator>
  <cp:lastModifiedBy>admin</cp:lastModifiedBy>
  <cp:revision>6</cp:revision>
  <dcterms:created xsi:type="dcterms:W3CDTF">2016-02-17T14:42:08Z</dcterms:created>
  <dcterms:modified xsi:type="dcterms:W3CDTF">2016-02-17T14:46:18Z</dcterms:modified>
</cp:coreProperties>
</file>