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11.xml" ContentType="application/vnd.openxmlformats-officedocument.presentationml.slide+xml"/>
  <Override PartName="/ppt/slides/slide4.xml" ContentType="application/vnd.openxmlformats-officedocument.presentationml.slide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5" r:id="rId10"/>
    <p:sldId id="266" r:id="rId11"/>
    <p:sldId id="264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3/27/2016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3/27/2016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3/27/2016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3/27/2016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3/27/2016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nl-NL" smtClean="0"/>
              <a:t>Klik om de modelstijlen te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nl-NL" smtClean="0"/>
              <a:t>Klik om de modelstijlen te bewerken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3/27/2016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3/27/2016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3/27/2016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3/27/2016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3/27/2016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3/27/2016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3/27/2016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3/27/2016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3/27/2016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3/27/2016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3/27/2016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3/27/2016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3/27/2016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550" y="2118708"/>
            <a:ext cx="5463126" cy="409207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42391" y="1071471"/>
            <a:ext cx="9144000" cy="1641490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Geduld is een schone </a:t>
            </a:r>
            <a:br>
              <a:rPr lang="nl-NL" dirty="0" smtClean="0"/>
            </a:br>
            <a:r>
              <a:rPr lang="nl-NL" dirty="0" smtClean="0"/>
              <a:t>	                zaak bij veredeling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Het veredelen van nieuwe cultivars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752152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Vegetatieve vermeerdering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316" y="3159551"/>
            <a:ext cx="3817620" cy="186690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61" y="2445307"/>
            <a:ext cx="3486150" cy="302895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" r="1" b="31585"/>
          <a:stretch/>
        </p:blipFill>
        <p:spPr>
          <a:xfrm>
            <a:off x="4468968" y="1348991"/>
            <a:ext cx="3950426" cy="1370221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5539" y="3826608"/>
            <a:ext cx="4456827" cy="2883829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10859414" y="4930947"/>
            <a:ext cx="1021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afleggen</a:t>
            </a:r>
            <a:endParaRPr lang="nl-NL" dirty="0"/>
          </a:p>
        </p:txBody>
      </p:sp>
      <p:sp>
        <p:nvSpPr>
          <p:cNvPr id="9" name="Tekstvak 8"/>
          <p:cNvSpPr txBox="1"/>
          <p:nvPr/>
        </p:nvSpPr>
        <p:spPr>
          <a:xfrm>
            <a:off x="2867756" y="5534797"/>
            <a:ext cx="739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enten</a:t>
            </a:r>
            <a:endParaRPr lang="nl-NL" dirty="0"/>
          </a:p>
        </p:txBody>
      </p:sp>
      <p:sp>
        <p:nvSpPr>
          <p:cNvPr id="10" name="Tekstvak 9"/>
          <p:cNvSpPr txBox="1"/>
          <p:nvPr/>
        </p:nvSpPr>
        <p:spPr>
          <a:xfrm>
            <a:off x="7509938" y="6495315"/>
            <a:ext cx="1184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delen</a:t>
            </a:r>
            <a:endParaRPr lang="nl-NL" dirty="0"/>
          </a:p>
        </p:txBody>
      </p:sp>
      <p:sp>
        <p:nvSpPr>
          <p:cNvPr id="11" name="Tekstvak 10"/>
          <p:cNvSpPr txBox="1"/>
          <p:nvPr/>
        </p:nvSpPr>
        <p:spPr>
          <a:xfrm>
            <a:off x="5896819" y="2682983"/>
            <a:ext cx="9303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stekken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900041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Geslacht, soort en cultivar	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47268" y="2018808"/>
            <a:ext cx="5010344" cy="4351338"/>
          </a:xfrm>
        </p:spPr>
        <p:txBody>
          <a:bodyPr/>
          <a:lstStyle/>
          <a:p>
            <a:r>
              <a:rPr lang="nl-NL" dirty="0" err="1" smtClean="0"/>
              <a:t>Ilex</a:t>
            </a:r>
            <a:r>
              <a:rPr lang="nl-NL" dirty="0" smtClean="0"/>
              <a:t> x </a:t>
            </a:r>
            <a:r>
              <a:rPr lang="nl-NL" dirty="0" err="1" smtClean="0"/>
              <a:t>meserveae</a:t>
            </a:r>
            <a:r>
              <a:rPr lang="nl-NL" dirty="0" smtClean="0"/>
              <a:t> = kruising van 2 soorten van hetzelfde geslacht</a:t>
            </a:r>
          </a:p>
          <a:p>
            <a:r>
              <a:rPr lang="nl-NL" dirty="0" smtClean="0"/>
              <a:t>x </a:t>
            </a:r>
            <a:r>
              <a:rPr lang="nl-NL" dirty="0" err="1" smtClean="0"/>
              <a:t>Cupressocyparis</a:t>
            </a:r>
            <a:r>
              <a:rPr lang="nl-NL" dirty="0" smtClean="0"/>
              <a:t> </a:t>
            </a:r>
            <a:r>
              <a:rPr lang="nl-NL" dirty="0" err="1" smtClean="0"/>
              <a:t>leylandii</a:t>
            </a:r>
            <a:r>
              <a:rPr lang="nl-NL" dirty="0" smtClean="0"/>
              <a:t> = kruising tussen 2 geslachten</a:t>
            </a:r>
          </a:p>
          <a:p>
            <a:r>
              <a:rPr lang="nl-NL" dirty="0" smtClean="0"/>
              <a:t>Soms verdwijnt de soortnaam: Clematis ‘Helios’</a:t>
            </a:r>
            <a:endParaRPr lang="nl-NL" dirty="0"/>
          </a:p>
          <a:p>
            <a:r>
              <a:rPr lang="nl-NL" dirty="0" smtClean="0"/>
              <a:t>Handelsaanduidingen: Rosa BROTHER CADFAEL</a:t>
            </a:r>
          </a:p>
          <a:p>
            <a:pPr lvl="2"/>
            <a:endParaRPr lang="nl-NL" dirty="0" smtClean="0"/>
          </a:p>
          <a:p>
            <a:pPr lvl="2"/>
            <a:endParaRPr lang="nl-NL" dirty="0"/>
          </a:p>
          <a:p>
            <a:pPr lvl="2"/>
            <a:endParaRPr lang="nl-NL" dirty="0" smtClean="0"/>
          </a:p>
          <a:p>
            <a:pPr lvl="2"/>
            <a:endParaRPr lang="nl-NL" dirty="0"/>
          </a:p>
          <a:p>
            <a:pPr lvl="2"/>
            <a:endParaRPr lang="nl-NL" dirty="0" smtClean="0"/>
          </a:p>
          <a:p>
            <a:pPr lvl="2"/>
            <a:endParaRPr lang="nl-NL" dirty="0"/>
          </a:p>
          <a:p>
            <a:pPr lvl="2"/>
            <a:endParaRPr lang="nl-NL" dirty="0" smtClean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8310" y="2018808"/>
            <a:ext cx="6208688" cy="4072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694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 is veredeling?		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nl-NL" dirty="0" smtClean="0"/>
              <a:t>Planten met goede eigenschappen worden met elkaar gekruist om zoveel mogelijk goede eigenschappen in één plant te krijgen.</a:t>
            </a:r>
          </a:p>
          <a:p>
            <a:r>
              <a:rPr lang="nl-NL" dirty="0" smtClean="0"/>
              <a:t>Bijvoorbeeld bij tomaten, maar ook in sierteelt</a:t>
            </a:r>
          </a:p>
          <a:p>
            <a:r>
              <a:rPr lang="nl-NL" dirty="0" smtClean="0"/>
              <a:t>Gewenste eigenschappen zijn bijv.:</a:t>
            </a:r>
          </a:p>
          <a:p>
            <a:pPr marL="0" indent="0">
              <a:buNone/>
            </a:pPr>
            <a:r>
              <a:rPr lang="nl-NL" dirty="0"/>
              <a:t>	</a:t>
            </a:r>
            <a:r>
              <a:rPr lang="nl-NL" dirty="0" smtClean="0"/>
              <a:t>compactere groei</a:t>
            </a:r>
          </a:p>
          <a:p>
            <a:pPr marL="0" indent="0">
              <a:buNone/>
            </a:pPr>
            <a:r>
              <a:rPr lang="nl-NL" dirty="0"/>
              <a:t>	</a:t>
            </a:r>
            <a:r>
              <a:rPr lang="nl-NL" dirty="0" smtClean="0"/>
              <a:t>onkruid onderdrukkende eigenschappen</a:t>
            </a:r>
          </a:p>
          <a:p>
            <a:pPr marL="0" indent="0">
              <a:buNone/>
            </a:pPr>
            <a:r>
              <a:rPr lang="nl-NL" dirty="0"/>
              <a:t>	</a:t>
            </a:r>
            <a:r>
              <a:rPr lang="nl-NL" dirty="0" smtClean="0"/>
              <a:t>lange bloeiperiode</a:t>
            </a:r>
          </a:p>
          <a:p>
            <a:pPr marL="0" indent="0">
              <a:buNone/>
            </a:pPr>
            <a:r>
              <a:rPr lang="nl-NL" dirty="0"/>
              <a:t>	</a:t>
            </a:r>
            <a:r>
              <a:rPr lang="nl-NL" dirty="0" smtClean="0"/>
              <a:t>bepaalde kleur</a:t>
            </a:r>
          </a:p>
          <a:p>
            <a:pPr marL="0" indent="0">
              <a:buNone/>
            </a:pPr>
            <a:r>
              <a:rPr lang="nl-NL" dirty="0"/>
              <a:t>	</a:t>
            </a:r>
            <a:r>
              <a:rPr lang="nl-NL" dirty="0" smtClean="0"/>
              <a:t>vruchtzetting</a:t>
            </a:r>
          </a:p>
          <a:p>
            <a:pPr marL="0" indent="0">
              <a:buNone/>
            </a:pPr>
            <a:r>
              <a:rPr lang="nl-NL" dirty="0"/>
              <a:t>	</a:t>
            </a:r>
            <a:r>
              <a:rPr lang="nl-NL" dirty="0" smtClean="0"/>
              <a:t>gezondheid</a:t>
            </a:r>
          </a:p>
          <a:p>
            <a:pPr marL="0" indent="0">
              <a:buNone/>
            </a:pPr>
            <a:r>
              <a:rPr lang="nl-NL" dirty="0"/>
              <a:t>	</a:t>
            </a:r>
            <a:r>
              <a:rPr lang="nl-NL" dirty="0" smtClean="0"/>
              <a:t>geur</a:t>
            </a:r>
          </a:p>
          <a:p>
            <a:pPr marL="0" indent="0">
              <a:buNone/>
            </a:pPr>
            <a:r>
              <a:rPr lang="nl-NL" dirty="0"/>
              <a:t>	</a:t>
            </a:r>
            <a:r>
              <a:rPr lang="nl-NL" dirty="0" smtClean="0"/>
              <a:t>winterhardheid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422" y="3374855"/>
            <a:ext cx="5246578" cy="3483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4406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Voorbeeld: </a:t>
            </a:r>
            <a:r>
              <a:rPr lang="nl-NL" dirty="0" err="1" smtClean="0"/>
              <a:t>Hemerocallis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	</a:t>
            </a:r>
            <a:r>
              <a:rPr lang="nl-NL" dirty="0" smtClean="0"/>
              <a:t>Bloemen staan beter boven blad</a:t>
            </a:r>
          </a:p>
          <a:p>
            <a:pPr marL="0" indent="0">
              <a:buNone/>
            </a:pPr>
            <a:r>
              <a:rPr lang="nl-NL" dirty="0"/>
              <a:t>	</a:t>
            </a:r>
            <a:r>
              <a:rPr lang="nl-NL" dirty="0" smtClean="0"/>
              <a:t>Afwijkende bloemkleur</a:t>
            </a:r>
          </a:p>
          <a:p>
            <a:pPr marL="0" indent="0">
              <a:buNone/>
            </a:pPr>
            <a:r>
              <a:rPr lang="nl-NL" dirty="0"/>
              <a:t>	</a:t>
            </a:r>
            <a:r>
              <a:rPr lang="nl-NL" dirty="0" smtClean="0"/>
              <a:t>Typische bloemvorm</a:t>
            </a:r>
          </a:p>
          <a:p>
            <a:pPr marL="0" indent="0">
              <a:buNone/>
            </a:pPr>
            <a:r>
              <a:rPr lang="nl-NL" dirty="0"/>
              <a:t>	</a:t>
            </a:r>
            <a:r>
              <a:rPr lang="nl-NL" dirty="0" smtClean="0"/>
              <a:t>Compacte pol	</a:t>
            </a:r>
          </a:p>
          <a:p>
            <a:pPr marL="0" indent="0">
              <a:buNone/>
            </a:pPr>
            <a:r>
              <a:rPr lang="nl-NL" dirty="0"/>
              <a:t>	</a:t>
            </a:r>
            <a:r>
              <a:rPr lang="nl-NL" dirty="0" smtClean="0"/>
              <a:t>Uitgebloeide bloemen</a:t>
            </a:r>
          </a:p>
          <a:p>
            <a:pPr marL="0" indent="0">
              <a:buNone/>
            </a:pPr>
            <a:r>
              <a:rPr lang="nl-NL" dirty="0"/>
              <a:t> </a:t>
            </a:r>
            <a:r>
              <a:rPr lang="nl-NL" dirty="0" smtClean="0"/>
              <a:t>                      vallen direct af</a:t>
            </a:r>
          </a:p>
          <a:p>
            <a:pPr marL="0" indent="0">
              <a:buNone/>
            </a:pPr>
            <a:r>
              <a:rPr lang="nl-NL" dirty="0"/>
              <a:t>	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6398" y="2263798"/>
            <a:ext cx="6125602" cy="4594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5918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Hoe gaat de veredeling in zijn werk?	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1. Opstellen van een kruisschema</a:t>
            </a:r>
          </a:p>
          <a:p>
            <a:r>
              <a:rPr lang="nl-NL" dirty="0" smtClean="0"/>
              <a:t>2. Gewenste gunstige eigenschappen worden bepaald</a:t>
            </a:r>
          </a:p>
          <a:p>
            <a:r>
              <a:rPr lang="nl-NL" dirty="0" smtClean="0"/>
              <a:t>3. Er wordt kunstmatige bevruchting uitgevoerd</a:t>
            </a:r>
          </a:p>
          <a:p>
            <a:r>
              <a:rPr lang="nl-NL" dirty="0" smtClean="0"/>
              <a:t>4. De beste nakomelingen worden gemarkeerd</a:t>
            </a:r>
          </a:p>
          <a:p>
            <a:r>
              <a:rPr lang="nl-NL" dirty="0" smtClean="0"/>
              <a:t>5. Jaar na jaar wordt gelet wordt op winterhardheid en gezondheid van de nakomelingen</a:t>
            </a:r>
          </a:p>
          <a:p>
            <a:r>
              <a:rPr lang="nl-NL" dirty="0" smtClean="0"/>
              <a:t>6. </a:t>
            </a:r>
            <a:r>
              <a:rPr lang="nl-NL" b="1" dirty="0" smtClean="0"/>
              <a:t>Na 7 jaar </a:t>
            </a:r>
            <a:r>
              <a:rPr lang="nl-NL" dirty="0" smtClean="0"/>
              <a:t>wordt bepaald welke cultivars het ‘gehaald’ hebben</a:t>
            </a:r>
          </a:p>
          <a:p>
            <a:r>
              <a:rPr lang="nl-NL" dirty="0" smtClean="0"/>
              <a:t>7. De veredelaar kan kwekersrecht aanvragen (PBR, Plant Breeding Rights)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687766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Voorbeeld: </a:t>
            </a:r>
            <a:r>
              <a:rPr lang="nl-NL" dirty="0" err="1" smtClean="0"/>
              <a:t>Mahonia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20000" y="1825625"/>
            <a:ext cx="3709577" cy="4523660"/>
          </a:xfrm>
        </p:spPr>
        <p:txBody>
          <a:bodyPr/>
          <a:lstStyle/>
          <a:p>
            <a:r>
              <a:rPr lang="nl-NL" dirty="0" smtClean="0"/>
              <a:t>Kruipende soort, laagblijvend, met veel worteluitlopers, groot blad, grote vruchten, rijke bloei, winterhard, makkelijk te stekken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2"/>
          <a:srcRect l="2622"/>
          <a:stretch/>
        </p:blipFill>
        <p:spPr>
          <a:xfrm>
            <a:off x="5898525" y="1426545"/>
            <a:ext cx="5975796" cy="5245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0667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Hydrangea</a:t>
            </a:r>
            <a:r>
              <a:rPr lang="nl-NL" dirty="0" smtClean="0"/>
              <a:t> </a:t>
            </a:r>
            <a:r>
              <a:rPr lang="nl-NL" dirty="0" err="1" smtClean="0"/>
              <a:t>arborescens</a:t>
            </a:r>
            <a:r>
              <a:rPr lang="nl-NL" dirty="0" smtClean="0"/>
              <a:t> ‘…………..’?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Sterk en stevig, roze, lange bloei, late bruinkleuring</a:t>
            </a:r>
          </a:p>
          <a:p>
            <a:endParaRPr lang="nl-NL" dirty="0"/>
          </a:p>
          <a:p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Nog niet gelukt…..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0981" y="2382458"/>
            <a:ext cx="6512819" cy="4652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2653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279596"/>
          </a:xfrm>
        </p:spPr>
        <p:txBody>
          <a:bodyPr>
            <a:normAutofit/>
          </a:bodyPr>
          <a:lstStyle/>
          <a:p>
            <a:r>
              <a:rPr lang="nl-NL" dirty="0" smtClean="0"/>
              <a:t>Vermeerderen: </a:t>
            </a:r>
            <a:br>
              <a:rPr lang="nl-NL" dirty="0" smtClean="0"/>
            </a:br>
            <a:r>
              <a:rPr lang="nl-NL" dirty="0" smtClean="0"/>
              <a:t>generatief of </a:t>
            </a:r>
            <a:br>
              <a:rPr lang="nl-NL" dirty="0" smtClean="0"/>
            </a:br>
            <a:r>
              <a:rPr lang="nl-NL" dirty="0" smtClean="0"/>
              <a:t>vegetatief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81144" y="506793"/>
            <a:ext cx="4256806" cy="6090072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6214" y="3116687"/>
            <a:ext cx="2636498" cy="348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042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Generatieve vermeerdering: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63118" y="1825625"/>
            <a:ext cx="4912679" cy="4351338"/>
          </a:xfrm>
        </p:spPr>
        <p:txBody>
          <a:bodyPr>
            <a:normAutofit/>
          </a:bodyPr>
          <a:lstStyle/>
          <a:p>
            <a:r>
              <a:rPr lang="nl-NL" dirty="0" smtClean="0"/>
              <a:t>Vermeerderen door kiemkrachtig zaad</a:t>
            </a:r>
          </a:p>
          <a:p>
            <a:r>
              <a:rPr lang="nl-NL" dirty="0" smtClean="0"/>
              <a:t>Erfelijke eigenschappen van 2 planten worden  vermengd in nakomelingen</a:t>
            </a:r>
          </a:p>
          <a:p>
            <a:r>
              <a:rPr lang="nl-NL" dirty="0" smtClean="0"/>
              <a:t>Nieuwe cultivars ontstaan</a:t>
            </a:r>
          </a:p>
          <a:p>
            <a:r>
              <a:rPr lang="nl-NL" dirty="0" smtClean="0"/>
              <a:t>Gewenste cultivars worden vervolgens vegetatief vermeerderd</a:t>
            </a:r>
          </a:p>
          <a:p>
            <a:pPr marL="0" indent="0">
              <a:buNone/>
            </a:pPr>
            <a:endParaRPr lang="nl-NL" dirty="0" smtClean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6367" y="1485733"/>
            <a:ext cx="5607047" cy="4691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3793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46010" y="365125"/>
            <a:ext cx="8299979" cy="622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242276"/>
      </p:ext>
    </p:extLst>
  </p:cSld>
  <p:clrMapOvr>
    <a:masterClrMapping/>
  </p:clrMapOvr>
</p:sld>
</file>

<file path=ppt/theme/theme1.xml><?xml version="1.0" encoding="utf-8"?>
<a:theme xmlns:a="http://schemas.openxmlformats.org/drawingml/2006/main" name="Diepte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D796D14A1D5944EBFF95EECFD7ED31F" ma:contentTypeVersion="0" ma:contentTypeDescription="Een nieuw document maken." ma:contentTypeScope="" ma:versionID="def9c0cee85eab05e00eab6448935ee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d519baa4e29139ff335306ec453e2c0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EF6BF94-48B1-47CE-8D71-E02DF3A73E2E}"/>
</file>

<file path=customXml/itemProps2.xml><?xml version="1.0" encoding="utf-8"?>
<ds:datastoreItem xmlns:ds="http://schemas.openxmlformats.org/officeDocument/2006/customXml" ds:itemID="{EC0C2077-1D01-4A8B-BD75-8E91C03020F7}"/>
</file>

<file path=customXml/itemProps3.xml><?xml version="1.0" encoding="utf-8"?>
<ds:datastoreItem xmlns:ds="http://schemas.openxmlformats.org/officeDocument/2006/customXml" ds:itemID="{D55E42AD-7E02-4C0B-B6AE-F88C5DCDE853}"/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TM04033923[[fn=Diepte]]</Template>
  <TotalTime>55</TotalTime>
  <Words>241</Words>
  <Application>Microsoft Office PowerPoint</Application>
  <PresentationFormat>Breedbeeld</PresentationFormat>
  <Paragraphs>58</Paragraphs>
  <Slides>11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4" baseType="lpstr">
      <vt:lpstr>Arial</vt:lpstr>
      <vt:lpstr>Corbel</vt:lpstr>
      <vt:lpstr>Diepte</vt:lpstr>
      <vt:lpstr>Geduld is een schone                   zaak bij veredeling</vt:lpstr>
      <vt:lpstr>Wat is veredeling?  </vt:lpstr>
      <vt:lpstr>Voorbeeld: Hemerocallis</vt:lpstr>
      <vt:lpstr>Hoe gaat de veredeling in zijn werk? </vt:lpstr>
      <vt:lpstr>Voorbeeld: Mahonia</vt:lpstr>
      <vt:lpstr>Hydrangea arborescens ‘…………..’?</vt:lpstr>
      <vt:lpstr>Vermeerderen:  generatief of  vegetatief</vt:lpstr>
      <vt:lpstr>Generatieve vermeerdering:</vt:lpstr>
      <vt:lpstr>PowerPoint-presentatie</vt:lpstr>
      <vt:lpstr>Vegetatieve vermeerdering</vt:lpstr>
      <vt:lpstr>Geslacht, soort en cultivar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Geduld is een schone  zaak bij veredeling</dc:title>
  <dc:creator>Hannie Kwant</dc:creator>
  <cp:lastModifiedBy>Hannie Kwant</cp:lastModifiedBy>
  <cp:revision>7</cp:revision>
  <dcterms:created xsi:type="dcterms:W3CDTF">2016-03-27T14:38:40Z</dcterms:created>
  <dcterms:modified xsi:type="dcterms:W3CDTF">2016-03-27T15:33:51Z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0x010100AD796D14A1D5944EBFF95EECFD7ED31F</vt:lpwstr>
  </property>
  <property fmtid="{D5CDD505-2E9C-101B-9397-08002B2CF9AE}" pid="3" name="IsMyDocuments">
    <vt:bool>true</vt:bool>
  </property>
</Properties>
</file>