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59" r:id="rId5"/>
    <p:sldId id="260" r:id="rId6"/>
    <p:sldId id="262" r:id="rId7"/>
    <p:sldId id="263" r:id="rId8"/>
    <p:sldId id="261" r:id="rId9"/>
    <p:sldId id="264" r:id="rId10"/>
    <p:sldId id="257" r:id="rId11"/>
    <p:sldId id="270" r:id="rId12"/>
    <p:sldId id="271" r:id="rId13"/>
    <p:sldId id="278" r:id="rId14"/>
    <p:sldId id="265" r:id="rId15"/>
    <p:sldId id="266" r:id="rId16"/>
    <p:sldId id="267" r:id="rId17"/>
    <p:sldId id="268" r:id="rId18"/>
    <p:sldId id="272" r:id="rId19"/>
    <p:sldId id="273" r:id="rId20"/>
    <p:sldId id="269" r:id="rId21"/>
    <p:sldId id="274" r:id="rId22"/>
    <p:sldId id="275" r:id="rId23"/>
    <p:sldId id="276" r:id="rId24"/>
    <p:sldId id="280" r:id="rId25"/>
    <p:sldId id="281" r:id="rId26"/>
    <p:sldId id="30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1" r:id="rId39"/>
    <p:sldId id="292" r:id="rId40"/>
    <p:sldId id="295" r:id="rId41"/>
    <p:sldId id="297" r:id="rId42"/>
    <p:sldId id="298" r:id="rId43"/>
    <p:sldId id="299" r:id="rId44"/>
    <p:sldId id="296" r:id="rId45"/>
    <p:sldId id="300" r:id="rId46"/>
    <p:sldId id="301" r:id="rId47"/>
    <p:sldId id="302" r:id="rId48"/>
    <p:sldId id="304" r:id="rId49"/>
    <p:sldId id="303" r:id="rId50"/>
    <p:sldId id="305" r:id="rId51"/>
    <p:sldId id="306" r:id="rId52"/>
    <p:sldId id="308" r:id="rId53"/>
    <p:sldId id="310" r:id="rId54"/>
    <p:sldId id="311" r:id="rId55"/>
    <p:sldId id="309" r:id="rId56"/>
    <p:sldId id="312" r:id="rId57"/>
    <p:sldId id="315" r:id="rId58"/>
    <p:sldId id="316" r:id="rId59"/>
    <p:sldId id="313" r:id="rId60"/>
    <p:sldId id="314" r:id="rId61"/>
    <p:sldId id="317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2420888"/>
            <a:ext cx="713913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3BF-982B-49D7-B0F9-07CCDC77BA04}" type="datetimeFigureOut">
              <a:rPr lang="nl-NL" smtClean="0"/>
              <a:t>23-3-2016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EC575-D301-4E51-AB34-2520F43D8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77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68D3BF-982B-49D7-B0F9-07CCDC77BA04}" type="datetimeFigureOut">
              <a:rPr lang="nl-NL" smtClean="0"/>
              <a:t>23-3-2016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3BF-982B-49D7-B0F9-07CCDC77BA04}" type="datetimeFigureOut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EC575-D301-4E51-AB34-2520F43D8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3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68D3BF-982B-49D7-B0F9-07CCDC77BA04}" type="datetimeFigureOut">
              <a:rPr lang="nl-NL" smtClean="0"/>
              <a:t>23-3-2016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nl/url?sa=i&amp;rct=j&amp;q=&amp;esrc=s&amp;frm=1&amp;source=images&amp;cd=&amp;cad=rja&amp;docid=Q8V4LZhzD5itAM&amp;tbnid=QimhaHr9G3GDzM:&amp;ved=0CAUQjRw&amp;url=http://www.herniakliniek.nl/een-hernia/wat-is-een-hernia.html&amp;ei=T_roUqfnFaiT0QW-y4GYBQ&amp;bvm=bv.60157871,d.d2k&amp;psig=AFQjCNEF7mJiZikdwmZueIIJwTvxwMcWpw&amp;ust=1391086539417590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sbbJuzdd0c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6622504" cy="1584176"/>
          </a:xfrm>
        </p:spPr>
        <p:txBody>
          <a:bodyPr/>
          <a:lstStyle/>
          <a:p>
            <a:r>
              <a:rPr lang="nl-NL" dirty="0" smtClean="0"/>
              <a:t>Rug aandoeningen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624736" cy="172819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8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Wervelkolom</a:t>
            </a:r>
            <a:endParaRPr lang="nl-NL" dirty="0"/>
          </a:p>
        </p:txBody>
      </p:sp>
      <p:pic>
        <p:nvPicPr>
          <p:cNvPr id="1026" name="Picture 2" descr="http://www.specialistenkliniek-binnenhof.com/media/Neurochirurgie/neuro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779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Wervelkolom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9607"/>
            <a:ext cx="7200800" cy="52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7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Banden in en rond de wervels</a:t>
            </a:r>
            <a:endParaRPr lang="nl-NL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6624736" cy="57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99" y="551834"/>
            <a:ext cx="6624736" cy="57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139136" cy="1143000"/>
          </a:xfrm>
        </p:spPr>
        <p:txBody>
          <a:bodyPr/>
          <a:lstStyle/>
          <a:p>
            <a:r>
              <a:rPr lang="nl-NL" dirty="0" err="1" smtClean="0"/>
              <a:t>Wobbler</a:t>
            </a:r>
            <a:r>
              <a:rPr lang="nl-NL" dirty="0" smtClean="0"/>
              <a:t> syndroom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6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Wobbler</a:t>
            </a:r>
            <a:r>
              <a:rPr lang="nl-NL" dirty="0" smtClean="0"/>
              <a:t> syndroom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Dobberman en andere grote rassen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Oorzaak onbekend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Mogelijke oorzaken: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Voeding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Traumatisch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Erfelijk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NL" dirty="0" smtClean="0"/>
              <a:t>Verkregen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Oorzaken druk ruggemerg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Degeneratie tussenwervelschijf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Aangeboren botafwijkingen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Vertical</a:t>
            </a:r>
            <a:r>
              <a:rPr lang="nl-NL" dirty="0" smtClean="0"/>
              <a:t> </a:t>
            </a:r>
            <a:r>
              <a:rPr lang="nl-NL" dirty="0" err="1" smtClean="0"/>
              <a:t>tripping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Hypertrofie lig </a:t>
            </a:r>
            <a:r>
              <a:rPr lang="nl-NL" dirty="0" err="1" smtClean="0"/>
              <a:t>flavum</a:t>
            </a:r>
            <a:r>
              <a:rPr lang="nl-NL" dirty="0" smtClean="0"/>
              <a:t>/afwijkingen aan de wervelboog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Hourglass</a:t>
            </a:r>
            <a:r>
              <a:rPr lang="nl-NL" dirty="0" smtClean="0"/>
              <a:t> compressie</a:t>
            </a:r>
            <a:endParaRPr lang="nl-NL" dirty="0"/>
          </a:p>
        </p:txBody>
      </p:sp>
      <p:sp>
        <p:nvSpPr>
          <p:cNvPr id="4" name="AutoShape 2" descr="data:image/jpeg;base64,/9j/4AAQSkZJRgABAQAAAQABAAD/2wCEAAkGBhQSEBIUExQVFBUWFBYXGBYYFxcXGhUXGBwXFhgXFRcYGychGBsjHRgXHy8iIycpLCwsFx8xNjAqNScrLSkBCQoKDgwOGg8PGi8kHyIvLCwwLywuNSwwLCk1KiwsLCksLCwsLCwpLDQsLCwsLCwsLCwsLCwqLCwsLCwsLCwsLP/AABEIANkA6AMBIgACEQEDEQH/xAAcAAEAAgMBAQEAAAAAAAAAAAAABQYDBAcBAgj/xABKEAACAQMCAwUEBQkEBwkBAAABAgMAESEEEgUxQQYTIlFhMkJxgRRSkaGxBxUjM2JyksHRQ4Lh8Rc0U1STsvAkRHODo8LS0+IW/8QAGgEBAAMBAQEAAAAAAAAAAAAAAAIDBAEFBv/EACwRAAMAAgEDAgUDBQEAAAAAAAABAgMRIQQSMSJREzJBYXEUgZFCobHR8AX/2gAMAwEAAhEDEQA/AO40pSgFKUoBSlKAUpSgFKUoBSlKAUpSgFKUoBSlKAUrw18ajUqilnZUUc2YhQOmScUBkpUBL2/4crFW1ulBBsR3yYI6c6+P9InDf9+0v/GT+tAWKlaui4nFMLxSxyDGUZW55HsnyrZBoD2lKUApSlAKUpQClKUApSlAKUpQClKUApSlAKUpQClKUApSlAKjeOdoYNJGZJ3CLew5lnY2sqIMu2eQFavaftSmkRQFMs8pKQQLhpX59fZQc2Y4A+VU7RcJkGtWbVyLPqGQtu/s4Bexj0yn2QLr4vaaqcuaca2y3HjeR6R5xbtpq9QBseHhsbGymZo21Mn/AJbHZDjz3GoZuzUUhkEwfUTFFaN55DKSyEM6eK6AHwmwHK/lU12x7MQzR89rXwbA3+R5D4VQ+GcO1MLv3JKiJ03W8SLuwCydVPpmsNZ3b03r7Hox08zPcufyWU6ZY5zYIoeOJ7RoEAZS0LhQBgXC3+PzqUgQNLFvAcXt4gG5i3Jr1GLPJKRLIsaWjVQqsWFiwcm7DAJAsvSpeJdpgY+9J/l/OqHT2V0pNbW9kdI30txCscqbGSSK8Lruw1jER0PWth9bxDQCJopvp8LgXh1BCzLjce71AA3HPvjpapKYgS6sfWgv5ZFq1dbqAdJp28ivx5Ef0rTGZz9TO8ae+CydmO28Gt3Iu6KdP1mnlGyWM5933hi9xfFuVWGuT9rtEkyJKGMeojCtHqIzaSPFrA+8v7PL4VPdg+3jTt9D1e1dYiggjCamO1xLF625r8T5gbMeVZPyUVDkvVKUq4gKUpQClKUApSlAKUpQClKUApSlAKUpQClKUArW4jxBIIpJZDtSNGdj5KouT9lbNc9/KlxO76XRgblkbvpl+tFEV2obdHkKj1CkVGqUptkol3SlfU++AxPM766cESzLaKM/920xsUQD3XfDufMgdKxcQlEup0yx5ZhJf0UbWz87VCa3WPJmeURoWIsWAUWXdbaPezy58sV8cM4nHo5NRL4SYo1ijVR4jI53kFbYbKAg8iQOeB5N28j7mj2ceH4S0nyWHtrx6DSpZrNLYELYYvbn0H+VY+zoZ9HJqJYwvesW2nHgRbJflb2SfmK0uE9l5Gl73UePVOQxGCulU5sL4MxHve7ckdKku2/F0i0cypk7O6XyLyjb9yhj8vWpdiT2/JTVrSxxz7v/AF9itwsfoyMQQTp4mIIIsdoJBB9b1mfUvIEEQZ9rBsA2XzuTyrBwdxLFDcswSJI3ufbZSwAPoF2m3r6VNb8WHLy6fZVuPplS7reg47eDUn0szStJdRePbls2Pot61G4TL3Yj3ptH71/PnUmhLOEFix5Am3LJ+QGT8RW6vDlHtSFv3AAPtP8AStc9LjfhfyzPk6icXFeStz8JmcAF1IAHU5t1OOdaXEOy8793JFKsc8NmhcbrqwHs3tybkemauy6SIc1Y/wB818fRUNyFxe2bn76sXSTL2vP5Mt9fDXbon+w/atdfpFltskUmOaP/AGcq+2vw6j0NWCuWcDn+hcZVR4YOIIQR0XUxC4Ivy3KfmT6V1OptaK001tClKVw6KUpQClKUApSlAKUpQClKUApSlAKUpQHhqhaHgkOu4nxGaYd4sDw6VF3naNiCV9yqRfxy2scXU1fTXJNHBIs2skiLI7a7VKGTn4pVj8QOGVW23BHJyRa1V5KUrbLMcunw9Fn0/B0lm2RIscQLX2qqqIwVUWAFmdmjJBPIKDnFaPabgUUPEdJKifrN42XujTxIO4uvmAXYn9j4V7wvtYYZJE7oPFvITadsgRLRg7XIWQHaThgc/Ot7UcfTU6jTqsUqhO8kDyKFG4Ltsvivusx9LGsyyQ4enyaVjyzXKejFx3io0sPhN3LDcxGWuc49f8Olc47QcVMhjR9yqFedrqeRO1dqjJsoJx51btXOZdbGCLqJN5B5WTcQG+dufWs3F+FrqWjdt8bxl2V12krfw7LMDcdbcsVHDh+MnaLa6mOkcxS5fLft7IqfCO0GnjTYjvMdxY93DIcsQRgAgDA51Ld9qJBEUVYg/iAcM8xS+SIEwtwMb2FRfAeO/Q11iqVYST7Yu7V2EpTwlIwM3LECxx6kVtdoeNnTzDTRr3kmxXmZmOXe3tbct8LgKAK3zK0UfFyZK14XuWHvFRtwhWPFgXlj32v8zk5Nejin1TEL9N5/+NqgIOMMALolx9W4FvnepPS6pZL+Ox57WW/yBB+PSrFVa8Fb6LG3um2bkmuY8tq+u9T9l7V8/S3sBuTnk7lJt6DkK8aHzKkfP+dfCxW+r8q47peSC/8AOxPnb/79iI7b6ll0qTqVLaaeGcHeN3hbaRgYBDdPKuyQyhlVlIIYAgjIIOQQfKuKdq9Yj6LVJk/oX+F1G4feK672d/1PTf8AgRf8i1FtvyQeJYvTPgkaUpXDgpSlAKUpQCvAa9r5JrgPHlA5kD4m1YX4lGBfeD8PF+F6godaJDZgGYbhck2O02PQDniwrI5IxkX89q2AzgD2R8T0qj4xYoJb87RYu1r+YZfxFbauCLjNUnUa8oVswNr8mOAB+yABjpk/z9//ALIadUXuyd25id2FG4rYCxJOL9OdFmW+TqxVXEoupNfMkoUEsQABckmwA8yelR/AeNLqYi4sLEqQDceYIJAwQQeXWoLv/pbs72eJX/RLzQhcCUjk5Y3IvcBQtsm9WVkSWzk423osGl49BI21JFY9LXs37rEWb5E1IVQOI6otKSDfYMepSzAfxKLVfhXMdu/J3Jj7NBjXMeCOy6vWIxK7eJaiwwQe+VZEB6ruDXBBztsRyrpxrkXbnSvBxZym4fS4Y5E2gk99pztOBz8OxvgPSo9Qt42S6dd2RLZZ+HaeNoYtyLcIBYjIKeFufkb15xCIR93IoC924JsM7DdJOXOwbd/dqvcVE7IuogDgSZlhAIMcgwzBee08jbyv1qN4frNSWC9zM1/dswBuCDcuLAG+b9DXkraez2VgVxvuX4JrXhoZ32izMLL5EIS5UnoGUc/2ajtdxLajyEkpGhYL1uTZb+fiYZ8hVmm4f3kMauf0iItmGdrgYsevK1+tq512z1sqzPpiEVWWJyQCC4bxWObABg3LyFej0+ZRDj22zxs/T/HyTa+yf7exu9l9VFAsayR71hbckyq2ZG8IRwL3c2O0mwwKi9Xqi2vneSPu3Y7SDfmngDWIxuAGOQqd7HTEJKVJWxiBt18DAX+an7am9YiTgJLEspCkgWIYAEC4YW2jkL3AHM8qhPVtemkeleNTT14K0o+X/XpU7puHqAptcjJPmajoODRFSE1Bj8WGcGRSM+EYBC+pyegA5/Q7Nanmk2mcdPE6H45GK2vqsdr5tEe1omEUgZN/WtLiWtAUqLEkWPoDUd+ZdZexRGx7sqfzavn816j/AGD/AGof/dXZ+Ent1sMhu00m3R6jzKbR8WIX8Ca71wOEppdOrCzLDGpHkQoBH21wvW8Ilm1eh0boV7+dXYEA/oovE5IB5c/sr9AgVOrVvaPOzPdHtKUqJSKUqO4rxIxbVQBpHJ2gkgADm7W90YGMkkCuN65Z1LZI0qsyJI+Xmkv5Ie7UfALn7WNfWi48YiU1BJUC6zWJx9WbaPCw6NgMPIgg1rKm9E3jaWyV43xAwwsygM5IVATYF3IVQfS5ufQGq3xiNo4nkkllkKozMd7IvhG7wxxkACwvbJ9TUhxrXrJ9G7t1ZGkYllIIuqMVGPU3/u1pTTkLtkUNuO0DoWbwjzIFib+l+dUZsnq7dluOPTs09O11YjqN3yEyN+DGvqPCi3SSH53Dxm/zX7a1tM4WJwLYhlta/IGN1tex9m3rW1MthLz8NiOnszt/J6pI15I7iYtI4H13+xlH9ajOIsWk0qjxF2lUDzIaNh/zGpfjUdpn+KfeCP5VC8Ql2/RH5BdUqt+7KgVh8wpFcflovwvtpNfc0ezPHRGk0EzuIWlJk2jduCkqVJBwlgtwBcjF7XvddRxO42REMApGLbVGLEHl8/8AKqhx7hUsms04izJMroQPDcxOy7nt7IC2ufTlewq/9nOwMWmAaQ9/Jzu3sKf2I+Q/eN29amsdZPHgnkvHPq+ppdmeEGWQSN+rQ3B6SODgKfeVbXJGCbAXsau1eVV+P9vYoZfo8CPq9UTbuIc7L9Z5PZiX1OfTrW2IULSMN27e2WTUahUVmYhVUEliQAoGSSTyArlvbXjzcRCPw6GSY6JzN9LB7uMhVPeQwsQTKzC64FsA5qcg7Dz61ll4tKJADddHCWXTr1HeXzM3xxjrV2g0yoqqiqqqAAqgAKByAAwBUtEDnUXFu8hil00xdZEDDvVV9o5WJG0gg3Bz7prMZ9Ts8TaZeZHhlJIH7PeWAqN47w8cJ1bS7L6DUuWY2O3Sag2G4kZ7pzk4wfkDZEQbS9wxZb3wRa1xyxblmvF6ibxU/Y9TE8eSVxyQ0OucaiPvJNwcbAtgiIWN0ZVHmRtJN+YrX7a8Cj1EaO0iQyRnakkhsjBzfu3PugsLgnkSfOovtLMSGIuT3ZHzYkAg9Dc49atz6cOkkE3jsNjnH6RDfbKPU259GU13G2/JPqInHU1PBTeB8Pk00m+aTTLEUKG+oV9+dyFVjuzENyAzZjU1Hwx5lKquxGILsws0oXkrKMIg5iLPO7ZNqp/EuzX0Uyg2ui94jgW3bbuGJxa9vk1xXWNPJuRT5qD9oBpXHOi+3uu5Vsix2eGy1/hfI58/jULxDgUiXIOD6nJ+P9auVeVTUp8iLc/c5w5dee4fG4r5OsZQSWsBm9+Q5km9dA1HDY35r9mPurnmu4d+ctaeH6TESm+r1CgFY1H9kpvYsSLY6+YBruLDV12osydXETtom/yR8NbVTz8TlvYj6Ppr/wCzX23+Zx/FXV61uHaBIIkijUJHGoVFHRQLAVs170pStI+fqnTbf1FKUrpEVVu1pkjkjmAvGFKv5KdwYE+QNiL9MelWmvHW4IPWoZI750Ti+ytlGXtKtrWufiOdfeh42hvuO0G1jc5881IcU7BQyEtGe6PkBuT+G4K/3SK0P9HbEHfqSfQR4H8Tk1ieLLv3NyyYGvLR9tw2N5EmQruUk4tcggg5+B618caivEvPDfikg53FskdetQkvDJdMzsH3LEbM6FrZIBG05uLi9iwF/Q2l9RxRTHc3GUbkSPCQxF7YO0EWNZqbVcrTLe3jcvZA6fVXLcrGOwtcjxRRHFyb5tzJqebxCXzMc327YZR0+NV2CMrIQegGbHNgYjzPP9Hf+8KsWjsSg8wB/wASBx+MdWTWzLllp7NPjTXYEdY4z9h//QqI1ybo1B5CeE/AXdD+NSeva8cRvYmE/Mjb/SojiTW087fVTdztba6tfdbw4vmu+a4EPXLLpwIj6WS3tFJAMnH6vcAD7I3Ixx6/OT7Qdq9PoY9+okCXvsTm8hHuxoMseQ8s5tXNeF9rpNXqEi4ew71gx+kziyL7RKogH6WUBn5WU2vmxqyL2eg0TmTc2r4jIP103jMd/fC+zEgzZRYnCj024/THJTk9VcGnq+NanXOElduF6YjKZOrkU8i7BSulU+viwelXXs1wHS6WELpURUIBLLZjIR7zvzc88k+dRek0HdoR7xuWJNyzH3nYe03mfsxatrs1LaSZPg3puuyk/E2F/UE9a5GZ1WmheLS2iw0pStBSYdXpEkRkkUOjAqysLhgcEEHmK5bxTs3quFhhAJNZoL37oZn0ove0V/1sfp0t05nrFKjUKlpkppy9o5LwTWRa6Tfp2EkcIVsY3TubRgqRcCMXY3xutztUvq0ZGQxizJcLc23Lcblb0bJJ6GxqW7Qfk00upkEyb9LqAbifTnu3J/aA8LfMX9ar+p7M8YgJKS6bXqFIHegwSkYAyvhJ58z0qM4pme36E7y1ddzNniPDotbpyt2XmA1vHE5FmVh1HmDhhkVIcLlsqxNh0RQR9YKAu9D7yG3yODY1Tu94tHNuXhkgINnVZY3SVb3tfBv9VhkeoxUnruK61l8PCNUWBupMsKlG5blIv69M9b1jydPTel4LceVSW2tXX8QjgjaSaRY0HNmIA+A8z6DNQEOh47OANmk0Qtl2JmkyOYUXUHpyHOt/hf5IIBIJtbNJr5Ry742jU/sxA2t6EkelQno236mW11S/pRXk4hrOMkxaENp9GSVk1jCzSLkFdOuD0sSDfOSvI9J7L9mINBpkg067VXJJ9p26u56k/wCAxUnDCEUKoCgCwAAAA8gByFZK348c457ZMVU6e2KUpVhEUpSgFL0rw0AvUBxLjDSXjgbaLkNNiy2wwhB/WOOV/ZXrcjbWPjXE+8AVY5WQSeIrZQwW4IF3VmW/lg26ioGXiGxlWKBmY+FFKNGAB7q3XbYC9gP8ayZs/bxPJpw4e7lklr0ji0rXISJYzlzgC2WZjzzm5ySepNUrtBDJqYtNLD/2a4G2WR3jMzsAoWKEZIN/ba3oCMnY4tw/V6qZ4ZBcQxd80Adbb23mIOBg2ClgC2SyeVSun7te71mo27rAQKciBLAIqXxcKQWbmWwDZc53P9TXP3NSfPanv8fUgfoOpjfa+ohkMR7q7QlQQu5rMySXvgZKnl8byHD+1Kh4VZHRwISB7SyCPvRJ3TL7W0ObghTbNq0OH8S70STTCwaWRkDWswc3WwbnYG1SJVZwpL7VFnRl2h0kBGx1DC6kWvkDcMcjer8fTu1tv+xVmax80yJ4j2rWyRRRvPMm7dGnuhtwUyva0YyDnPpWhodA80qSaxHnCsGECo6wIRY+Jf7U36tjHUVZeBtAkO3u40YO6SBO82mVWIdltkhj4he+GA6VIxmM9L59R8/FV66XS4f7mJ9VO/DITVcEhAYwRtG5NwWfEZGVsAbgA+XlzqS4ITDG28Bm3s25Sc7vrbutsXzit9Nag5ch5ADPwArxuJlud/S7H7lGB865+nhef8ly6u747TBrNc7323UfsmxPxNseVWPsdoQIzKWDO1lIF7RhbnYN2WN2JLHmT0FhVYlnuSTzPT/r8as3Ys+CX98f8opGGIe15J5cjcaLHSlKuMopSlAcy0fajWGDSbkkCNxERnUd7Ge8T6RImwx+1aw2/wB2vrh35S9VPFuSCFWebTpFvfAWd3QCQIxbcpS5NhfI2giuh/m6Paq92m1W3qu0WVrltwFrBrkm/O5qB7RSjTGBYNLBJJqNVyYiJe9EckvesyxsS9ozm18jNAQE/bPVhZS6QCLvtbpgUMgk36eGeXvATcKLwkWycg36Vpan8ompBEUYiN9N7Z3s0cv0M6sGRiQHN1PhCnFiWBNqmx2qgUlNTp4YjG+rM4/WBHjijleSMiOz745xcna1mIsTcVkftHw0ImoMNm3d2oOkfvz3aCQbU7vfsVNrbh4QLUBE8E/KFqDNo9OyJLui0/eyqwG4zhtrpucX27fEAGud1ttrHa7Idr5tZroizRLHJoppVhjcsU/TQoo1APKVRuGMXLC3hzbtDwvT7YniiiAVP0bLGq7UfxEJgFQ17kC175rNp+FQo7OkUau27c6ooZt1i12AublVvfnYeVAbdKUoBSlKAUpSgFYdaG7t9vtbG2/Gxt99ZqGgKfwuZGij2n+zjx6bV6fA17rIA6MMj4ZOMi/41n4l2SYHdpyBknYxIAJNztYA2FyfCRbOLcqqev0eo7z3YyCdx33ubjIEasWN7YAvfnavIy47h+D1cVY6XnX5N7gWt1KTawIY5GLQljJe4LQpsyDciwOM8ieta0zx7og6qY00yqqMt1BYBWsvptdfnYZrR4no5tOBL3zRuAFl8EnjiQko9gLl495BHNk9RYyawieEKsiSTd2zpLtIjbecAbvaTdsJI/wq2crVy68FVwljrtfL2VnSrHp21ckaRhY1Vv0hQS7o49qKjAbgJJDtJB/s2BJJrNw7icxCh9rk9Au3n5eQGawdllYLOs0f6QHc4lQc3LiS5YWXLAY6Vs6rh6xqO7SRHckxKjc7c2KSBikQwSbi3LmQtaZ6qduaXBOcHZ93x/g3OFkd5qfaH6YYuOsMB5jn8fhWPUcasSAL26kkfdWhFo1QFRqZblmZmaIXZm9pmtJfJ6dBYdK9OiT/AHj/ANE//ZU11OD6ssjp7U6aM/57foFHyP8AM1saXWs97nHpj8K0k0kQ5yu3oIwv4saywhBe0bOPNmsPmBj7afq8XbpeTl9NdrWv5JDSQl2sBfNzbkB03HkKufZOVER13rlxbIG42F9oObchVNg1Dso3WC+6qiwHrYVinuXRfdsSRjncZvb0rN+q3Xjgq/S8du+TrdKjOzepaTSQsxu2wAnzI8JPztepOtye0ee1pilKV04KiO0PADqe4KzPA8Mveo6LGxvseMgiRWUiznpUvSgKqewCGzNPMZCNRvlPd7nfURpEzkBNq7VjUKALWFrGtbSfk1WKJFi1M0ciSySJKgiXYJVVJI0iCd2qEKDYLhsjNXOlAY4ItqKty1gBdjcmwtdj1JrJSlAKUpQClKUApSlAKUpQGHVakRqWbljzOSQAABzJJA+dVk61TMwRADck2tZedySPabPTlnzJqwcVQGFxuCYwxNgG5rcn1AqoRcJ1LMe5VYw3vMRbbckWsSSfhisnU970pRpwKOXTN5tH4t1zfz5WHktuXxqoTcIkTV7tLIdPh3ZCoki8Vxfuiw2bm3YVh7JNsGrpH2RmwW1cl7clQAfeTeobUaf6HLKjMX7yx3tYFtw2jr7pB+2qcPT0q3XgvyZo16Xtlbfs9qhPBLHqwY3kNyNPdICQxYCKSZ0S7DaDawY9MXufDeGiFTdmkdjd5XsXkNzbcQByBsALAW5VX9Lr5fpK7VAjZSHRhYMQuLeRuAL5GbEHpYdJIdzLZtoC23A3BJNxfqB0OficVDNtPtR3G9pVR8avhEUl7qL+YGar3EeDorkDkPL8D61brAE+tVziMdpX+JNZe33RrnJXuQWp0O3INx+FfUUi22+yDzze/wDSpIi/rUK/M28zVuOZ/c1Y6eRaf0JoCs2k0LTSKiA7mwXtcIvvMT+A6m3rbS0ct1GcjnU32alI1MdutwfhYn+VMa9aTMWXcp+5edJpljRUXCqoUD0AtWavAK9r2TxhSlKAUpSgFKUoBSlKAUpSgFKUoBSlKAUpSgKet5m7xzdtzWU5EdiRtUHAI6nmfPpWeBXiuYyQPqYKt1vt6G/kRfrWPjfC5oneWKzoxLFM3VjbcVAFyDk4zcnBFQsXaCRT4gCL2A3XJt1zkfOvOrumm3s3RKtcFtXjrgeKIYHR/twR/OtDimraUxtHHlTkuRco2HVQLjmFOSPZqFHbAjPdWH1ibj7AK2dP2niK5YX64Iz8zXHmbXbv+xYumcvfaQXEZG/OBMjFbwuY+vIr0643G1xy5gipeLj0qYkiWdLmzxG7KMHxxGzL62FvWsJEM83itIDG23J8Nioe3k20pn4+t8c/DmjawBnTmAPDMvwHv/Fc+ldwqKWnwxkpp60SY7Q6WQXWTrkEEEf0qL4nqgWZrggdR1Hz69K0J+6e7Kwdv2htkBF8Mw8V/jc1DOc8/wADVn6O6+Vksd43zz/38E0dYn1h99RpC39tfjn78VrZ8z91fUMIY2W7N9UAkn5Cuz0lxy3pGj48x8qZspqVQ+G7m1rch9p5/ZU/2PVm1cbMwGG8PQAqRj1P8jULBw+QNkBOhvYn7Ohqw9lYAuqiABNyxJPM2Vsk0TxRSUvbM2V3kTdeNHQ6UpWw8wUpSgFKUoBSlKAUpSgFKUoBSlKAUpSgFKUoBVbn4sk1zAl8kd+VC4GCYiRdjcEBuWL3NrGwT32tYXO02HmbYFc94fI6pHFFBJIVjRWJDAAhQpBFsWI6kcqpzVUr0rZbilU+WSLcNieyCCKwHPYpH35Y+p51AdquDxrs8CsNwbaqKjWyGAZbEYuR6gVOImtPhSJh+8FQD5k/gDWPWdldQUaRnjuFYkAsxwL+E2Gflmsbin9Hs2RajzRHNwZdNLpWEu4M1hewLb1Kgr5izXNTWo0+5Vv05EYIz0qm8TlMuvU+6k8McX7iMnseY6kiugRr4arc7rSJ5E9J0+dFY1niNpUSQjqw8X8a2P2moqUacGzROD5ByB8uf41Y+LQgANyN7fGoLXw3W/lmufEueJZbhU18yNYaiAezAD+8zPb+I2P2VtafipY7QNo8lso+YUAVF6fTbmxYHzqWg0wXkM+dV/EquaZpvHjx8JcmW1S/ZX/Wk+DfhURW9wTUbNREf2gP4vD/ADpj4tMyZOYZ0WlKV7Z5ApSlAKUpQClKUApSlAKUpQClKUApSlAKUpQClKUArwivaUBB6zsrDtcwxRRymxV9gwQd1uWFJwbWwajNHxFbtGwKSLhkPO/p5jyIwenW1uIqO4vwKLUAbwQy5V1NnT4Hy9DcHyqnJj3zPkujJriiu8Y010x0N+vXnyquzrdSPSp7U8J1kFwP08drBl9sD9qMn71J+AqFmVlvdXB8irDPzWvNqKT5R6OOpfysjOGL4j8P6VJV8afS29lXJNvdY/yqT0fZ+eTlGVHm/hH2c/uqPw23qUXZskt7ZH1O9l+EmSQSEeBDf95ugHw51J6Lsci2MjFz5DC/1P3VYIowoAUWAGAMAfKtWHpmnuzBl6hNak+xSlK9AwilKUApSlAKUpQClKUApSlAKUpQClKUApSlAKUpQClKUApSlAK8r2lAeAV7SlAKUpQClKUApSlAKUpQClKUApSlAKUpQClKUApSl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92263"/>
            <a:ext cx="35528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8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</a:t>
            </a:r>
            <a:r>
              <a:rPr lang="nl-NL" sz="3600" dirty="0" smtClean="0"/>
              <a:t>. Degeneratie tussenwervelschijf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Degeneratie tussenwervelschijf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Tussenwervelschijf wordt minder elastisch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Tussenwervelschijf klapt in elkaar , tussenspleet vernauwt, kern drukt tegen dorsale ligament,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Hierdoor druk op ruggemerg.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 descr="http://www.pijnpolikliniek.info/starnet/media/afbeeldingen/T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6" y="1556791"/>
            <a:ext cx="6300024" cy="44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2. Aangeboren botafwijkingen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Een en meestal meerdere wervels zijn afwijkend in vorm.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Hierdoor afwijkende vorm en vernauwing van de </a:t>
            </a:r>
            <a:r>
              <a:rPr lang="nl-NL" dirty="0" err="1" smtClean="0"/>
              <a:t>ruggemergruimte</a:t>
            </a:r>
            <a:r>
              <a:rPr lang="nl-NL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Daardoor druk op ruggemerg.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Soms alleen problemen bij een specifieke houding van de kop/nek.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8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3. </a:t>
            </a:r>
            <a:r>
              <a:rPr lang="nl-NL" dirty="0" err="1"/>
              <a:t>Vertical</a:t>
            </a:r>
            <a:r>
              <a:rPr lang="nl-NL" dirty="0"/>
              <a:t> </a:t>
            </a:r>
            <a:r>
              <a:rPr lang="nl-NL" dirty="0" err="1" smtClean="0"/>
              <a:t>tripping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Verplaatsing van de </a:t>
            </a:r>
            <a:r>
              <a:rPr lang="nl-NL" dirty="0" err="1" smtClean="0"/>
              <a:t>cranio</a:t>
            </a:r>
            <a:r>
              <a:rPr lang="nl-NL" dirty="0" smtClean="0"/>
              <a:t> dorsale oppervlak in het wervelkanaal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Meestal C6 of C7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Mogelijke oorzaak diskdegeneratie en of instabiliteit van de wervel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51520" y="692696"/>
            <a:ext cx="7416824" cy="4248472"/>
            <a:chOff x="539552" y="1628800"/>
            <a:chExt cx="7036720" cy="3903828"/>
          </a:xfrm>
        </p:grpSpPr>
        <p:grpSp>
          <p:nvGrpSpPr>
            <p:cNvPr id="5" name="Groep 4"/>
            <p:cNvGrpSpPr/>
            <p:nvPr/>
          </p:nvGrpSpPr>
          <p:grpSpPr>
            <a:xfrm>
              <a:off x="539552" y="1628800"/>
              <a:ext cx="7036720" cy="3903828"/>
              <a:chOff x="1043608" y="3501008"/>
              <a:chExt cx="5581216" cy="3096344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501008"/>
                <a:ext cx="5581216" cy="3096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al 3"/>
              <p:cNvSpPr/>
              <p:nvPr/>
            </p:nvSpPr>
            <p:spPr>
              <a:xfrm>
                <a:off x="3753356" y="4581128"/>
                <a:ext cx="161720" cy="1617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" name="PIJL-OMLAAG 5"/>
            <p:cNvSpPr/>
            <p:nvPr/>
          </p:nvSpPr>
          <p:spPr>
            <a:xfrm>
              <a:off x="4046742" y="3094056"/>
              <a:ext cx="45719" cy="26444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11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4. Hypertrofie </a:t>
            </a:r>
            <a:r>
              <a:rPr lang="nl-NL" sz="3600" dirty="0"/>
              <a:t>lig </a:t>
            </a:r>
            <a:r>
              <a:rPr lang="nl-NL" sz="3600" dirty="0" err="1"/>
              <a:t>flavum</a:t>
            </a:r>
            <a:r>
              <a:rPr lang="nl-NL" sz="3600" dirty="0"/>
              <a:t>/afwijkingen aan de wervelboog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Afwijkingen lig </a:t>
            </a:r>
            <a:r>
              <a:rPr lang="nl-NL" dirty="0" err="1" smtClean="0"/>
              <a:t>flavium</a:t>
            </a:r>
            <a:r>
              <a:rPr lang="nl-NL" dirty="0" smtClean="0"/>
              <a:t> als gevolg van instabiliteit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Afwijkingen aan wervelboog erfelijk of door voedingsfouten.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944" y="551834"/>
            <a:ext cx="6624736" cy="57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Anatomie wervelkolom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Wobbler</a:t>
            </a:r>
            <a:r>
              <a:rPr lang="nl-NL" dirty="0" smtClean="0"/>
              <a:t> syndroom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Hernia nucleus </a:t>
            </a:r>
            <a:r>
              <a:rPr lang="nl-NL" dirty="0" err="1" smtClean="0"/>
              <a:t>pulposus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Cauda</a:t>
            </a:r>
            <a:r>
              <a:rPr lang="nl-NL" dirty="0" smtClean="0"/>
              <a:t> </a:t>
            </a:r>
            <a:r>
              <a:rPr lang="nl-NL" dirty="0" err="1" smtClean="0"/>
              <a:t>equina</a:t>
            </a:r>
            <a:r>
              <a:rPr lang="nl-NL" dirty="0" smtClean="0"/>
              <a:t> syndroom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7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Hourglass</a:t>
            </a:r>
            <a:r>
              <a:rPr lang="nl-NL" dirty="0" smtClean="0"/>
              <a:t> compressie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Druk op het ruggemerg van alle zijden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Boven: door verdikt lig </a:t>
            </a:r>
            <a:r>
              <a:rPr lang="nl-NL" dirty="0" err="1" smtClean="0"/>
              <a:t>flavum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Onder: door verdikking tussenwervelschijf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Opzij: door vormafwijkingen wervels en artrotische afwijkingen aan de gewrichten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944" y="551834"/>
            <a:ext cx="6624736" cy="57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 van </a:t>
            </a:r>
            <a:r>
              <a:rPr lang="nl-NL" dirty="0" err="1" smtClean="0"/>
              <a:t>Wobbler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80% van de gevallen </a:t>
            </a:r>
            <a:r>
              <a:rPr lang="nl-NL" dirty="0" err="1" smtClean="0"/>
              <a:t>Dobermans</a:t>
            </a:r>
            <a:r>
              <a:rPr lang="nl-NL" dirty="0" smtClean="0"/>
              <a:t> en Deense doggen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Vaker bij reuen dan bij teven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In de loop van maanden of jaren steeds minder gecoördineerd lopen aan alle 4 de poten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Het duidelijkst aan de achterpoten.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6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Algemeen onderzoek meestal normaal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Vaak spreidstand van de achterpoten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Kop en nek vaak naar beneden omdat dit de minste druk geeft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Stijf lopen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Naar dorsaal buigen pijnlijk en moet voorzichtig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Verder: pijn, paraparese, tetraparese</a:t>
            </a:r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6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Soms </a:t>
            </a:r>
            <a:r>
              <a:rPr lang="nl-NL" dirty="0" err="1" smtClean="0"/>
              <a:t>natieve</a:t>
            </a:r>
            <a:r>
              <a:rPr lang="nl-NL" dirty="0" smtClean="0"/>
              <a:t> </a:t>
            </a:r>
            <a:r>
              <a:rPr lang="nl-NL" dirty="0" err="1" smtClean="0"/>
              <a:t>R</a:t>
            </a:r>
            <a:r>
              <a:rPr lang="nl-NL" baseline="-25000" dirty="0" err="1" smtClean="0"/>
              <a:t>x</a:t>
            </a:r>
            <a:endParaRPr lang="nl-NL" baseline="-25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Contrastopnamen </a:t>
            </a:r>
            <a:r>
              <a:rPr lang="nl-NL" dirty="0" err="1" smtClean="0"/>
              <a:t>R</a:t>
            </a:r>
            <a:r>
              <a:rPr lang="nl-NL" baseline="-25000" dirty="0" err="1" smtClean="0"/>
              <a:t>x</a:t>
            </a:r>
            <a:endParaRPr lang="nl-NL" baseline="-25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1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139136" cy="1143000"/>
          </a:xfrm>
        </p:spPr>
        <p:txBody>
          <a:bodyPr/>
          <a:lstStyle/>
          <a:p>
            <a:r>
              <a:rPr lang="nl-NL" dirty="0" smtClean="0"/>
              <a:t>Hernia nucleus </a:t>
            </a:r>
            <a:r>
              <a:rPr lang="nl-NL" dirty="0" err="1" smtClean="0"/>
              <a:t>pulposus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5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mtClean="0"/>
              <a:t>Degeneratie tussenwervelschijf,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2 typen</a:t>
            </a:r>
          </a:p>
        </p:txBody>
      </p:sp>
    </p:spTree>
    <p:extLst>
      <p:ext uri="{BB962C8B-B14F-4D97-AF65-F5344CB8AC3E}">
        <p14:creationId xmlns:p14="http://schemas.microsoft.com/office/powerpoint/2010/main" val="3836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Type hernia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Hansen Type 1 Hernia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 err="1"/>
              <a:t>A</a:t>
            </a:r>
            <a:r>
              <a:rPr lang="nl-NL" dirty="0" err="1" smtClean="0"/>
              <a:t>nnulus</a:t>
            </a:r>
            <a:r>
              <a:rPr lang="nl-NL" dirty="0" smtClean="0"/>
              <a:t> fibrosis knapt en inhoud komt in wervelkanaal en geeft druk op ruggemerg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Hansen type 2 hernia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Annulus</a:t>
            </a:r>
            <a:r>
              <a:rPr lang="nl-NL" dirty="0" smtClean="0"/>
              <a:t> </a:t>
            </a:r>
            <a:r>
              <a:rPr lang="nl-NL" dirty="0" err="1" smtClean="0"/>
              <a:t>fibrosus</a:t>
            </a:r>
            <a:r>
              <a:rPr lang="nl-NL" dirty="0" smtClean="0"/>
              <a:t> blijft heel en geeft door vervorming in wervelkanaal druk op het ruggemerg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93838"/>
            <a:ext cx="4896544" cy="521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1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De </a:t>
            </a:r>
            <a:r>
              <a:rPr lang="nl-NL" dirty="0"/>
              <a:t>kern verkalkt, door de verminderde elasticiteit scheurt het kapsel, de inhoud komt in het wervel kanaal</a:t>
            </a:r>
            <a:r>
              <a:rPr lang="nl-NL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Dit gaat </a:t>
            </a:r>
            <a:r>
              <a:rPr lang="nl-NL" dirty="0"/>
              <a:t>gepaard met acute kreupelheid / verlamming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6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88832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Hernia (nucleus </a:t>
            </a:r>
            <a:r>
              <a:rPr lang="nl-NL" dirty="0" err="1" smtClean="0"/>
              <a:t>pulposus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44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Voorkomen HNP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Chondrodystrofe</a:t>
            </a:r>
            <a:r>
              <a:rPr lang="nl-NL" dirty="0" smtClean="0"/>
              <a:t> rassen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Rassen met abnormale ontwikkeling van het kraakbeen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Kenmerken: Korte poten en disproportioneel lichaam</a:t>
            </a:r>
          </a:p>
        </p:txBody>
      </p:sp>
    </p:spTree>
    <p:extLst>
      <p:ext uri="{BB962C8B-B14F-4D97-AF65-F5344CB8AC3E}">
        <p14:creationId xmlns:p14="http://schemas.microsoft.com/office/powerpoint/2010/main" val="3399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139136" cy="1143000"/>
          </a:xfrm>
        </p:spPr>
        <p:txBody>
          <a:bodyPr/>
          <a:lstStyle/>
          <a:p>
            <a:r>
              <a:rPr lang="nl-NL" dirty="0" smtClean="0"/>
              <a:t>Wervelkolom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90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Chondrodrytrofe</a:t>
            </a:r>
            <a:r>
              <a:rPr lang="nl-NL" dirty="0" smtClean="0"/>
              <a:t> rassen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10613"/>
              </p:ext>
            </p:extLst>
          </p:nvPr>
        </p:nvGraphicFramePr>
        <p:xfrm>
          <a:off x="539552" y="1503843"/>
          <a:ext cx="7128791" cy="5362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296"/>
                <a:gridCol w="3116495"/>
              </a:tblGrid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Tabel 4: </a:t>
                      </a:r>
                      <a:r>
                        <a:rPr lang="nl-NL" sz="1800" dirty="0" err="1">
                          <a:effectLst/>
                        </a:rPr>
                        <a:t>Chondrodysplasie</a:t>
                      </a:r>
                      <a:r>
                        <a:rPr lang="nl-NL" sz="1800" dirty="0">
                          <a:effectLst/>
                        </a:rPr>
                        <a:t> per ras </a:t>
                      </a:r>
                      <a:r>
                        <a:rPr lang="nl-NL" sz="1800" dirty="0" err="1">
                          <a:effectLst/>
                        </a:rPr>
                        <a:t>Chondrodysplasie</a:t>
                      </a:r>
                      <a:r>
                        <a:rPr lang="nl-NL" sz="1800" dirty="0">
                          <a:effectLst/>
                        </a:rPr>
                        <a:t> als </a:t>
                      </a:r>
                      <a:r>
                        <a:rPr lang="nl-NL" sz="1800" dirty="0" err="1">
                          <a:effectLst/>
                        </a:rPr>
                        <a:t>raseigenschap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Chondrodysplasie</a:t>
                      </a:r>
                      <a:r>
                        <a:rPr lang="nl-NL" sz="1800" dirty="0">
                          <a:effectLst/>
                        </a:rPr>
                        <a:t> komt ongewenst voor bij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25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Basset </a:t>
                      </a:r>
                      <a:r>
                        <a:rPr lang="nl-NL" sz="1800" dirty="0" err="1">
                          <a:effectLst/>
                        </a:rPr>
                        <a:t>Hound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Beagle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Boston Terriër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Bulldog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Japanse Spaniël / </a:t>
                      </a:r>
                      <a:r>
                        <a:rPr lang="nl-NL" sz="1800" dirty="0" err="1">
                          <a:effectLst/>
                        </a:rPr>
                        <a:t>Chin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King </a:t>
                      </a:r>
                      <a:r>
                        <a:rPr lang="nl-NL" sz="1800" dirty="0" err="1">
                          <a:effectLst/>
                        </a:rPr>
                        <a:t>Charles</a:t>
                      </a:r>
                      <a:r>
                        <a:rPr lang="nl-NL" sz="1800" dirty="0">
                          <a:effectLst/>
                        </a:rPr>
                        <a:t> Spaniël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Pekingees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Schotse Terriër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Skye</a:t>
                      </a:r>
                      <a:r>
                        <a:rPr lang="nl-NL" sz="1800" dirty="0">
                          <a:effectLst/>
                        </a:rPr>
                        <a:t> Terriër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Cairn</a:t>
                      </a:r>
                      <a:r>
                        <a:rPr lang="nl-NL" sz="1800" dirty="0">
                          <a:effectLst/>
                        </a:rPr>
                        <a:t> Terriër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Shih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Tzu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West Highland White Terriër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Teckel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Welsh Corgi </a:t>
                      </a:r>
                      <a:r>
                        <a:rPr lang="nl-NL" sz="1800" dirty="0" err="1">
                          <a:effectLst/>
                        </a:rPr>
                        <a:t>Cardigan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Welsh Corgi Pembroke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Alaska </a:t>
                      </a:r>
                      <a:r>
                        <a:rPr lang="nl-NL" sz="1800" dirty="0" err="1">
                          <a:effectLst/>
                        </a:rPr>
                        <a:t>Malamute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Engelse Cocker Spaniël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Deerhound</a:t>
                      </a:r>
                      <a:r>
                        <a:rPr lang="nl-NL" sz="1800" dirty="0">
                          <a:effectLst/>
                        </a:rPr>
                        <a:t> / Schotse </a:t>
                      </a:r>
                      <a:r>
                        <a:rPr lang="nl-NL" sz="1800" dirty="0" err="1">
                          <a:effectLst/>
                        </a:rPr>
                        <a:t>Deerhound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Labrador </a:t>
                      </a:r>
                      <a:r>
                        <a:rPr lang="nl-NL" sz="1800" dirty="0" err="1">
                          <a:effectLst/>
                        </a:rPr>
                        <a:t>Retriever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Pointer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Pyrenese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Berghond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Samojeed </a:t>
                      </a:r>
                      <a:endParaRPr lang="nl-NL" sz="18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Oorzaak degeneratie Tussenwervelschijf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6624736" cy="4104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Tussenwervelschijf = kraakbeen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Afwijkend kraakbeen bij deze rassen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Hierdoor necrose (= cel afsterving) met als gevolg verkalking.</a:t>
            </a:r>
          </a:p>
          <a:p>
            <a:endParaRPr lang="nl-NL" dirty="0"/>
          </a:p>
        </p:txBody>
      </p:sp>
      <p:pic>
        <p:nvPicPr>
          <p:cNvPr id="2050" name="Picture 2" descr="https://encrypted-tbn1.gstatic.com/images?q=tbn:ANd9GcSKBW4S5G1CiNgjxnhLG2_rvgeRayYZNH0ppwdVyDM3qvlsKw7JK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9"/>
          <a:stretch/>
        </p:blipFill>
        <p:spPr bwMode="auto">
          <a:xfrm>
            <a:off x="395536" y="1556792"/>
            <a:ext cx="7416824" cy="34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 HNP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50 % tussenruimten T12-T13 en T13-L1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75% tussen T11-T12 en L1-L2</a:t>
            </a:r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611560" y="3193586"/>
            <a:ext cx="7084572" cy="2304256"/>
            <a:chOff x="467544" y="3356992"/>
            <a:chExt cx="7084572" cy="2304256"/>
          </a:xfrm>
        </p:grpSpPr>
        <p:pic>
          <p:nvPicPr>
            <p:cNvPr id="4098" name="Picture 2" descr="http://hofkompas.nl/hofkompas/wp-content/uploads/2009/12/jan-0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  <a14:imgEffect>
                        <a14:brightnessContrast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85"/>
            <a:stretch/>
          </p:blipFill>
          <p:spPr bwMode="auto">
            <a:xfrm>
              <a:off x="467544" y="3356992"/>
              <a:ext cx="7084572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al 3"/>
            <p:cNvSpPr/>
            <p:nvPr/>
          </p:nvSpPr>
          <p:spPr>
            <a:xfrm>
              <a:off x="2267744" y="429309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1619672" y="4358201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971600" y="447311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2987824" y="4299460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3563888" y="4310748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20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Ernst problemen HNP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Afhankelijk van de hardheid (mate verkalking) tussenwervelschijf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Hoe harder tussenwervelschijf,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Hoe hoger de snelheid waarmee de inhoud het wervelkanaal inschiet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Hoe groter de schade aan het ruggemerg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Afhankelijk reactie ruggemerg door materiaal in wervelkanaal (bloeding, oedeem)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5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16832"/>
            <a:ext cx="7416824" cy="420933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Peracuut</a:t>
            </a:r>
            <a:r>
              <a:rPr lang="nl-NL" dirty="0" smtClean="0"/>
              <a:t>, acuut, chronisch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Pijn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Wisselende uitvalsverschijnselen </a:t>
            </a:r>
            <a:r>
              <a:rPr lang="nl-NL" dirty="0" err="1" smtClean="0"/>
              <a:t>achter-poten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Blaas problemen (meer of minder verlamd)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1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86239"/>
              </p:ext>
            </p:extLst>
          </p:nvPr>
        </p:nvGraphicFramePr>
        <p:xfrm>
          <a:off x="539552" y="1916832"/>
          <a:ext cx="7200799" cy="45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7495"/>
                <a:gridCol w="3593304"/>
              </a:tblGrid>
              <a:tr h="284845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Reflex</a:t>
                      </a:r>
                      <a:endParaRPr lang="nl-NL" sz="1600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Ruggenmergsegment / betekenis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Houdingsreactie / Stelreflex VP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C1 -T1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Houdingsreactie / Stelreflex AP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C1 -S3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ECR-reflex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C6 -T2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Panniculusreflex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T2 -L3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Patellareflex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L3 -L4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Tibialis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r>
                        <a:rPr lang="nl-NL" sz="1400" dirty="0" err="1">
                          <a:effectLst/>
                        </a:rPr>
                        <a:t>cranialis</a:t>
                      </a:r>
                      <a:r>
                        <a:rPr lang="nl-NL" sz="1400" dirty="0">
                          <a:effectLst/>
                        </a:rPr>
                        <a:t>-reflex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L4 -L5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Achillespeesreflex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Terugtrekreflex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L6 -S1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Anusreflex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S1 -S3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Mass</a:t>
                      </a:r>
                      <a:r>
                        <a:rPr lang="nl-NL" sz="1400" dirty="0">
                          <a:effectLst/>
                        </a:rPr>
                        <a:t>-reflex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Ernstige laesie van het spinale ruggenmerg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Gekruiste </a:t>
                      </a:r>
                      <a:r>
                        <a:rPr lang="nl-NL" sz="1400" dirty="0" err="1">
                          <a:effectLst/>
                        </a:rPr>
                        <a:t>extensor</a:t>
                      </a:r>
                      <a:r>
                        <a:rPr lang="nl-NL" sz="1400" dirty="0">
                          <a:effectLst/>
                        </a:rPr>
                        <a:t>-reflex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Mogelijks ernstig spinaal ruggenmergletsel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Schiff-Sherrington</a:t>
                      </a:r>
                      <a:r>
                        <a:rPr lang="nl-NL" sz="1400" dirty="0">
                          <a:effectLst/>
                        </a:rPr>
                        <a:t> fenomeen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Ernstig letsel in </a:t>
                      </a:r>
                      <a:r>
                        <a:rPr lang="nl-NL" sz="1400" dirty="0" err="1">
                          <a:effectLst/>
                        </a:rPr>
                        <a:t>thoracolumbaal</a:t>
                      </a:r>
                      <a:r>
                        <a:rPr lang="nl-NL" sz="1400" dirty="0">
                          <a:effectLst/>
                        </a:rPr>
                        <a:t> ruggenmerg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Areflexie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Spinale shock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Blijvende </a:t>
                      </a:r>
                      <a:r>
                        <a:rPr lang="nl-NL" sz="1400" dirty="0" err="1">
                          <a:effectLst/>
                        </a:rPr>
                        <a:t>areflexie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Volledige destructie van de geteste delen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Uitbreidende </a:t>
                      </a:r>
                      <a:r>
                        <a:rPr lang="nl-NL" sz="1400" dirty="0" err="1">
                          <a:effectLst/>
                        </a:rPr>
                        <a:t>areflexie</a:t>
                      </a:r>
                      <a:r>
                        <a:rPr lang="nl-NL" sz="1400" dirty="0">
                          <a:effectLst/>
                        </a:rPr>
                        <a:t>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</a:rPr>
                        <a:t>Myelomalacie</a:t>
                      </a:r>
                      <a:r>
                        <a:rPr lang="nl-NL" sz="1400" dirty="0">
                          <a:effectLst/>
                        </a:rPr>
                        <a:t> met dood in uren tot dagen 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Gradatie (1).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7139136" cy="46805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Graad 1: 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Alleen </a:t>
            </a:r>
            <a:r>
              <a:rPr lang="nl-NL" dirty="0"/>
              <a:t>rugpijn, geen verlies van </a:t>
            </a:r>
            <a:r>
              <a:rPr lang="nl-NL" dirty="0" err="1" smtClean="0"/>
              <a:t>neuro-logische</a:t>
            </a:r>
            <a:r>
              <a:rPr lang="nl-NL" dirty="0" smtClean="0"/>
              <a:t> </a:t>
            </a:r>
            <a:r>
              <a:rPr lang="nl-NL" dirty="0"/>
              <a:t>functies.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Graad 2: 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/>
              <a:t>R</a:t>
            </a:r>
            <a:r>
              <a:rPr lang="nl-NL" dirty="0" smtClean="0"/>
              <a:t>ugpijn</a:t>
            </a:r>
            <a:r>
              <a:rPr lang="nl-NL" dirty="0"/>
              <a:t>, paretische achterhand en verlies van proprioceptie in de achterhand.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Graad 3</a:t>
            </a:r>
            <a:r>
              <a:rPr lang="nl-NL" dirty="0" smtClean="0"/>
              <a:t>: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paralyse </a:t>
            </a:r>
            <a:r>
              <a:rPr lang="nl-NL" dirty="0"/>
              <a:t>in de achterhand, maar met intact pijngevoel van de achterhand.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Graad 4: 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paralyse </a:t>
            </a:r>
            <a:r>
              <a:rPr lang="nl-NL" dirty="0"/>
              <a:t>in combinatie met volledig verlies van pijngevoel in de achterhand</a:t>
            </a:r>
          </a:p>
        </p:txBody>
      </p:sp>
    </p:spTree>
    <p:extLst>
      <p:ext uri="{BB962C8B-B14F-4D97-AF65-F5344CB8AC3E}">
        <p14:creationId xmlns:p14="http://schemas.microsoft.com/office/powerpoint/2010/main" val="33899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Gradatie (2).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7355160" cy="453650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Type 1: Alleen pijn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Type 2: Zwakte, lichte verlamming achter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Type 3: Motorische verlamming achter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Type 4: Verminderd pijngevoel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Type 5: Afwezigheid van pijngevoel achter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5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Diagnostiek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Röntgenfoto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Uitsluiten trauma, </a:t>
            </a:r>
            <a:r>
              <a:rPr lang="nl-NL" dirty="0" err="1" smtClean="0"/>
              <a:t>discospondilitis</a:t>
            </a:r>
            <a:r>
              <a:rPr lang="nl-NL" dirty="0" smtClean="0"/>
              <a:t>, tumor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Myelografie.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Contrast </a:t>
            </a:r>
            <a:r>
              <a:rPr lang="nl-NL" dirty="0" err="1" smtClean="0"/>
              <a:t>röfo</a:t>
            </a:r>
            <a:r>
              <a:rPr lang="nl-NL" dirty="0" smtClean="0"/>
              <a:t>, 2-dimensionaal, narcose, bijwerkingen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CT-scan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Geeft 3 dimensionaal beeld, verder als bovenstaande 2 methoden</a:t>
            </a:r>
            <a:endParaRPr lang="nl-NL" dirty="0"/>
          </a:p>
          <a:p>
            <a:pPr marL="0" indent="0"/>
            <a:endParaRPr lang="nl-NL" dirty="0" smtClean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25539" r="18792"/>
          <a:stretch/>
        </p:blipFill>
        <p:spPr bwMode="auto">
          <a:xfrm>
            <a:off x="395536" y="1882423"/>
            <a:ext cx="7056784" cy="4282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21170" t="18462" r="19619" b="3384"/>
          <a:stretch/>
        </p:blipFill>
        <p:spPr bwMode="auto">
          <a:xfrm>
            <a:off x="395536" y="1888840"/>
            <a:ext cx="7056784" cy="42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1" t="40308" r="19454" b="3385"/>
          <a:stretch/>
        </p:blipFill>
        <p:spPr bwMode="auto">
          <a:xfrm>
            <a:off x="448421" y="1988840"/>
            <a:ext cx="7242162" cy="3817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7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Diagnostiek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MRI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Beste methode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Wel afhankelijk installatie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Weinig invasief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T1 opname: water donker /  vet wit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T2 opname: T2 contrast vloeistof </a:t>
            </a:r>
            <a:r>
              <a:rPr lang="nl-NL" dirty="0" smtClean="0">
                <a:sym typeface="Wingdings" panose="05000000000000000000" pitchFamily="2" charset="2"/>
              </a:rPr>
              <a:t> water lichter en vet donkerder; hierdoor beter onderscheid in de ruggemerg ruimte</a:t>
            </a:r>
            <a:endParaRPr lang="nl-NL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3" t="17538" r="33015" b="40308"/>
          <a:stretch/>
        </p:blipFill>
        <p:spPr bwMode="auto">
          <a:xfrm>
            <a:off x="575556" y="1340768"/>
            <a:ext cx="698477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59692" r="32519" b="3385"/>
          <a:stretch/>
        </p:blipFill>
        <p:spPr bwMode="auto">
          <a:xfrm>
            <a:off x="575556" y="1484784"/>
            <a:ext cx="723680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78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Skelet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3977"/>
            <a:ext cx="7243912" cy="48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110619" y="2312876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751634" y="2708920"/>
            <a:ext cx="297249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012160" y="2996952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55576" y="3429000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31032" y="2141240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259632" y="3861048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1079612" y="4286162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390192" y="4653136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1102507" y="5013176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1128031" y="5589240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1102507" y="5877272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1084251" y="616530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3851920" y="616530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4139952" y="5481228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4017492" y="5769260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4139952" y="508518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3635896" y="4761148"/>
            <a:ext cx="1389708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4355975" y="4286162"/>
            <a:ext cx="683717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6228184" y="453366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6004643" y="4077728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23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6300192" y="3645024"/>
            <a:ext cx="100811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3895353" y="4545124"/>
            <a:ext cx="50405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26" name="Rechthoek 25"/>
          <p:cNvSpPr/>
          <p:nvPr/>
        </p:nvSpPr>
        <p:spPr>
          <a:xfrm>
            <a:off x="4860031" y="3753036"/>
            <a:ext cx="54748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9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Therapie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7139136" cy="2880320"/>
          </a:xfrm>
        </p:spPr>
        <p:txBody>
          <a:bodyPr numCol="2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Conservatief: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Kooi rust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Pijnstillers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Corticosteroiden</a:t>
            </a:r>
            <a:endParaRPr lang="nl-NL" dirty="0"/>
          </a:p>
          <a:p>
            <a:pPr marL="857250" lvl="1" indent="-457200">
              <a:buFont typeface="Wingdings" panose="05000000000000000000" pitchFamily="2" charset="2"/>
              <a:buChar char="ü"/>
            </a:pP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endParaRPr lang="nl-NL" dirty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Dieetwijzigingen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Fysiotherapie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Spierrelexantia</a:t>
            </a:r>
            <a:endParaRPr lang="nl-NL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4365104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Effectiviteit</a:t>
            </a:r>
            <a:r>
              <a:rPr lang="nl-NL" sz="2400" dirty="0" smtClean="0"/>
              <a:t>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Type 1 en 2 :  tot 82 %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Type 3	         :  tot 51 %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Kans op recidief: tot 40 %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Acupunctuur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Ondersteunend bij type 1 en type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Is alternatief voor chirurgie bij type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Dieetwijzigingen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Door pijn en verminderde proprioceptie (=gevoel) problemen met </a:t>
            </a:r>
            <a:r>
              <a:rPr lang="nl-NL" dirty="0" err="1" smtClean="0"/>
              <a:t>defaeceren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Vezelrijke voeding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/>
              <a:t>Defaeceren</a:t>
            </a:r>
            <a:r>
              <a:rPr lang="nl-NL" dirty="0" smtClean="0"/>
              <a:t> gemakkelijker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Toch nog problemen dan laxeren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3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NSAID’s</a:t>
            </a:r>
            <a:r>
              <a:rPr lang="nl-NL" dirty="0" smtClean="0"/>
              <a:t> als pijnbestrijding en </a:t>
            </a:r>
            <a:r>
              <a:rPr lang="nl-NL" dirty="0" err="1" smtClean="0"/>
              <a:t>ontste-kingsremmers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Corticosteroiden</a:t>
            </a:r>
            <a:r>
              <a:rPr lang="nl-NL" dirty="0" smtClean="0"/>
              <a:t> omstreden (kwaliteit van leven)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Sedativa zoals valium®, </a:t>
            </a:r>
            <a:r>
              <a:rPr lang="nl-NL" dirty="0" err="1" smtClean="0"/>
              <a:t>vetranquil</a:t>
            </a:r>
            <a:r>
              <a:rPr lang="nl-NL" dirty="0" smtClean="0"/>
              <a:t>® en </a:t>
            </a:r>
            <a:r>
              <a:rPr lang="nl-NL" dirty="0" err="1" smtClean="0"/>
              <a:t>Calmivet</a:t>
            </a:r>
            <a:r>
              <a:rPr lang="nl-NL" dirty="0" smtClean="0"/>
              <a:t>®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Deze middelen hebben ook een spierverslappend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1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Chirurgische therapie.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Decompressie is noodzakelijk en snel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Snel om te voorkomen dat ruggemerg onherstelbaar beschadigt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Snel is &lt; 24 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7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Decompressiemethoden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Hemilaminectomie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/>
              <a:t>Dorsale </a:t>
            </a:r>
            <a:r>
              <a:rPr lang="nl-NL" dirty="0" err="1" smtClean="0"/>
              <a:t>laminectomie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Pediculectomie</a:t>
            </a:r>
            <a:endParaRPr lang="nl-NL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Corpectomie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Niet-</a:t>
            </a:r>
            <a:r>
              <a:rPr lang="nl-NL" dirty="0" err="1"/>
              <a:t>decompressieve</a:t>
            </a:r>
            <a:r>
              <a:rPr lang="nl-NL" dirty="0"/>
              <a:t> </a:t>
            </a:r>
            <a:r>
              <a:rPr lang="nl-NL" dirty="0" smtClean="0"/>
              <a:t>technieken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err="1" smtClean="0"/>
              <a:t>Fenestratie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/>
              <a:t>Percutane </a:t>
            </a:r>
            <a:r>
              <a:rPr lang="nl-NL" dirty="0" err="1"/>
              <a:t>discectomie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5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Hemilaminectomie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5944115" cy="360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-2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92" t="77289" r="17482" b="10086"/>
          <a:stretch/>
        </p:blipFill>
        <p:spPr bwMode="auto">
          <a:xfrm>
            <a:off x="323528" y="5373216"/>
            <a:ext cx="7632848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93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Hemilaminectomie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Meest gebruikt bij </a:t>
            </a:r>
            <a:r>
              <a:rPr lang="nl-NL" dirty="0" err="1" smtClean="0"/>
              <a:t>thoracolumbale</a:t>
            </a:r>
            <a:r>
              <a:rPr lang="nl-NL" dirty="0" smtClean="0"/>
              <a:t> hernia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Bot van beide wervelbogen verwijderd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Verwijderen uitgestulpte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Ruggemerg vrij en </a:t>
            </a:r>
            <a:r>
              <a:rPr lang="nl-NL" dirty="0" err="1" smtClean="0"/>
              <a:t>drukvrij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273925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3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Hemilaminectomie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433"/>
            <a:ext cx="7690920" cy="298023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Dorsale </a:t>
            </a:r>
            <a:r>
              <a:rPr lang="nl-NL" dirty="0" err="1" smtClean="0"/>
              <a:t>laminectomie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916832"/>
            <a:ext cx="7139136" cy="46805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Meest logische operatie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Dorsale deel wervelboog met spinaal uitsteeksel verwijderen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Ook dura mater en deel omringende spieren weghalen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Nadeel: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/>
              <a:t>D</a:t>
            </a:r>
            <a:r>
              <a:rPr lang="nl-NL" dirty="0" smtClean="0"/>
              <a:t>iscus materiaal blijft zitten, waardoor mogelijk de bloedvoorziening slecht blijft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Gewrichtsoppervlakten  wervels ook weg, waardoor mogelijk instabiliteit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390"/>
            <a:ext cx="5904656" cy="63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Wervelkolom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Hals wervels (?)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De eerste 2 wervels?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Borstwervels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Lendewervels</a:t>
            </a:r>
            <a:r>
              <a:rPr lang="nl-NL" dirty="0" smtClean="0"/>
              <a:t> 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Kruisbeen</a:t>
            </a:r>
            <a:r>
              <a:rPr lang="nl-NL" dirty="0" smtClean="0"/>
              <a:t> (?)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vergroeid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Staartwervels (?)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779912" y="197427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7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4606142" y="2444423"/>
            <a:ext cx="267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/>
            <a:r>
              <a:rPr lang="nl-NL" sz="2400" dirty="0"/>
              <a:t>Atlas en draaier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102086" y="29677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13</a:t>
            </a:r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4128241" y="35010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7, soms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275856" y="397670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3</a:t>
            </a:r>
            <a:endParaRPr lang="nl-NL" sz="2400" dirty="0"/>
          </a:p>
        </p:txBody>
      </p:sp>
      <p:sp>
        <p:nvSpPr>
          <p:cNvPr id="9" name="Rechthoek 8"/>
          <p:cNvSpPr/>
          <p:nvPr/>
        </p:nvSpPr>
        <p:spPr>
          <a:xfrm>
            <a:off x="1331640" y="4581128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873652" y="5013176"/>
            <a:ext cx="207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20- 23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497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Pediculectomie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7283152" cy="475252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Deel zijkant weghalen ter hoogte van de opening waar de zenuwen uittreden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Voordeel: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Minder trauma, sneller herstel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Later eventueel een </a:t>
            </a:r>
            <a:r>
              <a:rPr lang="nl-NL" dirty="0" err="1" smtClean="0"/>
              <a:t>hemilaminectomie</a:t>
            </a:r>
            <a:endParaRPr lang="nl-NL" dirty="0" smtClean="0"/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Gewrichtsvlakken in tact </a:t>
            </a:r>
            <a:r>
              <a:rPr lang="nl-NL" dirty="0" smtClean="0">
                <a:sym typeface="Wingdings" panose="05000000000000000000" pitchFamily="2" charset="2"/>
              </a:rPr>
              <a:t> meer stabiliteit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Nadeel: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Beperkter overzicht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nl-NL" dirty="0" smtClean="0"/>
              <a:t>kwetsbaar gebied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33212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8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Fenestratie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7139136" cy="460851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Tussenwervelschijf wordt geopend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Inwendige wordt zoveel mogelijk verwijderd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Naast gelegen tussenwervelschijven kunnen ook behandeld worden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Nadeel: uitgestulpte materiaal wordt niet verwijderd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Meer gebruikt om verergering te voorkomen of nieuwe </a:t>
            </a:r>
            <a:r>
              <a:rPr lang="nl-NL" dirty="0" err="1" smtClean="0"/>
              <a:t>herniae</a:t>
            </a:r>
            <a:r>
              <a:rPr lang="nl-NL" dirty="0" smtClean="0"/>
              <a:t> te voorkomen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"/>
          <a:stretch/>
        </p:blipFill>
        <p:spPr bwMode="auto">
          <a:xfrm>
            <a:off x="467544" y="1916832"/>
            <a:ext cx="7344121" cy="47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Cauda</a:t>
            </a:r>
            <a:r>
              <a:rPr lang="nl-NL" dirty="0" smtClean="0"/>
              <a:t> </a:t>
            </a:r>
            <a:r>
              <a:rPr lang="nl-NL" dirty="0" err="1" smtClean="0"/>
              <a:t>equina</a:t>
            </a:r>
            <a:r>
              <a:rPr lang="nl-NL" dirty="0" smtClean="0"/>
              <a:t> syndroom.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Plotseling pijnscheuten, gillen, </a:t>
            </a:r>
            <a:r>
              <a:rPr lang="nl-NL" dirty="0" err="1" smtClean="0"/>
              <a:t>coordinatieproblemen</a:t>
            </a:r>
            <a:r>
              <a:rPr lang="nl-NL" dirty="0" smtClean="0"/>
              <a:t> enz.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Video: </a:t>
            </a: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youtu.be/XsbbJuzdd0c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7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Cauda</a:t>
            </a:r>
            <a:r>
              <a:rPr lang="nl-NL" dirty="0" smtClean="0"/>
              <a:t> </a:t>
            </a:r>
            <a:r>
              <a:rPr lang="nl-NL" dirty="0" err="1" smtClean="0"/>
              <a:t>equina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Bundel zenuwen die bestaan uit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De uittredende zenuwen van l5 tot l7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De uitredende zenuwen van de sacrale wervels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 smtClean="0"/>
              <a:t>De uitredende zenuwen van de eerste staartwervels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086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Ontstaat door het sneller groeien van de wervels dan de groei van het ruggemerg.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3890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Cauda</a:t>
            </a:r>
            <a:r>
              <a:rPr lang="nl-NL" dirty="0" smtClean="0"/>
              <a:t> </a:t>
            </a:r>
            <a:r>
              <a:rPr lang="nl-NL" dirty="0" err="1" smtClean="0"/>
              <a:t>equina</a:t>
            </a:r>
            <a:r>
              <a:rPr lang="nl-NL" dirty="0" smtClean="0"/>
              <a:t> syndroom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Andere naam: </a:t>
            </a:r>
            <a:r>
              <a:rPr lang="nl-NL" dirty="0" err="1" smtClean="0"/>
              <a:t>Lumbosacrale</a:t>
            </a:r>
            <a:r>
              <a:rPr lang="nl-NL" dirty="0" smtClean="0"/>
              <a:t> stenose.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Vernauwing van de </a:t>
            </a:r>
            <a:r>
              <a:rPr lang="nl-NL" dirty="0" err="1" smtClean="0"/>
              <a:t>ruggemergholte</a:t>
            </a:r>
            <a:r>
              <a:rPr lang="nl-NL" dirty="0" smtClean="0"/>
              <a:t> tussen L7 en sacrum.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Vernauwing van de </a:t>
            </a:r>
            <a:r>
              <a:rPr lang="nl-NL" dirty="0" err="1" smtClean="0"/>
              <a:t>ruggemergholte</a:t>
            </a:r>
            <a:r>
              <a:rPr lang="nl-NL" dirty="0" smtClean="0"/>
              <a:t> of vernauwing van de ruimte voor de uittredende zenuwen.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50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Subluxatie</a:t>
            </a:r>
            <a:r>
              <a:rPr lang="nl-NL" dirty="0" smtClean="0"/>
              <a:t> van het gewricht </a:t>
            </a:r>
            <a:r>
              <a:rPr lang="nl-NL" dirty="0" err="1" smtClean="0"/>
              <a:t>tussn</a:t>
            </a:r>
            <a:r>
              <a:rPr lang="nl-NL" dirty="0" smtClean="0"/>
              <a:t> L 7 en S1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Hernia tussen L7 en S1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656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3960440" cy="40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4325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320480" cy="487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53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Steeds ernstiger pijnscheuten, kortdurend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Ter hoogte van de lendenstreek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Soms mank lopen, soms verlamming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Later slechter staan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Plotseling pijn bij springen of plotseling rechtop gaan staan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43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Wervels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57" y="1478413"/>
            <a:ext cx="6279498" cy="32403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46166"/>
          <a:stretch/>
        </p:blipFill>
        <p:spPr>
          <a:xfrm>
            <a:off x="974290" y="1761587"/>
            <a:ext cx="7206294" cy="29571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0" r="53580"/>
          <a:stretch/>
        </p:blipFill>
        <p:spPr>
          <a:xfrm>
            <a:off x="3131840" y="764704"/>
            <a:ext cx="3167796" cy="51310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0" t="60167" b="2667"/>
          <a:stretch/>
        </p:blipFill>
        <p:spPr>
          <a:xfrm>
            <a:off x="2575927" y="1023784"/>
            <a:ext cx="4279621" cy="49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DD</a:t>
            </a:r>
            <a:r>
              <a:rPr lang="nl-NL" baseline="-25000" dirty="0" err="1" smtClean="0"/>
              <a:t>x</a:t>
            </a:r>
            <a:endParaRPr lang="nl-NL" baseline="-2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Allerlei heupproblemen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Artrose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821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Therapie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Medicamenteus: kort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Chirurgisch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4968552" cy="34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02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Atlas Draaier verbinding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9151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   Atlas   Draaier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10" b="50015"/>
          <a:stretch/>
        </p:blipFill>
        <p:spPr>
          <a:xfrm>
            <a:off x="554900" y="1268759"/>
            <a:ext cx="5472607" cy="34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Rib-wervelverbinding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660875" cy="32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OC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AOC</Template>
  <TotalTime>1329</TotalTime>
  <Words>1272</Words>
  <Application>Microsoft Office PowerPoint</Application>
  <PresentationFormat>Diavoorstelling (4:3)</PresentationFormat>
  <Paragraphs>355</Paragraphs>
  <Slides>61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2" baseType="lpstr">
      <vt:lpstr>AOC</vt:lpstr>
      <vt:lpstr>Rug aandoeningen</vt:lpstr>
      <vt:lpstr>Inhoud</vt:lpstr>
      <vt:lpstr>Wervelkolom</vt:lpstr>
      <vt:lpstr>Skelet.</vt:lpstr>
      <vt:lpstr>Wervelkolom</vt:lpstr>
      <vt:lpstr>Wervels</vt:lpstr>
      <vt:lpstr>Atlas Draaier verbinding</vt:lpstr>
      <vt:lpstr>Kop   Atlas   Draaier</vt:lpstr>
      <vt:lpstr>Rib-wervelverbinding</vt:lpstr>
      <vt:lpstr>Wervelkolom</vt:lpstr>
      <vt:lpstr>Wervelkolom</vt:lpstr>
      <vt:lpstr>Banden in en rond de wervels</vt:lpstr>
      <vt:lpstr>Wobbler syndroom</vt:lpstr>
      <vt:lpstr>Wobbler syndroom</vt:lpstr>
      <vt:lpstr>Oorzaken druk ruggemerg</vt:lpstr>
      <vt:lpstr>1. Degeneratie tussenwervelschijf</vt:lpstr>
      <vt:lpstr>2. Aangeboren botafwijkingen</vt:lpstr>
      <vt:lpstr>3. Vertical tripping </vt:lpstr>
      <vt:lpstr> 4. Hypertrofie lig flavum/afwijkingen aan de wervelboog </vt:lpstr>
      <vt:lpstr>5. Hourglass compressie</vt:lpstr>
      <vt:lpstr>Voorkomen van Wobbler</vt:lpstr>
      <vt:lpstr>Klinisch onderzoek</vt:lpstr>
      <vt:lpstr>Diagnose.</vt:lpstr>
      <vt:lpstr>Hernia nucleus pulposus</vt:lpstr>
      <vt:lpstr>Oorzaak</vt:lpstr>
      <vt:lpstr>Type hernia</vt:lpstr>
      <vt:lpstr>Type 1</vt:lpstr>
      <vt:lpstr>Hernia (nucleus pulposus)</vt:lpstr>
      <vt:lpstr>Voorkomen HNP</vt:lpstr>
      <vt:lpstr>Chondrodrytrofe rassen</vt:lpstr>
      <vt:lpstr>Oorzaak degeneratie Tussenwervelschijf</vt:lpstr>
      <vt:lpstr>Plaats HNP</vt:lpstr>
      <vt:lpstr>Ernst problemen HNP is</vt:lpstr>
      <vt:lpstr>Symptomen</vt:lpstr>
      <vt:lpstr>Klinisch onderzoek</vt:lpstr>
      <vt:lpstr>Gradatie (1).</vt:lpstr>
      <vt:lpstr>Gradatie (2).</vt:lpstr>
      <vt:lpstr>Diagnostiek (1)</vt:lpstr>
      <vt:lpstr>Diagnostiek (2)</vt:lpstr>
      <vt:lpstr>Therapie (1)</vt:lpstr>
      <vt:lpstr>Acupunctuur</vt:lpstr>
      <vt:lpstr>Dieetwijzigingen</vt:lpstr>
      <vt:lpstr>Medicijnen</vt:lpstr>
      <vt:lpstr>Chirurgische therapie.</vt:lpstr>
      <vt:lpstr>Methoden </vt:lpstr>
      <vt:lpstr>Hemilaminectomie</vt:lpstr>
      <vt:lpstr>Hemilaminectomie</vt:lpstr>
      <vt:lpstr>Hemilaminectomie</vt:lpstr>
      <vt:lpstr>Dorsale laminectomie</vt:lpstr>
      <vt:lpstr>Pediculectomie</vt:lpstr>
      <vt:lpstr>Fenestratie</vt:lpstr>
      <vt:lpstr>Cauda equina syndroom.</vt:lpstr>
      <vt:lpstr>Cauda equina</vt:lpstr>
      <vt:lpstr>Ontstaan</vt:lpstr>
      <vt:lpstr>Cauda equina syndroom</vt:lpstr>
      <vt:lpstr>Oorzaken.</vt:lpstr>
      <vt:lpstr>PowerPoint-presentatie</vt:lpstr>
      <vt:lpstr>PowerPoint-presentatie</vt:lpstr>
      <vt:lpstr>Symptomen</vt:lpstr>
      <vt:lpstr>DDx</vt:lpstr>
      <vt:lpstr>Therapie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Rug aandoeningen</dc:title>
  <dc:creator>Verstappen</dc:creator>
  <cp:lastModifiedBy>Verstappen</cp:lastModifiedBy>
  <cp:revision>67</cp:revision>
  <dcterms:created xsi:type="dcterms:W3CDTF">2014-01-29T09:31:33Z</dcterms:created>
  <dcterms:modified xsi:type="dcterms:W3CDTF">2016-03-23T09:33:58Z</dcterms:modified>
</cp:coreProperties>
</file>