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59" r:id="rId5"/>
    <p:sldId id="260" r:id="rId6"/>
    <p:sldId id="257" r:id="rId7"/>
    <p:sldId id="261" r:id="rId8"/>
    <p:sldId id="262" r:id="rId9"/>
    <p:sldId id="263" r:id="rId10"/>
    <p:sldId id="266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D8DC-53EC-4510-B738-4A41A2A71AB2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B993-D821-43F5-B68E-C08D86722F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642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D8DC-53EC-4510-B738-4A41A2A71AB2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B993-D821-43F5-B68E-C08D86722F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944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D8DC-53EC-4510-B738-4A41A2A71AB2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B993-D821-43F5-B68E-C08D86722F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79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D8DC-53EC-4510-B738-4A41A2A71AB2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B993-D821-43F5-B68E-C08D86722F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2255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D8DC-53EC-4510-B738-4A41A2A71AB2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B993-D821-43F5-B68E-C08D86722F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4499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D8DC-53EC-4510-B738-4A41A2A71AB2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B993-D821-43F5-B68E-C08D86722F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9999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D8DC-53EC-4510-B738-4A41A2A71AB2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B993-D821-43F5-B68E-C08D86722F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8789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D8DC-53EC-4510-B738-4A41A2A71AB2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B993-D821-43F5-B68E-C08D86722F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6781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D8DC-53EC-4510-B738-4A41A2A71AB2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B993-D821-43F5-B68E-C08D86722F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3736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D8DC-53EC-4510-B738-4A41A2A71AB2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B993-D821-43F5-B68E-C08D86722F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4498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D8DC-53EC-4510-B738-4A41A2A71AB2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B993-D821-43F5-B68E-C08D86722F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9590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9D8DC-53EC-4510-B738-4A41A2A71AB2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FB993-D821-43F5-B68E-C08D86722F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303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Tussenletters in samenstellingen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8" name="Picture 4" descr="http://virtueletraining.com/weblog/wp-content/uploads/2013/03/samenstellingen1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723" y="3429000"/>
            <a:ext cx="2592288" cy="291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klascement.net/files/4/5/0/1/9/l/samenstellin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48680"/>
            <a:ext cx="2284107" cy="1427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092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nl-NL" sz="2500" dirty="0">
                <a:solidFill>
                  <a:prstClr val="white"/>
                </a:solidFill>
              </a:rPr>
              <a:t>-	Jullie kunnen vertellen wat een samenstelling is.</a:t>
            </a:r>
          </a:p>
          <a:p>
            <a:pPr marL="0" lvl="0" indent="0">
              <a:buNone/>
            </a:pPr>
            <a:r>
              <a:rPr lang="nl-NL" sz="2500" dirty="0">
                <a:solidFill>
                  <a:prstClr val="white"/>
                </a:solidFill>
              </a:rPr>
              <a:t>-	Jullie kunnen vertellen wat de basisregel is voor een tussen-s.</a:t>
            </a:r>
          </a:p>
          <a:p>
            <a:pPr marL="0" lvl="0" indent="0">
              <a:buNone/>
            </a:pPr>
            <a:r>
              <a:rPr lang="nl-NL" sz="2500" dirty="0">
                <a:solidFill>
                  <a:prstClr val="white"/>
                </a:solidFill>
              </a:rPr>
              <a:t>-	Jullie kunnen vertellen wat de basisregel is voor een tussen (e)n.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1023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Spoorboekje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lvl="0" indent="-514350">
              <a:buFont typeface="Arial" panose="020B0604020202020204" pitchFamily="34" charset="0"/>
              <a:buAutoNum type="arabicParenR"/>
            </a:pPr>
            <a:r>
              <a:rPr lang="nl-NL" sz="3000" dirty="0" smtClean="0">
                <a:solidFill>
                  <a:prstClr val="white"/>
                </a:solidFill>
              </a:rPr>
              <a:t>Uitleg</a:t>
            </a:r>
            <a:endParaRPr lang="nl-NL" sz="3000" dirty="0">
              <a:solidFill>
                <a:prstClr val="white"/>
              </a:solidFill>
            </a:endParaRPr>
          </a:p>
          <a:p>
            <a:pPr marL="514350" lvl="0" indent="-514350">
              <a:buFont typeface="Arial" panose="020B0604020202020204" pitchFamily="34" charset="0"/>
              <a:buAutoNum type="arabicParenR"/>
            </a:pPr>
            <a:r>
              <a:rPr lang="nl-NL" sz="3000" dirty="0">
                <a:solidFill>
                  <a:prstClr val="white"/>
                </a:solidFill>
              </a:rPr>
              <a:t>Zelfstandige opdracht</a:t>
            </a:r>
          </a:p>
          <a:p>
            <a:pPr marL="514350" lvl="0" indent="-514350">
              <a:buFont typeface="Arial" panose="020B0604020202020204" pitchFamily="34" charset="0"/>
              <a:buAutoNum type="arabicParenR"/>
            </a:pPr>
            <a:r>
              <a:rPr lang="nl-NL" sz="3000" dirty="0">
                <a:solidFill>
                  <a:prstClr val="white"/>
                </a:solidFill>
              </a:rPr>
              <a:t>Bespreken</a:t>
            </a:r>
          </a:p>
          <a:p>
            <a:pPr marL="514350" lvl="0" indent="-514350">
              <a:buFont typeface="Arial" panose="020B0604020202020204" pitchFamily="34" charset="0"/>
              <a:buAutoNum type="arabicParenR"/>
            </a:pPr>
            <a:endParaRPr lang="nl-NL" sz="3000" dirty="0">
              <a:solidFill>
                <a:prstClr val="white"/>
              </a:solidFill>
            </a:endParaRPr>
          </a:p>
          <a:p>
            <a:pPr marL="0" lvl="0" indent="0">
              <a:buNone/>
            </a:pPr>
            <a:r>
              <a:rPr lang="nl-NL" sz="3000" dirty="0" smtClean="0">
                <a:solidFill>
                  <a:prstClr val="white"/>
                </a:solidFill>
              </a:rPr>
              <a:t>Doelen:</a:t>
            </a:r>
          </a:p>
          <a:p>
            <a:pPr marL="0" lvl="0" indent="0">
              <a:buNone/>
            </a:pPr>
            <a:r>
              <a:rPr lang="nl-NL" dirty="0">
                <a:solidFill>
                  <a:schemeClr val="bg1"/>
                </a:solidFill>
              </a:rPr>
              <a:t>-	</a:t>
            </a:r>
            <a:r>
              <a:rPr lang="nl-NL" dirty="0" smtClean="0">
                <a:solidFill>
                  <a:schemeClr val="bg1"/>
                </a:solidFill>
              </a:rPr>
              <a:t>Jullie kunnen vertellen </a:t>
            </a:r>
            <a:r>
              <a:rPr lang="nl-NL" dirty="0">
                <a:solidFill>
                  <a:schemeClr val="bg1"/>
                </a:solidFill>
              </a:rPr>
              <a:t>wat een samenstelling is.</a:t>
            </a:r>
          </a:p>
          <a:p>
            <a:pPr marL="0" lvl="0" indent="0">
              <a:buNone/>
            </a:pPr>
            <a:r>
              <a:rPr lang="nl-NL" dirty="0">
                <a:solidFill>
                  <a:schemeClr val="bg1"/>
                </a:solidFill>
              </a:rPr>
              <a:t>-	</a:t>
            </a:r>
            <a:r>
              <a:rPr lang="nl-NL" dirty="0" smtClean="0">
                <a:solidFill>
                  <a:schemeClr val="bg1"/>
                </a:solidFill>
              </a:rPr>
              <a:t>Jullie kunnen vertellen </a:t>
            </a:r>
            <a:r>
              <a:rPr lang="nl-NL" dirty="0">
                <a:solidFill>
                  <a:schemeClr val="bg1"/>
                </a:solidFill>
              </a:rPr>
              <a:t>wat de basisregel is voor een tussen-s.</a:t>
            </a:r>
          </a:p>
          <a:p>
            <a:pPr marL="0" lvl="0" indent="0">
              <a:buNone/>
            </a:pPr>
            <a:r>
              <a:rPr lang="nl-NL" dirty="0">
                <a:solidFill>
                  <a:schemeClr val="bg1"/>
                </a:solidFill>
              </a:rPr>
              <a:t>-	</a:t>
            </a:r>
            <a:r>
              <a:rPr lang="nl-NL" dirty="0" smtClean="0">
                <a:solidFill>
                  <a:schemeClr val="bg1"/>
                </a:solidFill>
              </a:rPr>
              <a:t>Jullie kunnen vertellen </a:t>
            </a:r>
            <a:r>
              <a:rPr lang="nl-NL" dirty="0">
                <a:solidFill>
                  <a:schemeClr val="bg1"/>
                </a:solidFill>
              </a:rPr>
              <a:t>wat de basisregel is voor een tussen (e)n. </a:t>
            </a:r>
          </a:p>
          <a:p>
            <a:pPr marL="0" lvl="0" indent="0">
              <a:buNone/>
            </a:pPr>
            <a:endParaRPr lang="nl-NL" dirty="0"/>
          </a:p>
        </p:txBody>
      </p:sp>
      <p:pic>
        <p:nvPicPr>
          <p:cNvPr id="4" name="Picture 2" descr="http://www.mywindows.nl/wp-content/uploads/2011/10/spoorboekje_featur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124744"/>
            <a:ext cx="2286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87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Regels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Basisregel: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Plak de twee woorden aan elkaar.</a:t>
            </a:r>
          </a:p>
          <a:p>
            <a:pPr marL="0" indent="0">
              <a:buNone/>
            </a:pPr>
            <a:r>
              <a:rPr lang="nl-NL" i="1" dirty="0" smtClean="0">
                <a:solidFill>
                  <a:schemeClr val="bg1"/>
                </a:solidFill>
              </a:rPr>
              <a:t>Stoelpoot, Tafelkleed</a:t>
            </a:r>
          </a:p>
          <a:p>
            <a:pPr marL="0" indent="0">
              <a:buNone/>
            </a:pPr>
            <a:endParaRPr lang="nl-NL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MAAR: soms moet je tussen de twee delen een –s of –(e)n plaatsen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01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Regels tussen-s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Basisregel voor de tussen-s: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Gebruik altijd een tussen –s als je die hoort:</a:t>
            </a:r>
          </a:p>
          <a:p>
            <a:pPr marL="0" indent="0">
              <a:buNone/>
            </a:pPr>
            <a:r>
              <a:rPr lang="nl-NL" i="1" dirty="0" smtClean="0">
                <a:solidFill>
                  <a:schemeClr val="bg1"/>
                </a:solidFill>
              </a:rPr>
              <a:t>Jongensboek, stationsrestauratie</a:t>
            </a:r>
          </a:p>
          <a:p>
            <a:pPr marL="0" indent="0">
              <a:buNone/>
            </a:pPr>
            <a:endParaRPr lang="nl-NL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TIP: begint het tweede gedeelte met een –s (of s-klank)? Verander dat woord en luister dan of je een –s hoort:</a:t>
            </a:r>
          </a:p>
          <a:p>
            <a:pPr marL="0" indent="0">
              <a:buNone/>
            </a:pPr>
            <a:r>
              <a:rPr lang="nl-NL" i="1" dirty="0" smtClean="0">
                <a:solidFill>
                  <a:schemeClr val="bg1"/>
                </a:solidFill>
              </a:rPr>
              <a:t>Stationsstraat, want bij stationsrestauratie krijgt station ook een tussen-s</a:t>
            </a:r>
            <a:endParaRPr lang="nl-NL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57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Regels tussen-(e)n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Basisregel: Als het eerste gedeelte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b="1" u="sng" dirty="0" smtClean="0">
                <a:solidFill>
                  <a:srgbClr val="FF0000"/>
                </a:solidFill>
              </a:rPr>
              <a:t>alleen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dirty="0" smtClean="0">
                <a:solidFill>
                  <a:schemeClr val="bg1"/>
                </a:solidFill>
              </a:rPr>
              <a:t>een meervoud heeft op (e)n, schrijf dan (e)n:</a:t>
            </a:r>
          </a:p>
          <a:p>
            <a:pPr marL="0" indent="0">
              <a:buNone/>
            </a:pPr>
            <a:r>
              <a:rPr lang="nl-NL" i="1" dirty="0" smtClean="0">
                <a:solidFill>
                  <a:schemeClr val="bg1"/>
                </a:solidFill>
              </a:rPr>
              <a:t>Eik – Eikenboom</a:t>
            </a:r>
          </a:p>
          <a:p>
            <a:pPr marL="0" indent="0">
              <a:buNone/>
            </a:pPr>
            <a:r>
              <a:rPr lang="nl-NL" i="1" dirty="0" smtClean="0">
                <a:solidFill>
                  <a:schemeClr val="bg1"/>
                </a:solidFill>
              </a:rPr>
              <a:t>Blinde – Blinden</a:t>
            </a:r>
          </a:p>
          <a:p>
            <a:pPr marL="0" indent="0">
              <a:buNone/>
            </a:pPr>
            <a:endParaRPr lang="nl-NL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MAAR: Er zijn uitzonderingen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07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Uitzonderingen tussen-(e)n</a:t>
            </a:r>
            <a:endParaRPr lang="nl-NL" dirty="0">
              <a:solidFill>
                <a:schemeClr val="bg1"/>
              </a:solidFill>
            </a:endParaRP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7196637"/>
              </p:ext>
            </p:extLst>
          </p:nvPr>
        </p:nvGraphicFramePr>
        <p:xfrm>
          <a:off x="457200" y="1600200"/>
          <a:ext cx="82296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Uitzondering: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dirty="0" smtClean="0"/>
                        <a:t>je schrijft </a:t>
                      </a:r>
                      <a:r>
                        <a:rPr lang="nl-NL" u="sng" dirty="0" smtClean="0">
                          <a:solidFill>
                            <a:srgbClr val="FF0000"/>
                          </a:solidFill>
                        </a:rPr>
                        <a:t>geen</a:t>
                      </a:r>
                      <a:r>
                        <a:rPr lang="nl-NL" dirty="0" smtClean="0"/>
                        <a:t> tussen (e)n als het eerste woord</a:t>
                      </a:r>
                      <a:r>
                        <a:rPr lang="nl-NL" baseline="0" dirty="0" smtClean="0"/>
                        <a:t> van een samenstelling…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Voorbeelden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Geen zelfstandig</a:t>
                      </a:r>
                      <a:r>
                        <a:rPr lang="nl-NL" baseline="0" dirty="0" smtClean="0"/>
                        <a:t> naamwoord is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hogeschool,</a:t>
                      </a:r>
                      <a:r>
                        <a:rPr lang="nl-NL" baseline="0" dirty="0" smtClean="0"/>
                        <a:t> platteland, huilebalk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Geen meervoud</a:t>
                      </a:r>
                      <a:r>
                        <a:rPr lang="nl-NL" baseline="0" dirty="0" smtClean="0"/>
                        <a:t> heeft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tarwebrood, benzinegeur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Alleen een meervoud op –s heeft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aspergesoep, douchekraan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Een meervoud op –s en op (e)n heeft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groenteboer, geboortecijfer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Aangeeft hoe groot, leuk, goed iets is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reuzeleuk</a:t>
                      </a:r>
                      <a:r>
                        <a:rPr lang="nl-NL" baseline="0" dirty="0" smtClean="0"/>
                        <a:t>, apetrots, beregoed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Uniek is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Koninginnedag, maneschijn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55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Doe nu zelfstandig…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arenR"/>
            </a:pPr>
            <a:r>
              <a:rPr lang="nl-NL" dirty="0">
                <a:solidFill>
                  <a:schemeClr val="bg1"/>
                </a:solidFill>
              </a:rPr>
              <a:t>f</a:t>
            </a:r>
            <a:r>
              <a:rPr lang="nl-NL" dirty="0" smtClean="0">
                <a:solidFill>
                  <a:schemeClr val="bg1"/>
                </a:solidFill>
              </a:rPr>
              <a:t>iets + slot		</a:t>
            </a:r>
            <a:endParaRPr lang="nl-NL" dirty="0">
              <a:solidFill>
                <a:schemeClr val="bg1"/>
              </a:solidFill>
            </a:endParaRPr>
          </a:p>
          <a:p>
            <a:pPr marL="514350" indent="-514350">
              <a:buAutoNum type="arabicParenR"/>
            </a:pPr>
            <a:r>
              <a:rPr lang="nl-NL" dirty="0" smtClean="0">
                <a:solidFill>
                  <a:schemeClr val="bg1"/>
                </a:solidFill>
              </a:rPr>
              <a:t>groente + soep		</a:t>
            </a:r>
          </a:p>
          <a:p>
            <a:pPr marL="514350" indent="-514350">
              <a:buAutoNum type="arabicParenR"/>
            </a:pPr>
            <a:r>
              <a:rPr lang="nl-NL" dirty="0" smtClean="0">
                <a:solidFill>
                  <a:schemeClr val="bg1"/>
                </a:solidFill>
              </a:rPr>
              <a:t>pan + koek		</a:t>
            </a:r>
          </a:p>
          <a:p>
            <a:pPr marL="514350" indent="-514350">
              <a:buAutoNum type="arabicParenR"/>
            </a:pPr>
            <a:r>
              <a:rPr lang="nl-NL" dirty="0" smtClean="0">
                <a:solidFill>
                  <a:schemeClr val="bg1"/>
                </a:solidFill>
              </a:rPr>
              <a:t>seconde + wijzer	</a:t>
            </a:r>
          </a:p>
          <a:p>
            <a:pPr marL="514350" indent="-514350">
              <a:buAutoNum type="arabicParenR"/>
            </a:pPr>
            <a:r>
              <a:rPr lang="nl-NL" dirty="0">
                <a:solidFill>
                  <a:schemeClr val="bg1"/>
                </a:solidFill>
              </a:rPr>
              <a:t>p</a:t>
            </a:r>
            <a:r>
              <a:rPr lang="nl-NL" dirty="0" smtClean="0">
                <a:solidFill>
                  <a:schemeClr val="bg1"/>
                </a:solidFill>
              </a:rPr>
              <a:t>eer + sap		</a:t>
            </a:r>
          </a:p>
          <a:p>
            <a:pPr marL="514350" indent="-514350">
              <a:buAutoNum type="arabicParenR"/>
            </a:pPr>
            <a:r>
              <a:rPr lang="nl-NL" dirty="0" smtClean="0">
                <a:solidFill>
                  <a:schemeClr val="bg1"/>
                </a:solidFill>
              </a:rPr>
              <a:t>recht + zaak		</a:t>
            </a:r>
          </a:p>
          <a:p>
            <a:pPr marL="514350" indent="-514350">
              <a:buAutoNum type="arabicParenR"/>
            </a:pPr>
            <a:r>
              <a:rPr lang="nl-NL" dirty="0" smtClean="0">
                <a:solidFill>
                  <a:schemeClr val="bg1"/>
                </a:solidFill>
              </a:rPr>
              <a:t>een + man + zaak	</a:t>
            </a:r>
          </a:p>
          <a:p>
            <a:pPr marL="514350" indent="-514350">
              <a:buAutoNum type="arabicParenR"/>
            </a:pPr>
            <a:r>
              <a:rPr lang="nl-NL" dirty="0">
                <a:solidFill>
                  <a:schemeClr val="bg1"/>
                </a:solidFill>
              </a:rPr>
              <a:t>r</a:t>
            </a:r>
            <a:r>
              <a:rPr lang="nl-NL" dirty="0" smtClean="0">
                <a:solidFill>
                  <a:schemeClr val="bg1"/>
                </a:solidFill>
              </a:rPr>
              <a:t>ogge + brood		</a:t>
            </a:r>
          </a:p>
          <a:p>
            <a:pPr marL="514350" indent="-514350">
              <a:buAutoNum type="arabicParenR"/>
            </a:pPr>
            <a:r>
              <a:rPr lang="nl-NL" dirty="0" smtClean="0">
                <a:solidFill>
                  <a:schemeClr val="bg1"/>
                </a:solidFill>
              </a:rPr>
              <a:t>luis + baan		</a:t>
            </a:r>
          </a:p>
          <a:p>
            <a:pPr marL="514350" indent="-514350">
              <a:buAutoNum type="arabicParenR"/>
            </a:pPr>
            <a:r>
              <a:rPr lang="nl-NL" dirty="0" smtClean="0">
                <a:solidFill>
                  <a:schemeClr val="bg1"/>
                </a:solidFill>
              </a:rPr>
              <a:t> aap + kool		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0102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Antwoorden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lvl="0" indent="-514350">
              <a:buFont typeface="Arial" panose="020B0604020202020204" pitchFamily="34" charset="0"/>
              <a:buAutoNum type="arabicParenR"/>
            </a:pPr>
            <a:r>
              <a:rPr lang="nl-NL" sz="2700" dirty="0">
                <a:solidFill>
                  <a:schemeClr val="bg1"/>
                </a:solidFill>
              </a:rPr>
              <a:t>fiets + slot		</a:t>
            </a:r>
            <a:endParaRPr lang="nl-NL" sz="2700" dirty="0" smtClean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nl-NL" sz="2700" dirty="0" smtClean="0">
                <a:solidFill>
                  <a:schemeClr val="bg1"/>
                </a:solidFill>
              </a:rPr>
              <a:t>= fietsslot</a:t>
            </a:r>
          </a:p>
          <a:p>
            <a:pPr marL="0" lvl="0" indent="0">
              <a:buNone/>
            </a:pPr>
            <a:endParaRPr lang="nl-NL" sz="2700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nl-NL" sz="2700" dirty="0" smtClean="0">
                <a:solidFill>
                  <a:schemeClr val="bg1"/>
                </a:solidFill>
              </a:rPr>
              <a:t>2) groente </a:t>
            </a:r>
            <a:r>
              <a:rPr lang="nl-NL" sz="2700" dirty="0">
                <a:solidFill>
                  <a:schemeClr val="bg1"/>
                </a:solidFill>
              </a:rPr>
              <a:t>+ soep		</a:t>
            </a:r>
          </a:p>
          <a:p>
            <a:pPr marL="0" lvl="0" indent="0">
              <a:buNone/>
            </a:pPr>
            <a:r>
              <a:rPr lang="nl-NL" sz="2700" dirty="0" smtClean="0">
                <a:solidFill>
                  <a:schemeClr val="bg1"/>
                </a:solidFill>
              </a:rPr>
              <a:t>= groentesoep</a:t>
            </a:r>
          </a:p>
          <a:p>
            <a:pPr marL="0" lvl="0" indent="0">
              <a:buNone/>
            </a:pPr>
            <a:endParaRPr lang="nl-NL" sz="2700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nl-NL" sz="2700" dirty="0" smtClean="0">
                <a:solidFill>
                  <a:schemeClr val="bg1"/>
                </a:solidFill>
              </a:rPr>
              <a:t>3) pan </a:t>
            </a:r>
            <a:r>
              <a:rPr lang="nl-NL" sz="2700" dirty="0">
                <a:solidFill>
                  <a:schemeClr val="bg1"/>
                </a:solidFill>
              </a:rPr>
              <a:t>+ koek		</a:t>
            </a:r>
            <a:endParaRPr lang="nl-NL" sz="2700" dirty="0" smtClean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nl-NL" sz="2700" dirty="0" smtClean="0">
                <a:solidFill>
                  <a:schemeClr val="bg1"/>
                </a:solidFill>
              </a:rPr>
              <a:t>= pannenkoek</a:t>
            </a:r>
          </a:p>
          <a:p>
            <a:pPr marL="0" lvl="0" indent="0">
              <a:buNone/>
            </a:pPr>
            <a:endParaRPr lang="nl-NL" sz="2700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nl-NL" sz="2700" dirty="0" smtClean="0">
                <a:solidFill>
                  <a:schemeClr val="bg1"/>
                </a:solidFill>
              </a:rPr>
              <a:t>4) seconde </a:t>
            </a:r>
            <a:r>
              <a:rPr lang="nl-NL" sz="2700" dirty="0">
                <a:solidFill>
                  <a:schemeClr val="bg1"/>
                </a:solidFill>
              </a:rPr>
              <a:t>+ wijzer	</a:t>
            </a:r>
            <a:endParaRPr lang="nl-NL" sz="2700" dirty="0" smtClean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nl-NL" sz="2700" dirty="0" smtClean="0">
                <a:solidFill>
                  <a:schemeClr val="bg1"/>
                </a:solidFill>
              </a:rPr>
              <a:t>= secondewijzer</a:t>
            </a:r>
          </a:p>
          <a:p>
            <a:pPr marL="0" lvl="0" indent="0">
              <a:buNone/>
            </a:pPr>
            <a:endParaRPr lang="nl-NL" sz="2700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nl-NL" sz="2700" dirty="0" smtClean="0">
                <a:solidFill>
                  <a:schemeClr val="bg1"/>
                </a:solidFill>
              </a:rPr>
              <a:t>5) peer </a:t>
            </a:r>
            <a:r>
              <a:rPr lang="nl-NL" sz="2700" dirty="0">
                <a:solidFill>
                  <a:schemeClr val="bg1"/>
                </a:solidFill>
              </a:rPr>
              <a:t>+ sap		</a:t>
            </a:r>
            <a:endParaRPr lang="nl-NL" sz="2700" dirty="0" smtClean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nl-NL" sz="2700" dirty="0" smtClean="0">
                <a:solidFill>
                  <a:schemeClr val="bg1"/>
                </a:solidFill>
              </a:rPr>
              <a:t>= </a:t>
            </a:r>
            <a:r>
              <a:rPr lang="nl-NL" sz="2700" dirty="0">
                <a:solidFill>
                  <a:schemeClr val="bg1"/>
                </a:solidFill>
              </a:rPr>
              <a:t>perensap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8606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Antwoorden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nl-NL" sz="2700" dirty="0" smtClean="0">
                <a:solidFill>
                  <a:schemeClr val="bg1"/>
                </a:solidFill>
              </a:rPr>
              <a:t>6) recht </a:t>
            </a:r>
            <a:r>
              <a:rPr lang="nl-NL" sz="2700" dirty="0">
                <a:solidFill>
                  <a:schemeClr val="bg1"/>
                </a:solidFill>
              </a:rPr>
              <a:t>+ zaak		</a:t>
            </a:r>
            <a:endParaRPr lang="nl-NL" sz="2700" dirty="0" smtClean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nl-NL" sz="2700" dirty="0" smtClean="0">
                <a:solidFill>
                  <a:schemeClr val="bg1"/>
                </a:solidFill>
              </a:rPr>
              <a:t>= rechtszaak</a:t>
            </a:r>
          </a:p>
          <a:p>
            <a:pPr marL="0" lvl="0" indent="0">
              <a:buNone/>
            </a:pPr>
            <a:endParaRPr lang="nl-NL" sz="2700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nl-NL" sz="2700" dirty="0" smtClean="0">
                <a:solidFill>
                  <a:schemeClr val="bg1"/>
                </a:solidFill>
              </a:rPr>
              <a:t>7) een </a:t>
            </a:r>
            <a:r>
              <a:rPr lang="nl-NL" sz="2700" dirty="0">
                <a:solidFill>
                  <a:schemeClr val="bg1"/>
                </a:solidFill>
              </a:rPr>
              <a:t>+ man + zaak	</a:t>
            </a:r>
            <a:endParaRPr lang="nl-NL" sz="2700" dirty="0" smtClean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nl-NL" sz="2700" dirty="0" smtClean="0">
                <a:solidFill>
                  <a:schemeClr val="bg1"/>
                </a:solidFill>
              </a:rPr>
              <a:t>= eenmanszaak</a:t>
            </a:r>
          </a:p>
          <a:p>
            <a:pPr marL="0" lvl="0" indent="0">
              <a:buNone/>
            </a:pPr>
            <a:endParaRPr lang="nl-NL" sz="2700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nl-NL" sz="2700" dirty="0" smtClean="0">
                <a:solidFill>
                  <a:schemeClr val="bg1"/>
                </a:solidFill>
              </a:rPr>
              <a:t>8) rogge </a:t>
            </a:r>
            <a:r>
              <a:rPr lang="nl-NL" sz="2700" dirty="0">
                <a:solidFill>
                  <a:schemeClr val="bg1"/>
                </a:solidFill>
              </a:rPr>
              <a:t>+ brood		</a:t>
            </a:r>
            <a:endParaRPr lang="nl-NL" sz="2700" dirty="0" smtClean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nl-NL" sz="2700" dirty="0" smtClean="0">
                <a:solidFill>
                  <a:schemeClr val="bg1"/>
                </a:solidFill>
              </a:rPr>
              <a:t>= roggebrood</a:t>
            </a:r>
          </a:p>
          <a:p>
            <a:pPr marL="0" lvl="0" indent="0">
              <a:buNone/>
            </a:pPr>
            <a:endParaRPr lang="nl-NL" sz="2700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nl-NL" sz="2700" dirty="0" smtClean="0">
                <a:solidFill>
                  <a:schemeClr val="bg1"/>
                </a:solidFill>
              </a:rPr>
              <a:t>9) luis </a:t>
            </a:r>
            <a:r>
              <a:rPr lang="nl-NL" sz="2700" dirty="0">
                <a:solidFill>
                  <a:schemeClr val="bg1"/>
                </a:solidFill>
              </a:rPr>
              <a:t>+ baan		</a:t>
            </a:r>
            <a:endParaRPr lang="nl-NL" sz="2700" dirty="0" smtClean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nl-NL" sz="2700" dirty="0" smtClean="0">
                <a:solidFill>
                  <a:schemeClr val="bg1"/>
                </a:solidFill>
              </a:rPr>
              <a:t>= luizenbaan</a:t>
            </a:r>
          </a:p>
          <a:p>
            <a:pPr marL="0" lvl="0" indent="0">
              <a:buNone/>
            </a:pPr>
            <a:endParaRPr lang="nl-NL" sz="2700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nl-NL" sz="2700" dirty="0" smtClean="0">
                <a:solidFill>
                  <a:schemeClr val="bg1"/>
                </a:solidFill>
              </a:rPr>
              <a:t>10) aap </a:t>
            </a:r>
            <a:r>
              <a:rPr lang="nl-NL" sz="2700" dirty="0">
                <a:solidFill>
                  <a:schemeClr val="bg1"/>
                </a:solidFill>
              </a:rPr>
              <a:t>+ kool		</a:t>
            </a:r>
            <a:endParaRPr lang="nl-NL" sz="2700" dirty="0" smtClean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nl-NL" sz="2700" dirty="0" smtClean="0">
                <a:solidFill>
                  <a:schemeClr val="bg1"/>
                </a:solidFill>
              </a:rPr>
              <a:t>= </a:t>
            </a:r>
            <a:r>
              <a:rPr lang="nl-NL" sz="2700" dirty="0">
                <a:solidFill>
                  <a:schemeClr val="bg1"/>
                </a:solidFill>
              </a:rPr>
              <a:t>apekool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27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229</Words>
  <Application>Microsoft Office PowerPoint</Application>
  <PresentationFormat>Diavoorstelling (4:3)</PresentationFormat>
  <Paragraphs>89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Kantoorthema</vt:lpstr>
      <vt:lpstr>Tussenletters in samenstellingen</vt:lpstr>
      <vt:lpstr>Spoorboekje</vt:lpstr>
      <vt:lpstr>Regels</vt:lpstr>
      <vt:lpstr>Regels tussen-s</vt:lpstr>
      <vt:lpstr>Regels tussen-(e)n</vt:lpstr>
      <vt:lpstr>Uitzonderingen tussen-(e)n</vt:lpstr>
      <vt:lpstr>Doe nu zelfstandig…</vt:lpstr>
      <vt:lpstr>Antwoorden</vt:lpstr>
      <vt:lpstr>Antwoorden</vt:lpstr>
      <vt:lpstr>Afsluiting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Tom</dc:creator>
  <cp:lastModifiedBy>Tom</cp:lastModifiedBy>
  <cp:revision>12</cp:revision>
  <dcterms:created xsi:type="dcterms:W3CDTF">2015-11-30T19:12:12Z</dcterms:created>
  <dcterms:modified xsi:type="dcterms:W3CDTF">2016-03-16T10:39:44Z</dcterms:modified>
</cp:coreProperties>
</file>