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5" r:id="rId4"/>
    <p:sldId id="258" r:id="rId5"/>
    <p:sldId id="259" r:id="rId6"/>
    <p:sldId id="260" r:id="rId7"/>
    <p:sldId id="261" r:id="rId8"/>
    <p:sldId id="263" r:id="rId9"/>
    <p:sldId id="262" r:id="rId10"/>
    <p:sldId id="264" r:id="rId11"/>
    <p:sldId id="265" r:id="rId12"/>
    <p:sldId id="276" r:id="rId13"/>
    <p:sldId id="268" r:id="rId14"/>
    <p:sldId id="269" r:id="rId15"/>
    <p:sldId id="274" r:id="rId16"/>
    <p:sldId id="266" r:id="rId17"/>
    <p:sldId id="267" r:id="rId18"/>
    <p:sldId id="270" r:id="rId19"/>
    <p:sldId id="271" r:id="rId20"/>
    <p:sldId id="272" r:id="rId21"/>
    <p:sldId id="277" r:id="rId22"/>
    <p:sldId id="273" r:id="rId23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7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het opmaakprofiel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het opmaakprofiel van de modelondertitel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8F0FA-503B-447F-A02E-6BF1D880434F}" type="datetimeFigureOut">
              <a:rPr lang="nl-NL" smtClean="0"/>
              <a:pPr/>
              <a:t>24-2-2013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7185-A582-4542-8FF0-969B3F80C0A5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het opmaakprofiel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opmaakprofielen van de modeltekst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8F0FA-503B-447F-A02E-6BF1D880434F}" type="datetimeFigureOut">
              <a:rPr lang="nl-NL" smtClean="0"/>
              <a:pPr/>
              <a:t>24-2-2013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7185-A582-4542-8FF0-969B3F80C0A5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het opmaakprofiel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opmaakprofielen van de modeltekst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8F0FA-503B-447F-A02E-6BF1D880434F}" type="datetimeFigureOut">
              <a:rPr lang="nl-NL" smtClean="0"/>
              <a:pPr/>
              <a:t>24-2-2013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7185-A582-4542-8FF0-969B3F80C0A5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het opmaakprofiel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opmaakprofielen van de modeltekst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8F0FA-503B-447F-A02E-6BF1D880434F}" type="datetimeFigureOut">
              <a:rPr lang="nl-NL" smtClean="0"/>
              <a:pPr/>
              <a:t>24-2-2013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7185-A582-4542-8FF0-969B3F80C0A5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het opmaakprofiel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opmaakprofielen van de modeltekst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8F0FA-503B-447F-A02E-6BF1D880434F}" type="datetimeFigureOut">
              <a:rPr lang="nl-NL" smtClean="0"/>
              <a:pPr/>
              <a:t>24-2-2013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7185-A582-4542-8FF0-969B3F80C0A5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het opmaakprofiel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opmaakprofielen van de modeltekst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opmaakprofielen van de modeltekst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8F0FA-503B-447F-A02E-6BF1D880434F}" type="datetimeFigureOut">
              <a:rPr lang="nl-NL" smtClean="0"/>
              <a:pPr/>
              <a:t>24-2-2013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7185-A582-4542-8FF0-969B3F80C0A5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het opmaakprofiel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opmaakprofielen van de modeltekst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opmaakprofielen van de modeltekst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opmaakprofielen van de modeltekst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opmaakprofielen van de modeltekst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8F0FA-503B-447F-A02E-6BF1D880434F}" type="datetimeFigureOut">
              <a:rPr lang="nl-NL" smtClean="0"/>
              <a:pPr/>
              <a:t>24-2-2013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7185-A582-4542-8FF0-969B3F80C0A5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het opmaakprofiel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8F0FA-503B-447F-A02E-6BF1D880434F}" type="datetimeFigureOut">
              <a:rPr lang="nl-NL" smtClean="0"/>
              <a:pPr/>
              <a:t>24-2-2013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7185-A582-4542-8FF0-969B3F80C0A5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8F0FA-503B-447F-A02E-6BF1D880434F}" type="datetimeFigureOut">
              <a:rPr lang="nl-NL" smtClean="0"/>
              <a:pPr/>
              <a:t>24-2-2013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7185-A582-4542-8FF0-969B3F80C0A5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het opmaakprofiel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opmaakprofielen van de modeltekst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opmaakprofielen van de modeltekst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8F0FA-503B-447F-A02E-6BF1D880434F}" type="datetimeFigureOut">
              <a:rPr lang="nl-NL" smtClean="0"/>
              <a:pPr/>
              <a:t>24-2-2013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7185-A582-4542-8FF0-969B3F80C0A5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het opmaakprofiel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opmaakprofielen van de modeltekst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8F0FA-503B-447F-A02E-6BF1D880434F}" type="datetimeFigureOut">
              <a:rPr lang="nl-NL" smtClean="0"/>
              <a:pPr/>
              <a:t>24-2-2013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7185-A582-4542-8FF0-969B3F80C0A5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alphaModFix amt="62000"/>
            <a:lum/>
          </a:blip>
          <a:srcRect/>
          <a:stretch>
            <a:fillRect t="-2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het opmaakprofiel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opmaakprofielen van de modeltekst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38F0FA-503B-447F-A02E-6BF1D880434F}" type="datetimeFigureOut">
              <a:rPr lang="nl-NL" smtClean="0"/>
              <a:pPr/>
              <a:t>24-2-2013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EE7185-A582-4542-8FF0-969B3F80C0A5}" type="slidenum">
              <a:rPr lang="nl-NL" smtClean="0"/>
              <a:pPr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 smtClean="0"/>
              <a:t>Bloeddruk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nl-NL" dirty="0" smtClean="0"/>
          </a:p>
          <a:p>
            <a:endParaRPr lang="nl-NL" dirty="0" smtClean="0"/>
          </a:p>
          <a:p>
            <a:r>
              <a:rPr lang="nl-NL" sz="1000" dirty="0" smtClean="0"/>
              <a:t>E. Flink 2012</a:t>
            </a:r>
            <a:endParaRPr lang="nl-NL" sz="1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Hypotensie 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nl-NL" dirty="0" smtClean="0"/>
              <a:t>= lage bloeddruk</a:t>
            </a:r>
          </a:p>
          <a:p>
            <a:pPr>
              <a:buNone/>
            </a:pPr>
            <a:r>
              <a:rPr lang="nl-NL" dirty="0" smtClean="0"/>
              <a:t>Oorzaak achterhalen.</a:t>
            </a:r>
          </a:p>
          <a:p>
            <a:pPr>
              <a:buNone/>
            </a:pPr>
            <a:r>
              <a:rPr lang="nl-NL" dirty="0" smtClean="0"/>
              <a:t>Persoonlijke situatie.</a:t>
            </a:r>
          </a:p>
          <a:p>
            <a:pPr>
              <a:buNone/>
            </a:pPr>
            <a:r>
              <a:rPr lang="nl-NL" u="sng" dirty="0" smtClean="0"/>
              <a:t>Klachten: </a:t>
            </a:r>
          </a:p>
          <a:p>
            <a:r>
              <a:rPr lang="nl-NL" dirty="0" smtClean="0"/>
              <a:t>Duizelig</a:t>
            </a:r>
          </a:p>
          <a:p>
            <a:r>
              <a:rPr lang="nl-NL" dirty="0" smtClean="0"/>
              <a:t>Bleek</a:t>
            </a:r>
          </a:p>
          <a:p>
            <a:r>
              <a:rPr lang="nl-NL" dirty="0" smtClean="0"/>
              <a:t>Klam aanvoelt</a:t>
            </a:r>
          </a:p>
          <a:p>
            <a:r>
              <a:rPr lang="nl-NL" dirty="0" smtClean="0"/>
              <a:t>Even buiten bewust zijn (</a:t>
            </a:r>
            <a:r>
              <a:rPr lang="nl-NL" dirty="0" err="1" smtClean="0"/>
              <a:t>collaberen</a:t>
            </a:r>
            <a:r>
              <a:rPr lang="nl-NL" dirty="0" smtClean="0"/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Bloeddruk meters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Kwikbloeddrukmeter</a:t>
            </a:r>
          </a:p>
          <a:p>
            <a:r>
              <a:rPr lang="nl-NL" dirty="0" smtClean="0"/>
              <a:t>Klokbloeddrukmeter (met manometer)</a:t>
            </a:r>
          </a:p>
          <a:p>
            <a:r>
              <a:rPr lang="nl-NL" dirty="0" smtClean="0"/>
              <a:t>Digitale bloeddrukmeter</a:t>
            </a:r>
          </a:p>
          <a:p>
            <a:pPr>
              <a:buNone/>
            </a:pPr>
            <a:endParaRPr lang="nl-NL" dirty="0" smtClean="0"/>
          </a:p>
          <a:p>
            <a:pPr>
              <a:buNone/>
            </a:pPr>
            <a:endParaRPr lang="nl-NL" dirty="0"/>
          </a:p>
        </p:txBody>
      </p:sp>
      <p:pic>
        <p:nvPicPr>
          <p:cNvPr id="4" name="Afbeelding 3" descr="manometer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27584" y="4058968"/>
            <a:ext cx="3240360" cy="2102169"/>
          </a:xfrm>
          <a:prstGeom prst="rect">
            <a:avLst/>
          </a:prstGeom>
        </p:spPr>
      </p:pic>
      <p:pic>
        <p:nvPicPr>
          <p:cNvPr id="5" name="Afbeelding 4" descr="digitale mete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652120" y="4005064"/>
            <a:ext cx="2611827" cy="212863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pic>
        <p:nvPicPr>
          <p:cNvPr id="4" name="Picture 2" descr="bloeddrukmeting1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35696" y="0"/>
            <a:ext cx="4533421" cy="75154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Werking bloeddruk meting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nl-NL" dirty="0" smtClean="0"/>
              <a:t>Manchet om bovenarm, opblazen</a:t>
            </a:r>
          </a:p>
          <a:p>
            <a:pPr marL="514350" indent="-514350">
              <a:buFont typeface="+mj-lt"/>
              <a:buAutoNum type="arabicPeriod"/>
            </a:pPr>
            <a:r>
              <a:rPr lang="nl-NL" dirty="0" smtClean="0"/>
              <a:t>Armslagader dicht gedrukt</a:t>
            </a:r>
          </a:p>
          <a:p>
            <a:pPr marL="514350" indent="-514350">
              <a:buFont typeface="+mj-lt"/>
              <a:buAutoNum type="arabicPeriod"/>
            </a:pPr>
            <a:r>
              <a:rPr lang="nl-NL" dirty="0" smtClean="0"/>
              <a:t>Lucht langzaam uit manchet lopen</a:t>
            </a:r>
          </a:p>
          <a:p>
            <a:pPr marL="514350" indent="-514350">
              <a:buFont typeface="+mj-lt"/>
              <a:buAutoNum type="arabicPeriod"/>
            </a:pPr>
            <a:r>
              <a:rPr lang="nl-NL" dirty="0" smtClean="0"/>
              <a:t>Bloed weer iets door komen = systole</a:t>
            </a:r>
          </a:p>
          <a:p>
            <a:pPr marL="514350" indent="-514350">
              <a:buFont typeface="+mj-lt"/>
              <a:buAutoNum type="arabicPeriod"/>
            </a:pPr>
            <a:r>
              <a:rPr lang="nl-NL" dirty="0" smtClean="0"/>
              <a:t>Verder lucht uit manchet</a:t>
            </a:r>
          </a:p>
          <a:p>
            <a:pPr marL="514350" indent="-514350">
              <a:buFont typeface="+mj-lt"/>
              <a:buAutoNum type="arabicPeriod"/>
            </a:pPr>
            <a:r>
              <a:rPr lang="nl-NL" dirty="0" smtClean="0"/>
              <a:t>Bloed volledig weer door = diastole </a:t>
            </a:r>
          </a:p>
          <a:p>
            <a:pPr>
              <a:buNone/>
            </a:pPr>
            <a:endParaRPr lang="nl-NL" dirty="0" smtClean="0"/>
          </a:p>
          <a:p>
            <a:endParaRPr lang="nl-NL" dirty="0" smtClean="0"/>
          </a:p>
          <a:p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Schematische weergave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nl-NL" sz="2000" dirty="0" smtClean="0"/>
          </a:p>
          <a:p>
            <a:pPr>
              <a:buNone/>
            </a:pPr>
            <a:r>
              <a:rPr lang="nl-NL" sz="2000" dirty="0" smtClean="0"/>
              <a:t>                                                                                             hoor niets</a:t>
            </a:r>
          </a:p>
          <a:p>
            <a:pPr>
              <a:buNone/>
            </a:pPr>
            <a:r>
              <a:rPr lang="nl-NL" sz="2000" dirty="0" smtClean="0"/>
              <a:t>                        120                 begint te kloppen             </a:t>
            </a:r>
          </a:p>
          <a:p>
            <a:pPr>
              <a:buNone/>
            </a:pPr>
            <a:endParaRPr lang="nl-NL" sz="2000" dirty="0" smtClean="0"/>
          </a:p>
          <a:p>
            <a:pPr>
              <a:buNone/>
            </a:pPr>
            <a:r>
              <a:rPr lang="nl-NL" sz="2000" dirty="0" smtClean="0"/>
              <a:t>Opblazen</a:t>
            </a:r>
          </a:p>
          <a:p>
            <a:pPr>
              <a:buNone/>
            </a:pPr>
            <a:r>
              <a:rPr lang="nl-NL" sz="2000" dirty="0" smtClean="0"/>
              <a:t>en leeglopen                                                                       blijf je het horen kloppen</a:t>
            </a:r>
          </a:p>
          <a:p>
            <a:pPr>
              <a:buNone/>
            </a:pPr>
            <a:r>
              <a:rPr lang="nl-NL" sz="2000" dirty="0" smtClean="0"/>
              <a:t>van manchet                                                                        </a:t>
            </a:r>
          </a:p>
          <a:p>
            <a:pPr>
              <a:buNone/>
            </a:pPr>
            <a:endParaRPr lang="nl-NL" sz="2000" dirty="0" smtClean="0"/>
          </a:p>
          <a:p>
            <a:pPr>
              <a:buNone/>
            </a:pPr>
            <a:r>
              <a:rPr lang="nl-NL" sz="2000" dirty="0" smtClean="0"/>
              <a:t>                            80              stopt met kloppen</a:t>
            </a:r>
          </a:p>
          <a:p>
            <a:pPr>
              <a:buNone/>
            </a:pPr>
            <a:endParaRPr lang="nl-NL" sz="2000" dirty="0" smtClean="0"/>
          </a:p>
          <a:p>
            <a:pPr>
              <a:buNone/>
            </a:pPr>
            <a:r>
              <a:rPr lang="nl-NL" sz="2000" dirty="0" smtClean="0"/>
              <a:t>                                                                                              hoor je niets</a:t>
            </a:r>
            <a:endParaRPr lang="nl-NL" sz="2000" dirty="0"/>
          </a:p>
        </p:txBody>
      </p:sp>
      <p:cxnSp>
        <p:nvCxnSpPr>
          <p:cNvPr id="5" name="Rechte verbindingslijn 4"/>
          <p:cNvCxnSpPr/>
          <p:nvPr/>
        </p:nvCxnSpPr>
        <p:spPr>
          <a:xfrm>
            <a:off x="2699792" y="1628800"/>
            <a:ext cx="0" cy="4392488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Rechte verbindingslijn met pijl 8"/>
          <p:cNvCxnSpPr/>
          <p:nvPr/>
        </p:nvCxnSpPr>
        <p:spPr>
          <a:xfrm flipV="1">
            <a:off x="2123728" y="2924944"/>
            <a:ext cx="0" cy="111600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Rechte verbindingslijn 10"/>
          <p:cNvCxnSpPr/>
          <p:nvPr/>
        </p:nvCxnSpPr>
        <p:spPr>
          <a:xfrm>
            <a:off x="2339752" y="2564904"/>
            <a:ext cx="792088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Rechte verbindingslijn 12"/>
          <p:cNvCxnSpPr/>
          <p:nvPr/>
        </p:nvCxnSpPr>
        <p:spPr>
          <a:xfrm>
            <a:off x="2411760" y="4725144"/>
            <a:ext cx="6480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Rechte verbindingslijn met pijl 15"/>
          <p:cNvCxnSpPr/>
          <p:nvPr/>
        </p:nvCxnSpPr>
        <p:spPr>
          <a:xfrm>
            <a:off x="2339752" y="2924944"/>
            <a:ext cx="0" cy="1152128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echteraccolade 21"/>
          <p:cNvSpPr/>
          <p:nvPr/>
        </p:nvSpPr>
        <p:spPr>
          <a:xfrm>
            <a:off x="5436096" y="1628800"/>
            <a:ext cx="189735" cy="648072"/>
          </a:xfrm>
          <a:prstGeom prst="rightBrac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3" name="Rechteraccolade 22"/>
          <p:cNvSpPr/>
          <p:nvPr/>
        </p:nvSpPr>
        <p:spPr>
          <a:xfrm>
            <a:off x="5364088" y="2564904"/>
            <a:ext cx="432048" cy="1800200"/>
          </a:xfrm>
          <a:prstGeom prst="rightBrace">
            <a:avLst>
              <a:gd name="adj1" fmla="val 8333"/>
              <a:gd name="adj2" fmla="val 58708"/>
            </a:avLst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4" name="Rechteraccolade 23"/>
          <p:cNvSpPr/>
          <p:nvPr/>
        </p:nvSpPr>
        <p:spPr>
          <a:xfrm>
            <a:off x="5436096" y="5013176"/>
            <a:ext cx="189735" cy="648072"/>
          </a:xfrm>
          <a:prstGeom prst="rightBrac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Wat hoor je.</a:t>
            </a:r>
            <a:endParaRPr lang="nl-NL" dirty="0"/>
          </a:p>
        </p:txBody>
      </p:sp>
      <p:pic>
        <p:nvPicPr>
          <p:cNvPr id="4" name="Tijdelijke aanduiding voor inhoud 3" descr="RR meting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403648" y="1916832"/>
            <a:ext cx="5861133" cy="339747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Uitvoeren 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Ausculatoire methode</a:t>
            </a:r>
          </a:p>
          <a:p>
            <a:pPr>
              <a:buNone/>
            </a:pPr>
            <a:r>
              <a:rPr lang="nl-NL" dirty="0" smtClean="0"/>
              <a:t>	= luistermethode</a:t>
            </a:r>
          </a:p>
          <a:p>
            <a:pPr>
              <a:buNone/>
            </a:pPr>
            <a:r>
              <a:rPr lang="nl-NL" dirty="0" smtClean="0"/>
              <a:t>	systolische – en diastolische druk</a:t>
            </a:r>
          </a:p>
          <a:p>
            <a:pPr>
              <a:buNone/>
            </a:pPr>
            <a:endParaRPr lang="nl-NL" dirty="0" smtClean="0"/>
          </a:p>
          <a:p>
            <a:r>
              <a:rPr lang="nl-NL" dirty="0" smtClean="0"/>
              <a:t>Palpatoire methode</a:t>
            </a:r>
          </a:p>
          <a:p>
            <a:pPr>
              <a:buNone/>
            </a:pPr>
            <a:r>
              <a:rPr lang="nl-NL" dirty="0" smtClean="0"/>
              <a:t>	= pols voelen</a:t>
            </a:r>
          </a:p>
          <a:p>
            <a:pPr>
              <a:buNone/>
            </a:pPr>
            <a:r>
              <a:rPr lang="nl-NL" dirty="0" smtClean="0"/>
              <a:t>	alleen systolische druk </a:t>
            </a:r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Uitvoeren 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nl-NL" dirty="0" smtClean="0"/>
              <a:t>Informeer de </a:t>
            </a:r>
            <a:r>
              <a:rPr lang="nl-NL" dirty="0" err="1" smtClean="0"/>
              <a:t>zv</a:t>
            </a:r>
            <a:r>
              <a:rPr lang="nl-NL" dirty="0" smtClean="0"/>
              <a:t>: rustig en gemakkelijk zitten, niet praten.</a:t>
            </a:r>
          </a:p>
          <a:p>
            <a:r>
              <a:rPr lang="nl-NL" dirty="0" smtClean="0"/>
              <a:t>Arm op hart hoogte</a:t>
            </a:r>
          </a:p>
          <a:p>
            <a:r>
              <a:rPr lang="nl-NL" dirty="0" smtClean="0"/>
              <a:t>Mouw omhoog</a:t>
            </a:r>
          </a:p>
          <a:p>
            <a:r>
              <a:rPr lang="nl-NL" dirty="0" smtClean="0"/>
              <a:t>Manchet om bovenarm</a:t>
            </a:r>
          </a:p>
          <a:p>
            <a:r>
              <a:rPr lang="nl-NL" dirty="0" smtClean="0"/>
              <a:t>Slangen vrij </a:t>
            </a:r>
          </a:p>
          <a:p>
            <a:r>
              <a:rPr lang="nl-NL" dirty="0" smtClean="0"/>
              <a:t>Controleer stethoscoop: aan/uit</a:t>
            </a:r>
          </a:p>
          <a:p>
            <a:r>
              <a:rPr lang="nl-NL" dirty="0" smtClean="0"/>
              <a:t>Plaats stethoscoop</a:t>
            </a:r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865515"/>
          </a:xfrm>
        </p:spPr>
        <p:txBody>
          <a:bodyPr>
            <a:normAutofit/>
          </a:bodyPr>
          <a:lstStyle/>
          <a:p>
            <a:r>
              <a:rPr lang="nl-NL" dirty="0" smtClean="0"/>
              <a:t>Voel de pols</a:t>
            </a:r>
          </a:p>
          <a:p>
            <a:r>
              <a:rPr lang="nl-NL" dirty="0" smtClean="0"/>
              <a:t>Pomp manchet op tot pols niet meer voelt</a:t>
            </a:r>
          </a:p>
          <a:p>
            <a:pPr>
              <a:buNone/>
            </a:pPr>
            <a:r>
              <a:rPr lang="nl-NL" dirty="0" smtClean="0"/>
              <a:t>	dan nog 1 puf extra.</a:t>
            </a:r>
          </a:p>
          <a:p>
            <a:r>
              <a:rPr lang="nl-NL" dirty="0" smtClean="0"/>
              <a:t>Lucht langzaam uit laten lopen</a:t>
            </a:r>
          </a:p>
          <a:p>
            <a:r>
              <a:rPr lang="nl-NL" dirty="0" smtClean="0"/>
              <a:t>Hoor je hartslag: aflezen = systolische druk</a:t>
            </a:r>
          </a:p>
          <a:p>
            <a:pPr>
              <a:buNone/>
            </a:pPr>
            <a:r>
              <a:rPr lang="nl-NL" dirty="0" smtClean="0"/>
              <a:t>		per hartslag 5 mmHg zakken</a:t>
            </a:r>
          </a:p>
          <a:p>
            <a:r>
              <a:rPr lang="nl-NL" dirty="0" smtClean="0"/>
              <a:t>Hoor je geen hartslag meer: aflezen = diastolische druk</a:t>
            </a:r>
          </a:p>
          <a:p>
            <a:r>
              <a:rPr lang="nl-NL" dirty="0" smtClean="0"/>
              <a:t>Dan vlot manchet leeglaten lopen</a:t>
            </a:r>
          </a:p>
          <a:p>
            <a:r>
              <a:rPr lang="nl-NL" dirty="0" smtClean="0"/>
              <a:t>Informeer </a:t>
            </a:r>
            <a:r>
              <a:rPr lang="nl-NL" dirty="0" err="1" smtClean="0"/>
              <a:t>zv</a:t>
            </a:r>
            <a:r>
              <a:rPr lang="nl-NL" dirty="0" smtClean="0"/>
              <a:t> over uitslag</a:t>
            </a:r>
          </a:p>
          <a:p>
            <a:pPr>
              <a:buNone/>
            </a:pPr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Rapportage 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In dossier: observatielijst</a:t>
            </a:r>
          </a:p>
          <a:p>
            <a:r>
              <a:rPr lang="nl-NL" dirty="0" smtClean="0"/>
              <a:t>Schrijfwijze: …/….    Bv.120/80</a:t>
            </a:r>
          </a:p>
          <a:p>
            <a:pPr>
              <a:buNone/>
            </a:pPr>
            <a:r>
              <a:rPr lang="nl-NL" dirty="0" smtClean="0"/>
              <a:t>	getallen afgerond op vijftallen; 0 of 5</a:t>
            </a:r>
          </a:p>
          <a:p>
            <a:pPr>
              <a:buNone/>
            </a:pPr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Doel van de les: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nl-NL" u="sng" dirty="0" smtClean="0"/>
              <a:t>Theorie:</a:t>
            </a:r>
          </a:p>
          <a:p>
            <a:r>
              <a:rPr lang="nl-NL" dirty="0" smtClean="0"/>
              <a:t>Bloeddruk observeren en rapporteren</a:t>
            </a:r>
          </a:p>
          <a:p>
            <a:r>
              <a:rPr lang="nl-NL" dirty="0" smtClean="0"/>
              <a:t>Maatregelen treffen bij afwijkende waarden</a:t>
            </a:r>
          </a:p>
          <a:p>
            <a:endParaRPr lang="nl-NL" dirty="0" smtClean="0"/>
          </a:p>
          <a:p>
            <a:pPr>
              <a:buNone/>
            </a:pPr>
            <a:r>
              <a:rPr lang="nl-NL" u="sng" dirty="0" smtClean="0"/>
              <a:t>Praktijk:</a:t>
            </a:r>
          </a:p>
          <a:p>
            <a:r>
              <a:rPr lang="nl-NL" dirty="0" smtClean="0"/>
              <a:t>Op juiste wijze bloeddruk opnemen en bewaken.</a:t>
            </a:r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dirty="0" smtClean="0"/>
              <a:t>Wat doen bij afwijkingen?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Klinisch beeld?</a:t>
            </a:r>
          </a:p>
          <a:p>
            <a:r>
              <a:rPr lang="nl-NL" dirty="0" smtClean="0"/>
              <a:t>Handeling goed uitgevoerd?</a:t>
            </a:r>
          </a:p>
          <a:p>
            <a:r>
              <a:rPr lang="nl-NL" dirty="0" smtClean="0"/>
              <a:t>Materiaal goed?</a:t>
            </a:r>
          </a:p>
          <a:p>
            <a:r>
              <a:rPr lang="nl-NL" dirty="0" smtClean="0"/>
              <a:t>Toestand van de </a:t>
            </a:r>
            <a:r>
              <a:rPr lang="nl-NL" dirty="0" err="1" smtClean="0"/>
              <a:t>zv</a:t>
            </a:r>
            <a:r>
              <a:rPr lang="nl-NL" dirty="0" smtClean="0"/>
              <a:t>?</a:t>
            </a:r>
          </a:p>
          <a:p>
            <a:r>
              <a:rPr lang="nl-NL" dirty="0" smtClean="0"/>
              <a:t>Medicatie?</a:t>
            </a:r>
          </a:p>
          <a:p>
            <a:r>
              <a:rPr lang="nl-NL" dirty="0" smtClean="0"/>
              <a:t>Collega/arts waarschuwen?</a:t>
            </a:r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Schema 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Vragen ?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Wie weet zijn eigen bloeddruk?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Hoe gemeten?</a:t>
            </a:r>
          </a:p>
          <a:p>
            <a:r>
              <a:rPr lang="nl-NL" dirty="0" smtClean="0"/>
              <a:t>Reden </a:t>
            </a:r>
            <a:r>
              <a:rPr lang="nl-NL" smtClean="0"/>
              <a:t>van meting?</a:t>
            </a:r>
            <a:endParaRPr lang="nl-NL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Bloeddruk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nl-NL" dirty="0" smtClean="0"/>
              <a:t>Wat is de bloeddruk?</a:t>
            </a:r>
          </a:p>
          <a:p>
            <a:pPr>
              <a:buNone/>
            </a:pPr>
            <a:r>
              <a:rPr lang="nl-NL" dirty="0" smtClean="0"/>
              <a:t>Druk waarmee bloed tegen bloedvat drukt.</a:t>
            </a:r>
          </a:p>
          <a:p>
            <a:pPr>
              <a:buNone/>
            </a:pPr>
            <a:r>
              <a:rPr lang="nl-NL" dirty="0" smtClean="0"/>
              <a:t>Maximale druk = bovendruk = systolische druk</a:t>
            </a:r>
          </a:p>
          <a:p>
            <a:pPr>
              <a:buNone/>
            </a:pPr>
            <a:r>
              <a:rPr lang="nl-NL" dirty="0" smtClean="0"/>
              <a:t>Minimale druk = onderdruk = diastolische druk</a:t>
            </a:r>
          </a:p>
          <a:p>
            <a:pPr>
              <a:buNone/>
            </a:pPr>
            <a:endParaRPr lang="nl-NL" dirty="0" smtClean="0"/>
          </a:p>
          <a:p>
            <a:pPr>
              <a:buNone/>
            </a:pPr>
            <a:r>
              <a:rPr lang="nl-NL" dirty="0" smtClean="0"/>
              <a:t>Bij hart het hoogst.</a:t>
            </a:r>
          </a:p>
          <a:p>
            <a:pPr>
              <a:buNone/>
            </a:pPr>
            <a:r>
              <a:rPr lang="nl-NL" dirty="0" smtClean="0"/>
              <a:t>Hoe verder van hart, hoe lager.</a:t>
            </a:r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 smtClean="0"/>
              <a:t>Riva</a:t>
            </a:r>
            <a:r>
              <a:rPr lang="nl-NL" dirty="0" smtClean="0"/>
              <a:t> </a:t>
            </a:r>
            <a:r>
              <a:rPr lang="nl-NL" dirty="0" err="1" smtClean="0"/>
              <a:t>Rocci</a:t>
            </a:r>
            <a:r>
              <a:rPr lang="nl-NL" dirty="0" smtClean="0"/>
              <a:t> = RR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nl-NL" dirty="0" smtClean="0"/>
              <a:t>Uitvinder van de bloeddruk.</a:t>
            </a:r>
          </a:p>
          <a:p>
            <a:pPr>
              <a:buNone/>
            </a:pPr>
            <a:r>
              <a:rPr lang="nl-NL" dirty="0" smtClean="0"/>
              <a:t>Met behulp van kwikkolom.</a:t>
            </a:r>
          </a:p>
          <a:p>
            <a:pPr>
              <a:buNone/>
            </a:pPr>
            <a:r>
              <a:rPr lang="nl-NL" dirty="0" smtClean="0"/>
              <a:t>Waarde uitgedrukt in “mm Hg”</a:t>
            </a:r>
            <a:endParaRPr lang="nl-NL" dirty="0"/>
          </a:p>
        </p:txBody>
      </p:sp>
      <p:pic>
        <p:nvPicPr>
          <p:cNvPr id="4" name="Afbeelding 3" descr="kwik bloeddruk meter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148064" y="3392996"/>
            <a:ext cx="3150096" cy="275633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Bloeddruk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Voorzorg:</a:t>
            </a:r>
          </a:p>
          <a:p>
            <a:pPr>
              <a:buNone/>
            </a:pPr>
            <a:r>
              <a:rPr lang="nl-NL" dirty="0" smtClean="0"/>
              <a:t>Op de hoogte van eerdere waarden.</a:t>
            </a:r>
          </a:p>
          <a:p>
            <a:pPr>
              <a:buNone/>
            </a:pPr>
            <a:r>
              <a:rPr lang="nl-NL" dirty="0" smtClean="0"/>
              <a:t>Inschatten van de verwachtte waarden.</a:t>
            </a:r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Observatie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Routine matig: opname, operaties.</a:t>
            </a:r>
          </a:p>
          <a:p>
            <a:r>
              <a:rPr lang="nl-NL" dirty="0" smtClean="0"/>
              <a:t>Redenen:</a:t>
            </a:r>
          </a:p>
          <a:p>
            <a:pPr>
              <a:buNone/>
            </a:pPr>
            <a:r>
              <a:rPr lang="nl-NL" dirty="0" smtClean="0"/>
              <a:t>		hoge bloeddruk</a:t>
            </a:r>
          </a:p>
          <a:p>
            <a:pPr>
              <a:buNone/>
            </a:pPr>
            <a:r>
              <a:rPr lang="nl-NL" dirty="0" smtClean="0"/>
              <a:t>		bepaalde medicijnen</a:t>
            </a:r>
          </a:p>
          <a:p>
            <a:pPr>
              <a:buNone/>
            </a:pPr>
            <a:r>
              <a:rPr lang="nl-NL" dirty="0" smtClean="0"/>
              <a:t>		lage bloeddruk</a:t>
            </a:r>
          </a:p>
          <a:p>
            <a:pPr>
              <a:buNone/>
            </a:pPr>
            <a:r>
              <a:rPr lang="nl-NL" dirty="0" smtClean="0"/>
              <a:t>		bloeding</a:t>
            </a:r>
          </a:p>
          <a:p>
            <a:pPr>
              <a:buNone/>
            </a:pPr>
            <a:r>
              <a:rPr lang="nl-NL" dirty="0" smtClean="0"/>
              <a:t>		shock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Normaal waarden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nl-NL" dirty="0" smtClean="0"/>
              <a:t>120/80 gemiddeld</a:t>
            </a:r>
          </a:p>
          <a:p>
            <a:pPr>
              <a:buNone/>
            </a:pPr>
            <a:endParaRPr lang="nl-NL" dirty="0" smtClean="0"/>
          </a:p>
          <a:p>
            <a:pPr>
              <a:buNone/>
            </a:pPr>
            <a:r>
              <a:rPr lang="nl-NL" u="sng" dirty="0" smtClean="0"/>
              <a:t>Alert zijn op onderdruk.</a:t>
            </a:r>
          </a:p>
          <a:p>
            <a:pPr>
              <a:buNone/>
            </a:pPr>
            <a:r>
              <a:rPr lang="nl-NL" dirty="0" smtClean="0"/>
              <a:t>95 – 99 mmHg: licht verhoogd</a:t>
            </a:r>
          </a:p>
          <a:p>
            <a:pPr>
              <a:buNone/>
            </a:pPr>
            <a:r>
              <a:rPr lang="nl-NL" dirty="0" smtClean="0"/>
              <a:t>100 – 104 mmHg: matig verhoogd</a:t>
            </a:r>
          </a:p>
          <a:p>
            <a:pPr>
              <a:buNone/>
            </a:pPr>
            <a:r>
              <a:rPr lang="nl-NL" dirty="0" smtClean="0"/>
              <a:t>&gt; 105 mmHg: ernstig verhoogd</a:t>
            </a:r>
          </a:p>
          <a:p>
            <a:pPr>
              <a:buNone/>
            </a:pPr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Hypertensie 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nl-NL" dirty="0" smtClean="0"/>
              <a:t>= Hoge bloeddruk.</a:t>
            </a:r>
          </a:p>
          <a:p>
            <a:pPr>
              <a:buNone/>
            </a:pPr>
            <a:r>
              <a:rPr lang="nl-NL" dirty="0" smtClean="0"/>
              <a:t>Oorzaak achterhalen.</a:t>
            </a:r>
          </a:p>
          <a:p>
            <a:pPr>
              <a:buNone/>
            </a:pPr>
            <a:r>
              <a:rPr lang="nl-NL" dirty="0" smtClean="0"/>
              <a:t>Persoonlijke omstandigheden hier in mee nemen. Bv. stress, witte jassen fenomeen.</a:t>
            </a:r>
          </a:p>
          <a:p>
            <a:pPr>
              <a:buNone/>
            </a:pPr>
            <a:r>
              <a:rPr lang="nl-NL" dirty="0" smtClean="0"/>
              <a:t>Zelf testers.</a:t>
            </a:r>
          </a:p>
          <a:p>
            <a:pPr>
              <a:buNone/>
            </a:pPr>
            <a:endParaRPr lang="nl-NL" dirty="0" smtClean="0"/>
          </a:p>
          <a:p>
            <a:pPr>
              <a:buNone/>
            </a:pPr>
            <a:r>
              <a:rPr lang="nl-NL" dirty="0" smtClean="0"/>
              <a:t>Bovendruk: </a:t>
            </a:r>
          </a:p>
          <a:p>
            <a:pPr>
              <a:buNone/>
            </a:pPr>
            <a:r>
              <a:rPr lang="nl-NL" dirty="0" smtClean="0"/>
              <a:t>RR stijgt met de leeftijd.</a:t>
            </a:r>
          </a:p>
          <a:p>
            <a:pPr>
              <a:buNone/>
            </a:pPr>
            <a:r>
              <a:rPr lang="nl-NL" dirty="0" smtClean="0"/>
              <a:t>Richtlijn: 100 + leeftijd.</a:t>
            </a:r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</TotalTime>
  <Words>380</Words>
  <Application>Microsoft Office PowerPoint</Application>
  <PresentationFormat>Diavoorstelling (4:3)</PresentationFormat>
  <Paragraphs>126</Paragraphs>
  <Slides>22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22</vt:i4>
      </vt:variant>
    </vt:vector>
  </HeadingPairs>
  <TitlesOfParts>
    <vt:vector size="23" baseType="lpstr">
      <vt:lpstr>Office-thema</vt:lpstr>
      <vt:lpstr>Bloeddruk</vt:lpstr>
      <vt:lpstr>Doel van de les:</vt:lpstr>
      <vt:lpstr>Wie weet zijn eigen bloeddruk?</vt:lpstr>
      <vt:lpstr>Bloeddruk</vt:lpstr>
      <vt:lpstr>Riva Rocci = RR</vt:lpstr>
      <vt:lpstr>Bloeddruk</vt:lpstr>
      <vt:lpstr>Observatie</vt:lpstr>
      <vt:lpstr>Normaal waarden</vt:lpstr>
      <vt:lpstr>Hypertensie </vt:lpstr>
      <vt:lpstr>Hypotensie </vt:lpstr>
      <vt:lpstr>Bloeddruk meters</vt:lpstr>
      <vt:lpstr>Dia 12</vt:lpstr>
      <vt:lpstr>Werking bloeddruk meting</vt:lpstr>
      <vt:lpstr>Schematische weergave</vt:lpstr>
      <vt:lpstr>Wat hoor je.</vt:lpstr>
      <vt:lpstr>Uitvoeren </vt:lpstr>
      <vt:lpstr>Uitvoeren </vt:lpstr>
      <vt:lpstr>Dia 18</vt:lpstr>
      <vt:lpstr>Rapportage </vt:lpstr>
      <vt:lpstr>Wat doen bij afwijkingen?</vt:lpstr>
      <vt:lpstr>Schema </vt:lpstr>
      <vt:lpstr>Vragen ?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Bloeddruk</dc:title>
  <cp:lastModifiedBy>Esther Scheltens</cp:lastModifiedBy>
  <cp:revision>17</cp:revision>
  <dcterms:modified xsi:type="dcterms:W3CDTF">2013-02-24T18:08:33Z</dcterms:modified>
</cp:coreProperties>
</file>