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2"/>
  </p:notesMasterIdLst>
  <p:handoutMasterIdLst>
    <p:handoutMasterId r:id="rId23"/>
  </p:handoutMasterIdLst>
  <p:sldIdLst>
    <p:sldId id="256" r:id="rId2"/>
    <p:sldId id="257" r:id="rId3"/>
    <p:sldId id="279" r:id="rId4"/>
    <p:sldId id="283" r:id="rId5"/>
    <p:sldId id="284" r:id="rId6"/>
    <p:sldId id="277" r:id="rId7"/>
    <p:sldId id="258" r:id="rId8"/>
    <p:sldId id="260" r:id="rId9"/>
    <p:sldId id="282" r:id="rId10"/>
    <p:sldId id="261" r:id="rId11"/>
    <p:sldId id="262" r:id="rId12"/>
    <p:sldId id="263" r:id="rId13"/>
    <p:sldId id="265" r:id="rId14"/>
    <p:sldId id="281" r:id="rId15"/>
    <p:sldId id="264" r:id="rId16"/>
    <p:sldId id="269" r:id="rId17"/>
    <p:sldId id="285" r:id="rId18"/>
    <p:sldId id="271" r:id="rId19"/>
    <p:sldId id="286" r:id="rId20"/>
    <p:sldId id="273"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207" autoAdjust="0"/>
  </p:normalViewPr>
  <p:slideViewPr>
    <p:cSldViewPr>
      <p:cViewPr>
        <p:scale>
          <a:sx n="82" d="100"/>
          <a:sy n="82" d="100"/>
        </p:scale>
        <p:origin x="-1818" y="-3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nl-NL"/>
          </a:p>
        </p:txBody>
      </p:sp>
      <p:sp>
        <p:nvSpPr>
          <p:cNvPr id="5837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00C17DF5-8772-4774-9DC0-495F63A90E87}" type="datetimeFigureOut">
              <a:rPr lang="en-US" altLang="nl-NL"/>
              <a:pPr/>
              <a:t>2/10/2015</a:t>
            </a:fld>
            <a:endParaRPr lang="en-US" altLang="nl-NL"/>
          </a:p>
        </p:txBody>
      </p:sp>
      <p:sp>
        <p:nvSpPr>
          <p:cNvPr id="5837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nl-NL"/>
          </a:p>
        </p:txBody>
      </p:sp>
      <p:sp>
        <p:nvSpPr>
          <p:cNvPr id="5837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1B88D46-EA16-4E51-8C98-FC1671B799C1}" type="slidenum">
              <a:rPr lang="en-US" altLang="nl-NL"/>
              <a:pPr/>
              <a:t>‹nr.›</a:t>
            </a:fld>
            <a:endParaRPr lang="en-US" altLang="nl-NL"/>
          </a:p>
        </p:txBody>
      </p:sp>
    </p:spTree>
    <p:extLst>
      <p:ext uri="{BB962C8B-B14F-4D97-AF65-F5344CB8AC3E}">
        <p14:creationId xmlns:p14="http://schemas.microsoft.com/office/powerpoint/2010/main" val="437729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lvl1pPr>
          </a:lstStyle>
          <a:p>
            <a:pPr>
              <a:defRPr/>
            </a:pPr>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3559BC9D-D030-46D4-9B77-4F7BB937F485}" type="datetimeFigureOut">
              <a:rPr lang="nl-NL"/>
              <a:pPr>
                <a:defRPr/>
              </a:pPr>
              <a:t>10-2-2015</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nl-NL" noProof="0"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endParaRPr lang="nl-NL" noProof="0"/>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dirty="0"/>
            </a:lvl1pPr>
          </a:lstStyle>
          <a:p>
            <a:pPr>
              <a:defRPr/>
            </a:pPr>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4959E3D9-D434-43B0-B476-67BDF36467AB}" type="slidenum">
              <a:rPr lang="nl-NL"/>
              <a:pPr>
                <a:defRPr/>
              </a:pPr>
              <a:t>‹nr.›</a:t>
            </a:fld>
            <a:endParaRPr lang="nl-NL" dirty="0"/>
          </a:p>
        </p:txBody>
      </p:sp>
    </p:spTree>
    <p:extLst>
      <p:ext uri="{BB962C8B-B14F-4D97-AF65-F5344CB8AC3E}">
        <p14:creationId xmlns:p14="http://schemas.microsoft.com/office/powerpoint/2010/main" val="30108146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De 3 G’s, makkelijk hulpmiddel om te onthouden. </a:t>
            </a:r>
          </a:p>
          <a:p>
            <a:pPr>
              <a:spcBef>
                <a:spcPct val="0"/>
              </a:spcBef>
            </a:pPr>
            <a:endParaRPr lang="nl-NL" altLang="nl-NL" smtClean="0"/>
          </a:p>
          <a:p>
            <a:pPr>
              <a:spcBef>
                <a:spcPct val="0"/>
              </a:spcBef>
            </a:pPr>
            <a:r>
              <a:rPr lang="nl-NL" altLang="nl-NL" smtClean="0"/>
              <a:t>Concreet waarneembaar gedrag, is gedrag waar we iets aan kunnen doen. Dat iemand een tic heeft of mank loopt kan je niets aan doen. Heeft geen nu om hier feedback op te geven.</a:t>
            </a:r>
          </a:p>
          <a:p>
            <a:pPr>
              <a:spcBef>
                <a:spcPct val="0"/>
              </a:spcBef>
            </a:pPr>
            <a:r>
              <a:rPr lang="nl-NL" altLang="nl-NL" smtClean="0"/>
              <a:t>En zorg er voor dat je de ik-vorm altijd gebruikt. De voorbeelden geven aan hoe het wel en niet moet. Je kan ze ook zelf een voorbeeld laten geven nadat ze de niet vorm hebben gezien. </a:t>
            </a:r>
          </a:p>
          <a:p>
            <a:pPr>
              <a:spcBef>
                <a:spcPct val="0"/>
              </a:spcBef>
            </a:pPr>
            <a:endParaRPr lang="nl-NL" altLang="nl-NL" smtClean="0"/>
          </a:p>
        </p:txBody>
      </p:sp>
      <p:sp>
        <p:nvSpPr>
          <p:cNvPr id="26627"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C481F602-3335-4614-B7F7-3EF9EFAA7C36}" type="slidenum">
              <a:rPr lang="nl-NL" altLang="nl-NL"/>
              <a:pPr/>
              <a:t>10</a:t>
            </a:fld>
            <a:endParaRPr lang="nl-NL" alt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Leg bij deze stap ook een lijn naar de ontvanger. </a:t>
            </a:r>
          </a:p>
          <a:p>
            <a:pPr>
              <a:spcBef>
                <a:spcPct val="0"/>
              </a:spcBef>
            </a:pPr>
            <a:r>
              <a:rPr lang="nl-NL" altLang="nl-NL" smtClean="0"/>
              <a:t>“Kun je het je voorstellen dat ik het zo opvat?” </a:t>
            </a:r>
          </a:p>
          <a:p>
            <a:pPr>
              <a:spcBef>
                <a:spcPct val="0"/>
              </a:spcBef>
            </a:pPr>
            <a:r>
              <a:rPr lang="nl-NL" altLang="nl-NL" smtClean="0"/>
              <a:t>“Begrijp je wat ik bedoel?”</a:t>
            </a:r>
          </a:p>
          <a:p>
            <a:pPr>
              <a:spcBef>
                <a:spcPct val="0"/>
              </a:spcBef>
            </a:pPr>
            <a:endParaRPr lang="nl-NL" altLang="nl-NL" smtClean="0"/>
          </a:p>
          <a:p>
            <a:pPr>
              <a:spcBef>
                <a:spcPct val="0"/>
              </a:spcBef>
            </a:pPr>
            <a:r>
              <a:rPr lang="nl-NL" altLang="nl-NL" smtClean="0"/>
              <a:t>Als hij het niet begrepen heeft dan merk aan zijn reactie dat je of meer moet toelichten of op een andere manier moet duidelijk maken wat je bedoelt. In teamverband is het mogelijk dat een ander je op dat moment soms bijstaat omdat die wel begrijpt wat je bedoelt. </a:t>
            </a:r>
          </a:p>
        </p:txBody>
      </p:sp>
      <p:sp>
        <p:nvSpPr>
          <p:cNvPr id="28675"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565B0401-81B3-49CF-B928-8B6909B7700B}" type="slidenum">
              <a:rPr lang="nl-NL" altLang="nl-NL"/>
              <a:pPr/>
              <a:t>11</a:t>
            </a:fld>
            <a:endParaRPr lang="nl-NL" alt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Met het uitleggen van het effect Leg de ontvanger duidelijk uit waarom je </a:t>
            </a:r>
          </a:p>
        </p:txBody>
      </p:sp>
      <p:sp>
        <p:nvSpPr>
          <p:cNvPr id="30723"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7E4E857B-548D-4BE8-BC91-4B42E8975C74}" type="slidenum">
              <a:rPr lang="nl-NL" altLang="nl-NL"/>
              <a:pPr/>
              <a:t>12</a:t>
            </a:fld>
            <a:endParaRPr lang="nl-NL" alt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Tijdelijke aanduiding voor notities 2"/>
          <p:cNvSpPr>
            <a:spLocks noGrp="1"/>
          </p:cNvSpPr>
          <p:nvPr>
            <p:ph type="body" idx="1"/>
          </p:nvPr>
        </p:nvSpPr>
        <p:spPr/>
        <p:txBody>
          <a:bodyPr>
            <a:normAutofit lnSpcReduction="10000"/>
          </a:bodyPr>
          <a:lstStyle/>
          <a:p>
            <a:pPr fontAlgn="auto">
              <a:spcBef>
                <a:spcPts val="0"/>
              </a:spcBef>
              <a:spcAft>
                <a:spcPts val="0"/>
              </a:spcAft>
              <a:defRPr/>
            </a:pPr>
            <a:r>
              <a:rPr lang="nl-NL" dirty="0" smtClean="0"/>
              <a:t>Welke reacties kan je van de ontvanger verwachten als de feedback niet effectief is?</a:t>
            </a:r>
          </a:p>
          <a:p>
            <a:pPr lvl="1" fontAlgn="auto">
              <a:spcBef>
                <a:spcPts val="0"/>
              </a:spcBef>
              <a:spcAft>
                <a:spcPts val="0"/>
              </a:spcAft>
              <a:defRPr/>
            </a:pPr>
            <a:r>
              <a:rPr lang="nl-NL" dirty="0" smtClean="0"/>
              <a:t>Kritiek vermijden, negeren of ontkennen</a:t>
            </a:r>
          </a:p>
          <a:p>
            <a:pPr lvl="1" fontAlgn="auto">
              <a:spcBef>
                <a:spcPts val="0"/>
              </a:spcBef>
              <a:spcAft>
                <a:spcPts val="0"/>
              </a:spcAft>
              <a:defRPr/>
            </a:pPr>
            <a:r>
              <a:rPr lang="nl-NL" dirty="0" smtClean="0"/>
              <a:t>Van onderwerp veranderen</a:t>
            </a:r>
          </a:p>
          <a:p>
            <a:pPr lvl="1" fontAlgn="auto">
              <a:spcBef>
                <a:spcPts val="0"/>
              </a:spcBef>
              <a:spcAft>
                <a:spcPts val="0"/>
              </a:spcAft>
              <a:defRPr/>
            </a:pPr>
            <a:r>
              <a:rPr lang="nl-NL" dirty="0" smtClean="0"/>
              <a:t>Excuus verzinnen</a:t>
            </a:r>
          </a:p>
          <a:p>
            <a:pPr lvl="1" fontAlgn="auto">
              <a:spcBef>
                <a:spcPts val="0"/>
              </a:spcBef>
              <a:spcAft>
                <a:spcPts val="0"/>
              </a:spcAft>
              <a:defRPr/>
            </a:pPr>
            <a:r>
              <a:rPr lang="nl-NL" dirty="0" smtClean="0"/>
              <a:t>Horen maar niet luisteren</a:t>
            </a:r>
          </a:p>
          <a:p>
            <a:pPr lvl="1" fontAlgn="auto">
              <a:spcBef>
                <a:spcPts val="0"/>
              </a:spcBef>
              <a:spcAft>
                <a:spcPts val="0"/>
              </a:spcAft>
              <a:defRPr/>
            </a:pPr>
            <a:r>
              <a:rPr lang="nl-NL" dirty="0" smtClean="0"/>
              <a:t>Tegenaanval </a:t>
            </a:r>
          </a:p>
          <a:p>
            <a:pPr lvl="1" fontAlgn="auto">
              <a:spcBef>
                <a:spcPts val="0"/>
              </a:spcBef>
              <a:spcAft>
                <a:spcPts val="0"/>
              </a:spcAft>
              <a:defRPr/>
            </a:pPr>
            <a:r>
              <a:rPr lang="nl-NL" dirty="0" smtClean="0"/>
              <a:t>Zelfspot</a:t>
            </a:r>
          </a:p>
          <a:p>
            <a:pPr lvl="1" fontAlgn="auto">
              <a:spcBef>
                <a:spcPts val="0"/>
              </a:spcBef>
              <a:spcAft>
                <a:spcPts val="0"/>
              </a:spcAft>
              <a:defRPr/>
            </a:pPr>
            <a:r>
              <a:rPr lang="nl-NL" dirty="0" smtClean="0"/>
              <a:t>Toegeven om er snel van af te zijn</a:t>
            </a:r>
          </a:p>
          <a:p>
            <a:pPr fontAlgn="auto">
              <a:spcBef>
                <a:spcPts val="0"/>
              </a:spcBef>
              <a:spcAft>
                <a:spcPts val="0"/>
              </a:spcAft>
              <a:defRPr/>
            </a:pPr>
            <a:endParaRPr lang="nl-NL" dirty="0" smtClean="0"/>
          </a:p>
          <a:p>
            <a:pPr fontAlgn="auto">
              <a:spcBef>
                <a:spcPts val="0"/>
              </a:spcBef>
              <a:spcAft>
                <a:spcPts val="0"/>
              </a:spcAft>
              <a:defRPr/>
            </a:pPr>
            <a:endParaRPr lang="nl-NL" dirty="0" smtClean="0"/>
          </a:p>
          <a:p>
            <a:pPr lvl="2" fontAlgn="auto">
              <a:spcBef>
                <a:spcPts val="0"/>
              </a:spcBef>
              <a:spcAft>
                <a:spcPts val="0"/>
              </a:spcAft>
              <a:defRPr/>
            </a:pPr>
            <a:r>
              <a:rPr lang="nl-NL" dirty="0" smtClean="0"/>
              <a:t>Stap 1: Luister zonder in de verdediging te schieten</a:t>
            </a:r>
          </a:p>
          <a:p>
            <a:pPr lvl="2" fontAlgn="auto">
              <a:spcBef>
                <a:spcPts val="0"/>
              </a:spcBef>
              <a:spcAft>
                <a:spcPts val="0"/>
              </a:spcAft>
              <a:defRPr/>
            </a:pPr>
            <a:r>
              <a:rPr lang="nl-NL" dirty="0" smtClean="0"/>
              <a:t>Luister zonder te onderbreken</a:t>
            </a:r>
          </a:p>
          <a:p>
            <a:pPr lvl="2" fontAlgn="auto">
              <a:spcBef>
                <a:spcPts val="0"/>
              </a:spcBef>
              <a:spcAft>
                <a:spcPts val="0"/>
              </a:spcAft>
              <a:defRPr/>
            </a:pPr>
            <a:r>
              <a:rPr lang="nl-NL" dirty="0" smtClean="0"/>
              <a:t>Schrijf mee zodat je bij stap 2. kan doorvragen</a:t>
            </a:r>
          </a:p>
          <a:p>
            <a:pPr lvl="2" fontAlgn="auto">
              <a:spcBef>
                <a:spcPts val="0"/>
              </a:spcBef>
              <a:spcAft>
                <a:spcPts val="0"/>
              </a:spcAft>
              <a:defRPr/>
            </a:pPr>
            <a:endParaRPr lang="nl-NL" dirty="0" smtClean="0"/>
          </a:p>
          <a:p>
            <a:pPr lvl="2" fontAlgn="auto">
              <a:spcBef>
                <a:spcPts val="0"/>
              </a:spcBef>
              <a:spcAft>
                <a:spcPts val="0"/>
              </a:spcAft>
              <a:buFont typeface="Wingdings" pitchFamily="2" charset="2"/>
              <a:buNone/>
              <a:defRPr/>
            </a:pPr>
            <a:r>
              <a:rPr lang="nl-NL" dirty="0" smtClean="0"/>
              <a:t>Stap2: Vaak is de eerste feedback erg algemeen en wordt duidelijk door meer informatie te vragen over het concrete voorval. </a:t>
            </a:r>
          </a:p>
          <a:p>
            <a:pPr lvl="2" fontAlgn="auto">
              <a:spcBef>
                <a:spcPts val="0"/>
              </a:spcBef>
              <a:spcAft>
                <a:spcPts val="0"/>
              </a:spcAft>
              <a:defRPr/>
            </a:pPr>
            <a:r>
              <a:rPr lang="nl-NL" dirty="0" smtClean="0"/>
              <a:t>Wat bedoel je met …?</a:t>
            </a:r>
          </a:p>
          <a:p>
            <a:pPr lvl="2" fontAlgn="auto">
              <a:spcBef>
                <a:spcPts val="0"/>
              </a:spcBef>
              <a:spcAft>
                <a:spcPts val="0"/>
              </a:spcAft>
              <a:defRPr/>
            </a:pPr>
            <a:r>
              <a:rPr lang="nl-NL" dirty="0" smtClean="0"/>
              <a:t>Wat deed ik precies?</a:t>
            </a:r>
          </a:p>
          <a:p>
            <a:pPr lvl="2" fontAlgn="auto">
              <a:spcBef>
                <a:spcPts val="0"/>
              </a:spcBef>
              <a:spcAft>
                <a:spcPts val="0"/>
              </a:spcAft>
              <a:defRPr/>
            </a:pPr>
            <a:endParaRPr lang="nl-NL" dirty="0" smtClean="0"/>
          </a:p>
          <a:p>
            <a:pPr lvl="1" fontAlgn="auto">
              <a:spcBef>
                <a:spcPts val="0"/>
              </a:spcBef>
              <a:spcAft>
                <a:spcPts val="0"/>
              </a:spcAft>
              <a:defRPr/>
            </a:pPr>
            <a:r>
              <a:rPr lang="nl-NL" dirty="0" smtClean="0"/>
              <a:t>	Stap 3. </a:t>
            </a:r>
            <a:r>
              <a:rPr lang="nl-NL" i="1" dirty="0" smtClean="0"/>
              <a:t>Instemmen met de waarheid: </a:t>
            </a:r>
          </a:p>
          <a:p>
            <a:pPr lvl="2" fontAlgn="auto">
              <a:spcBef>
                <a:spcPts val="0"/>
              </a:spcBef>
              <a:spcAft>
                <a:spcPts val="0"/>
              </a:spcAft>
              <a:defRPr/>
            </a:pPr>
            <a:r>
              <a:rPr lang="nl-NL" dirty="0" smtClean="0"/>
              <a:t>Kijken naar wat waar is in de feedback van de ander.</a:t>
            </a:r>
          </a:p>
          <a:p>
            <a:pPr lvl="1" fontAlgn="auto">
              <a:spcBef>
                <a:spcPts val="0"/>
              </a:spcBef>
              <a:spcAft>
                <a:spcPts val="0"/>
              </a:spcAft>
              <a:defRPr/>
            </a:pPr>
            <a:r>
              <a:rPr lang="nl-NL" i="1" dirty="0" smtClean="0"/>
              <a:t>	Instemmen met het recht van een andere mening van een ander: </a:t>
            </a:r>
          </a:p>
          <a:p>
            <a:pPr lvl="2" fontAlgn="auto">
              <a:spcBef>
                <a:spcPts val="0"/>
              </a:spcBef>
              <a:spcAft>
                <a:spcPts val="0"/>
              </a:spcAft>
              <a:defRPr/>
            </a:pPr>
            <a:r>
              <a:rPr lang="nl-NL" dirty="0" smtClean="0"/>
              <a:t>Geef aandacht aan de mening van de ander en leg uit waarom je het er niet mee eens bent. </a:t>
            </a:r>
          </a:p>
          <a:p>
            <a:pPr lvl="2" fontAlgn="auto">
              <a:spcBef>
                <a:spcPts val="0"/>
              </a:spcBef>
              <a:spcAft>
                <a:spcPts val="0"/>
              </a:spcAft>
              <a:defRPr/>
            </a:pPr>
            <a:endParaRPr lang="nl-NL" dirty="0" smtClean="0"/>
          </a:p>
          <a:p>
            <a:pPr fontAlgn="auto">
              <a:spcBef>
                <a:spcPts val="0"/>
              </a:spcBef>
              <a:spcAft>
                <a:spcPts val="0"/>
              </a:spcAft>
              <a:defRPr/>
            </a:pPr>
            <a:endParaRPr lang="nl-NL" dirty="0"/>
          </a:p>
        </p:txBody>
      </p:sp>
      <p:sp>
        <p:nvSpPr>
          <p:cNvPr id="34819"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2AF60E74-3556-4138-BE64-6F37E4F6555B}" type="slidenum">
              <a:rPr lang="nl-NL" altLang="nl-NL"/>
              <a:pPr/>
              <a:t>13</a:t>
            </a:fld>
            <a:endParaRPr lang="nl-NL" alt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Overdreven filmpje over feedback maar wel met de juiste stappen.</a:t>
            </a:r>
          </a:p>
        </p:txBody>
      </p:sp>
      <p:sp>
        <p:nvSpPr>
          <p:cNvPr id="51204" name="Tijdelijke aanduiding voor dianumm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1C236082-0DF0-4741-9DE8-A43D13A39BD8}" type="slidenum">
              <a:rPr lang="nl-NL" altLang="nl-NL" sz="1200"/>
              <a:pPr algn="r"/>
              <a:t>14</a:t>
            </a:fld>
            <a:endParaRPr lang="nl-NL" altLang="nl-NL"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Zorg voor papier en plakband. Plak bij iedereen een papiertje op de rug. Stel ongeveer 3 tot 4 groepen samen. En laat ze allemaal een compliment bij elkaar op de rug schrijven. Als iedereen klaar is moeten ze de complimenten in hun eigen groep voorlezen. </a:t>
            </a:r>
          </a:p>
          <a:p>
            <a:pPr>
              <a:spcBef>
                <a:spcPct val="0"/>
              </a:spcBef>
            </a:pPr>
            <a:r>
              <a:rPr lang="nl-NL" altLang="nl-NL" smtClean="0"/>
              <a:t>Als iedereen klaar is bespreek je met je groep wat er bij jezelf gebeurde en geef je elkaar feedback als je herkent wat de ander verteld. </a:t>
            </a:r>
          </a:p>
          <a:p>
            <a:pPr>
              <a:spcBef>
                <a:spcPct val="0"/>
              </a:spcBef>
            </a:pPr>
            <a:r>
              <a:rPr lang="nl-NL" altLang="nl-NL" smtClean="0"/>
              <a:t>Pas de regels netjes toe. Docent loopt rond, luistert  en bemoeit zich overal mee. </a:t>
            </a:r>
          </a:p>
        </p:txBody>
      </p:sp>
      <p:sp>
        <p:nvSpPr>
          <p:cNvPr id="32771"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654BA84F-A51F-402A-AB3D-5EDE1C91FFC8}" type="slidenum">
              <a:rPr lang="nl-NL" altLang="nl-NL"/>
              <a:pPr/>
              <a:t>15</a:t>
            </a:fld>
            <a:endParaRPr lang="nl-NL" alt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4"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Zorg dat wat je noemt bij de start en het eind (positief) niet hetzelfde is. En zorg er voor dat het iets anders is dan wat je als feedback benoemt. </a:t>
            </a:r>
          </a:p>
        </p:txBody>
      </p:sp>
      <p:sp>
        <p:nvSpPr>
          <p:cNvPr id="44035"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B05D8576-3724-459E-96D0-DCC3C13F6C57}" type="slidenum">
              <a:rPr lang="nl-NL" altLang="nl-NL"/>
              <a:pPr/>
              <a:t>18</a:t>
            </a:fld>
            <a:endParaRPr lang="nl-NL" altLang="nl-N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smtClean="0"/>
          </a:p>
        </p:txBody>
      </p:sp>
      <p:sp>
        <p:nvSpPr>
          <p:cNvPr id="16387"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BD436399-3634-43C9-91BD-AB1623D03CCE}" type="slidenum">
              <a:rPr lang="nl-NL" altLang="nl-NL"/>
              <a:pPr/>
              <a:t>2</a:t>
            </a:fld>
            <a:endParaRPr lang="nl-NL" altLang="nl-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nl-NL" altLang="nl-NL" smtClean="0"/>
              <a:t>Creatief proces =&gt; iteratieve werkwijze impliceert continue feedback vragen aan de opdrachtgever en deze input verwerken in het eindresultaat. Het product en de opdrachtgever staan centraal.</a:t>
            </a:r>
          </a:p>
          <a:p>
            <a:endParaRPr lang="nl-NL" altLang="nl-NL" smtClean="0"/>
          </a:p>
          <a:p>
            <a:r>
              <a:rPr lang="nl-NL" altLang="nl-NL" smtClean="0"/>
              <a:t>Zakelijke, ook wel studie =&gt; in samenwerking en vergaderingen vraag je input van alle deelnemers maar ook feedback op gemaakte documenten en of concepten. Het het product staat centraal.</a:t>
            </a:r>
          </a:p>
          <a:p>
            <a:endParaRPr lang="nl-NL" altLang="nl-NL" smtClean="0"/>
          </a:p>
          <a:p>
            <a:r>
              <a:rPr lang="nl-NL" altLang="nl-NL" smtClean="0"/>
              <a:t>Persoon =&gt; jouw </a:t>
            </a:r>
            <a:r>
              <a:rPr lang="nl-NL" altLang="nl-NL" b="1" smtClean="0"/>
              <a:t>gedrag</a:t>
            </a:r>
            <a:r>
              <a:rPr lang="nl-NL" altLang="nl-NL" smtClean="0"/>
              <a:t> staat centraal, dus niet je persoonlijkheid of handicap of gebruik van hulpmiddelen.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Zie extra word doc. Maak de setting eenvoudig het gaat om het feedback geven.</a:t>
            </a:r>
          </a:p>
          <a:p>
            <a:pPr>
              <a:spcBef>
                <a:spcPct val="0"/>
              </a:spcBef>
            </a:pPr>
            <a:r>
              <a:rPr lang="nl-NL" altLang="nl-NL" smtClean="0"/>
              <a:t>Maak een onderscheid tussen feedback en kritiek.</a:t>
            </a:r>
          </a:p>
        </p:txBody>
      </p:sp>
      <p:sp>
        <p:nvSpPr>
          <p:cNvPr id="18435"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68624F58-E9D3-4154-8832-5429D575E64B}" type="slidenum">
              <a:rPr lang="nl-NL" altLang="nl-NL"/>
              <a:pPr/>
              <a:t>6</a:t>
            </a:fld>
            <a:endParaRPr lang="nl-NL" alt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Definitie komt uit de dikke van Dale. Laat ze zelf ook nadenken over een definitie. </a:t>
            </a:r>
          </a:p>
          <a:p>
            <a:pPr>
              <a:spcBef>
                <a:spcPct val="0"/>
              </a:spcBef>
            </a:pPr>
            <a:endParaRPr lang="nl-NL" altLang="nl-NL" smtClean="0"/>
          </a:p>
          <a:p>
            <a:pPr>
              <a:spcBef>
                <a:spcPct val="0"/>
              </a:spcBef>
            </a:pPr>
            <a:r>
              <a:rPr lang="nl-NL" altLang="nl-NL" smtClean="0"/>
              <a:t>Wanneer gebruik je dit tijdens je studie en wanneer gebruik je dit later tijdens je werk?</a:t>
            </a:r>
          </a:p>
          <a:p>
            <a:pPr lvl="1">
              <a:spcBef>
                <a:spcPct val="0"/>
              </a:spcBef>
            </a:pPr>
            <a:endParaRPr lang="nl-NL" altLang="nl-NL" smtClean="0"/>
          </a:p>
          <a:p>
            <a:pPr lvl="1">
              <a:spcBef>
                <a:spcPct val="0"/>
              </a:spcBef>
            </a:pPr>
            <a:r>
              <a:rPr lang="nl-NL" altLang="nl-NL" smtClean="0"/>
              <a:t>Samenwerken met anderen</a:t>
            </a:r>
          </a:p>
          <a:p>
            <a:pPr lvl="1">
              <a:spcBef>
                <a:spcPct val="0"/>
              </a:spcBef>
            </a:pPr>
            <a:r>
              <a:rPr lang="nl-NL" altLang="nl-NL" smtClean="0"/>
              <a:t>Afstemmen </a:t>
            </a:r>
          </a:p>
          <a:p>
            <a:pPr lvl="1">
              <a:spcBef>
                <a:spcPct val="0"/>
              </a:spcBef>
            </a:pPr>
            <a:r>
              <a:rPr lang="nl-NL" altLang="nl-NL" smtClean="0"/>
              <a:t>Relaties onderhouden</a:t>
            </a:r>
          </a:p>
          <a:p>
            <a:pPr lvl="1">
              <a:spcBef>
                <a:spcPct val="0"/>
              </a:spcBef>
            </a:pPr>
            <a:r>
              <a:rPr lang="nl-NL" altLang="nl-NL" smtClean="0"/>
              <a:t>Als collega</a:t>
            </a:r>
          </a:p>
          <a:p>
            <a:pPr lvl="1">
              <a:spcBef>
                <a:spcPct val="0"/>
              </a:spcBef>
            </a:pPr>
            <a:r>
              <a:rPr lang="nl-NL" altLang="nl-NL" smtClean="0"/>
              <a:t>Als leidinggevende</a:t>
            </a:r>
          </a:p>
          <a:p>
            <a:pPr>
              <a:spcBef>
                <a:spcPct val="0"/>
              </a:spcBef>
            </a:pPr>
            <a:endParaRPr lang="nl-NL" altLang="nl-NL" smtClean="0"/>
          </a:p>
        </p:txBody>
      </p:sp>
      <p:sp>
        <p:nvSpPr>
          <p:cNvPr id="20483"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61806E6C-46AE-4FF9-AFBE-3EEB7E74A5C4}" type="slidenum">
              <a:rPr lang="nl-NL" altLang="nl-NL"/>
              <a:pPr/>
              <a:t>7</a:t>
            </a:fld>
            <a:endParaRPr lang="nl-NL" alt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jdelijke aanduiding voor dia-afbeelding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nl-NL" altLang="nl-NL" smtClean="0"/>
              <a:t>Omstandigheden: 	Als je iets persoonlijks wilt zeggen dan doe je dit niet waar 				iedereen bij zit. Denk na over de setting. </a:t>
            </a:r>
          </a:p>
          <a:p>
            <a:pPr>
              <a:spcBef>
                <a:spcPct val="0"/>
              </a:spcBef>
            </a:pPr>
            <a:r>
              <a:rPr lang="nl-NL" altLang="nl-NL" smtClean="0"/>
              <a:t>Actueel:		Dan is het makkelijker terug te halen, hoe langer je wacht des te 				complexer het wordt om terug te halen hoe iets gebeurd is. </a:t>
            </a:r>
          </a:p>
          <a:p>
            <a:pPr>
              <a:spcBef>
                <a:spcPct val="0"/>
              </a:spcBef>
            </a:pPr>
            <a:r>
              <a:rPr lang="nl-NL" altLang="nl-NL" smtClean="0"/>
              <a:t>Kort: 		Mensen hebben maar 20 sec. aandacht. Dus hou het kort.</a:t>
            </a:r>
          </a:p>
          <a:p>
            <a:pPr>
              <a:spcBef>
                <a:spcPct val="0"/>
              </a:spcBef>
            </a:pPr>
            <a:r>
              <a:rPr lang="nl-NL" altLang="nl-NL" smtClean="0"/>
              <a:t>Concreet gedrag:	Alleen gedrag wat zichtbaar is beschrijf je. </a:t>
            </a:r>
          </a:p>
          <a:p>
            <a:pPr>
              <a:spcBef>
                <a:spcPct val="0"/>
              </a:spcBef>
            </a:pPr>
            <a:r>
              <a:rPr lang="nl-NL" altLang="nl-NL" smtClean="0"/>
              <a:t>Normatief:		Spreek geen waardeoordeel uit. Dit zorgt voor extra 					weerstand. Je weet nooit waarom mensen iets doen.</a:t>
            </a:r>
          </a:p>
          <a:p>
            <a:pPr>
              <a:spcBef>
                <a:spcPct val="0"/>
              </a:spcBef>
            </a:pPr>
            <a:r>
              <a:rPr lang="nl-NL" altLang="nl-NL" smtClean="0"/>
              <a:t>Eigen aandeel:	Zorg dat je ook naar je eigen aandeel kijkt. Misschien zitten er wel 				gevoeligheden bij jou. Of reageert een ander op iets wat jij net deed.</a:t>
            </a:r>
          </a:p>
        </p:txBody>
      </p:sp>
      <p:sp>
        <p:nvSpPr>
          <p:cNvPr id="22531"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fld id="{2C0C1AC4-D8F6-4B3B-81B5-99FCDC4F3A5B}" type="slidenum">
              <a:rPr lang="nl-NL" altLang="nl-NL"/>
              <a:pPr/>
              <a:t>8</a:t>
            </a:fld>
            <a:endParaRPr lang="nl-NL" alt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nl-NL" dirty="0"/>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nl-NL" dirty="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nl-NL" dirty="0"/>
          </a:p>
        </p:txBody>
      </p:sp>
      <p:sp>
        <p:nvSpPr>
          <p:cNvPr id="8195"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8196"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dirty="0"/>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dirty="0"/>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D162D095-7632-4CCD-8264-9590B9DE0B15}" type="slidenum">
              <a:rPr lang="en-US" altLang="en-US"/>
              <a:pPr>
                <a:defRPr/>
              </a:pPr>
              <a:t>‹nr.›</a:t>
            </a:fld>
            <a:endParaRPr lang="en-US" altLang="en-US" dirty="0"/>
          </a:p>
        </p:txBody>
      </p:sp>
    </p:spTree>
    <p:extLst>
      <p:ext uri="{BB962C8B-B14F-4D97-AF65-F5344CB8AC3E}">
        <p14:creationId xmlns:p14="http://schemas.microsoft.com/office/powerpoint/2010/main" val="3014998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1B9A53C-1680-4FB4-84D7-56F489395430}" type="slidenum">
              <a:rPr lang="en-US" altLang="en-US"/>
              <a:pPr>
                <a:defRPr/>
              </a:pPr>
              <a:t>‹nr.›</a:t>
            </a:fld>
            <a:endParaRPr lang="en-US" altLang="en-US" dirty="0"/>
          </a:p>
        </p:txBody>
      </p:sp>
    </p:spTree>
    <p:extLst>
      <p:ext uri="{BB962C8B-B14F-4D97-AF65-F5344CB8AC3E}">
        <p14:creationId xmlns:p14="http://schemas.microsoft.com/office/powerpoint/2010/main" val="3415015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122238"/>
            <a:ext cx="2057400" cy="6008687"/>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122238"/>
            <a:ext cx="6019800" cy="6008687"/>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85031B5F-66EA-4922-8818-85DE68AF765E}" type="slidenum">
              <a:rPr lang="en-US" altLang="en-US"/>
              <a:pPr>
                <a:defRPr/>
              </a:pPr>
              <a:t>‹nr.›</a:t>
            </a:fld>
            <a:endParaRPr lang="en-US" altLang="en-US" dirty="0"/>
          </a:p>
        </p:txBody>
      </p:sp>
    </p:spTree>
    <p:extLst>
      <p:ext uri="{BB962C8B-B14F-4D97-AF65-F5344CB8AC3E}">
        <p14:creationId xmlns:p14="http://schemas.microsoft.com/office/powerpoint/2010/main" val="3841004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D46A1DED-3EED-4893-94F5-E5194E6F4368}" type="slidenum">
              <a:rPr lang="en-US" altLang="en-US"/>
              <a:pPr>
                <a:defRPr/>
              </a:pPr>
              <a:t>‹nr.›</a:t>
            </a:fld>
            <a:endParaRPr lang="en-US" altLang="en-US" dirty="0"/>
          </a:p>
        </p:txBody>
      </p:sp>
    </p:spTree>
    <p:extLst>
      <p:ext uri="{BB962C8B-B14F-4D97-AF65-F5344CB8AC3E}">
        <p14:creationId xmlns:p14="http://schemas.microsoft.com/office/powerpoint/2010/main" val="3954406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A68D2882-F9A8-4F2D-BB5A-A5751540E417}" type="slidenum">
              <a:rPr lang="en-US" altLang="en-US"/>
              <a:pPr>
                <a:defRPr/>
              </a:pPr>
              <a:t>‹nr.›</a:t>
            </a:fld>
            <a:endParaRPr lang="en-US" altLang="en-US" dirty="0"/>
          </a:p>
        </p:txBody>
      </p:sp>
    </p:spTree>
    <p:extLst>
      <p:ext uri="{BB962C8B-B14F-4D97-AF65-F5344CB8AC3E}">
        <p14:creationId xmlns:p14="http://schemas.microsoft.com/office/powerpoint/2010/main" val="3394488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1A62222D-06E1-4274-A33F-AEC7996083C5}" type="slidenum">
              <a:rPr lang="en-US" altLang="en-US"/>
              <a:pPr>
                <a:defRPr/>
              </a:pPr>
              <a:t>‹nr.›</a:t>
            </a:fld>
            <a:endParaRPr lang="en-US" altLang="en-US" dirty="0"/>
          </a:p>
        </p:txBody>
      </p:sp>
    </p:spTree>
    <p:extLst>
      <p:ext uri="{BB962C8B-B14F-4D97-AF65-F5344CB8AC3E}">
        <p14:creationId xmlns:p14="http://schemas.microsoft.com/office/powerpoint/2010/main" val="25055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12F91418-9C99-4366-8BEA-D6AFAD1D54E9}" type="slidenum">
              <a:rPr lang="en-US" altLang="en-US"/>
              <a:pPr>
                <a:defRPr/>
              </a:pPr>
              <a:t>‹nr.›</a:t>
            </a:fld>
            <a:endParaRPr lang="en-US" altLang="en-US" dirty="0"/>
          </a:p>
        </p:txBody>
      </p:sp>
    </p:spTree>
    <p:extLst>
      <p:ext uri="{BB962C8B-B14F-4D97-AF65-F5344CB8AC3E}">
        <p14:creationId xmlns:p14="http://schemas.microsoft.com/office/powerpoint/2010/main" val="1467257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CD69D754-D07B-476D-9FBD-A087E197B29D}" type="slidenum">
              <a:rPr lang="en-US" altLang="en-US"/>
              <a:pPr>
                <a:defRPr/>
              </a:pPr>
              <a:t>‹nr.›</a:t>
            </a:fld>
            <a:endParaRPr lang="en-US" altLang="en-US" dirty="0"/>
          </a:p>
        </p:txBody>
      </p:sp>
    </p:spTree>
    <p:extLst>
      <p:ext uri="{BB962C8B-B14F-4D97-AF65-F5344CB8AC3E}">
        <p14:creationId xmlns:p14="http://schemas.microsoft.com/office/powerpoint/2010/main" val="1134842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6D5DF5A5-27A8-4F55-887C-65FC75ABD55B}" type="slidenum">
              <a:rPr lang="en-US" altLang="en-US"/>
              <a:pPr>
                <a:defRPr/>
              </a:pPr>
              <a:t>‹nr.›</a:t>
            </a:fld>
            <a:endParaRPr lang="en-US" altLang="en-US" dirty="0"/>
          </a:p>
        </p:txBody>
      </p:sp>
    </p:spTree>
    <p:extLst>
      <p:ext uri="{BB962C8B-B14F-4D97-AF65-F5344CB8AC3E}">
        <p14:creationId xmlns:p14="http://schemas.microsoft.com/office/powerpoint/2010/main" val="3341179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914F2642-5805-4FE2-992C-C7FEE48D779D}" type="slidenum">
              <a:rPr lang="en-US" altLang="en-US"/>
              <a:pPr>
                <a:defRPr/>
              </a:pPr>
              <a:t>‹nr.›</a:t>
            </a:fld>
            <a:endParaRPr lang="en-US" altLang="en-US" dirty="0"/>
          </a:p>
        </p:txBody>
      </p:sp>
    </p:spTree>
    <p:extLst>
      <p:ext uri="{BB962C8B-B14F-4D97-AF65-F5344CB8AC3E}">
        <p14:creationId xmlns:p14="http://schemas.microsoft.com/office/powerpoint/2010/main" val="4222682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9CAA41C0-F54D-4CA9-96AA-11EFCE08DBE8}" type="slidenum">
              <a:rPr lang="en-US" altLang="en-US"/>
              <a:pPr>
                <a:defRPr/>
              </a:pPr>
              <a:t>‹nr.›</a:t>
            </a:fld>
            <a:endParaRPr lang="en-US" altLang="en-US" dirty="0"/>
          </a:p>
        </p:txBody>
      </p:sp>
    </p:spTree>
    <p:extLst>
      <p:ext uri="{BB962C8B-B14F-4D97-AF65-F5344CB8AC3E}">
        <p14:creationId xmlns:p14="http://schemas.microsoft.com/office/powerpoint/2010/main" val="1091534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nl-NL" dirty="0"/>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3"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dirty="0"/>
            </a:lvl1pPr>
          </a:lstStyle>
          <a:p>
            <a:pPr>
              <a:defRPr/>
            </a:pPr>
            <a:endParaRPr lang="en-US" altLang="en-US"/>
          </a:p>
        </p:txBody>
      </p:sp>
      <p:sp>
        <p:nvSpPr>
          <p:cNvPr id="7174"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a:lvl1pPr>
          </a:lstStyle>
          <a:p>
            <a:pPr>
              <a:defRPr/>
            </a:pPr>
            <a:endParaRPr lang="en-US" altLang="en-US"/>
          </a:p>
        </p:txBody>
      </p:sp>
      <p:sp>
        <p:nvSpPr>
          <p:cNvPr id="7175"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89638B32-0251-4384-B79E-BB3507088680}" type="slidenum">
              <a:rPr lang="en-US" altLang="en-US"/>
              <a:pPr>
                <a:defRPr/>
              </a:pPr>
              <a:t>‹nr.›</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7177"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78"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79" name="Oval 11"/>
            <p:cNvSpPr>
              <a:spLocks noChangeArrowheads="1"/>
            </p:cNvSpPr>
            <p:nvPr/>
          </p:nvSpPr>
          <p:spPr bwMode="auto">
            <a:xfrm>
              <a:off x="5360" y="960"/>
              <a:ext cx="77" cy="80"/>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80"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81"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82" name="Oval 14"/>
            <p:cNvSpPr>
              <a:spLocks noChangeArrowheads="1"/>
            </p:cNvSpPr>
            <p:nvPr/>
          </p:nvSpPr>
          <p:spPr bwMode="auto">
            <a:xfrm>
              <a:off x="5360" y="1072"/>
              <a:ext cx="77" cy="7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83" name="Oval 15"/>
            <p:cNvSpPr>
              <a:spLocks noChangeArrowheads="1"/>
            </p:cNvSpPr>
            <p:nvPr/>
          </p:nvSpPr>
          <p:spPr bwMode="auto">
            <a:xfrm>
              <a:off x="5472" y="1072"/>
              <a:ext cx="77" cy="77"/>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84" name="Oval 16"/>
            <p:cNvSpPr>
              <a:spLocks noChangeArrowheads="1"/>
            </p:cNvSpPr>
            <p:nvPr/>
          </p:nvSpPr>
          <p:spPr bwMode="auto">
            <a:xfrm>
              <a:off x="5136" y="1184"/>
              <a:ext cx="80" cy="7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85" name="Oval 17"/>
            <p:cNvSpPr>
              <a:spLocks noChangeArrowheads="1"/>
            </p:cNvSpPr>
            <p:nvPr/>
          </p:nvSpPr>
          <p:spPr bwMode="auto">
            <a:xfrm>
              <a:off x="5248" y="1184"/>
              <a:ext cx="79" cy="77"/>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86" name="Oval 18"/>
            <p:cNvSpPr>
              <a:spLocks noChangeArrowheads="1"/>
            </p:cNvSpPr>
            <p:nvPr/>
          </p:nvSpPr>
          <p:spPr bwMode="auto">
            <a:xfrm>
              <a:off x="5360" y="1184"/>
              <a:ext cx="77" cy="77"/>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87" name="Oval 19"/>
            <p:cNvSpPr>
              <a:spLocks noChangeArrowheads="1"/>
            </p:cNvSpPr>
            <p:nvPr/>
          </p:nvSpPr>
          <p:spPr bwMode="auto">
            <a:xfrm>
              <a:off x="5472" y="1184"/>
              <a:ext cx="77" cy="77"/>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88" name="Oval 20"/>
            <p:cNvSpPr>
              <a:spLocks noChangeArrowheads="1"/>
            </p:cNvSpPr>
            <p:nvPr/>
          </p:nvSpPr>
          <p:spPr bwMode="auto">
            <a:xfrm>
              <a:off x="5584" y="1184"/>
              <a:ext cx="80" cy="7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189"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nl-NL" dirty="0"/>
            </a:p>
          </p:txBody>
        </p:sp>
        <p:sp>
          <p:nvSpPr>
            <p:cNvPr id="7190"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91" name="Oval 23"/>
            <p:cNvSpPr>
              <a:spLocks noChangeArrowheads="1"/>
            </p:cNvSpPr>
            <p:nvPr/>
          </p:nvSpPr>
          <p:spPr bwMode="auto">
            <a:xfrm>
              <a:off x="5360" y="1296"/>
              <a:ext cx="77" cy="80"/>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92" name="Oval 24"/>
            <p:cNvSpPr>
              <a:spLocks noChangeArrowheads="1"/>
            </p:cNvSpPr>
            <p:nvPr/>
          </p:nvSpPr>
          <p:spPr bwMode="auto">
            <a:xfrm>
              <a:off x="5472" y="1296"/>
              <a:ext cx="77" cy="80"/>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193"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94"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95" name="Oval 27"/>
            <p:cNvSpPr>
              <a:spLocks noChangeArrowheads="1"/>
            </p:cNvSpPr>
            <p:nvPr/>
          </p:nvSpPr>
          <p:spPr bwMode="auto">
            <a:xfrm>
              <a:off x="5360" y="1408"/>
              <a:ext cx="77" cy="80"/>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196" name="Oval 28"/>
            <p:cNvSpPr>
              <a:spLocks noChangeArrowheads="1"/>
            </p:cNvSpPr>
            <p:nvPr/>
          </p:nvSpPr>
          <p:spPr bwMode="auto">
            <a:xfrm>
              <a:off x="5472" y="1408"/>
              <a:ext cx="77" cy="80"/>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197"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7198"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nl-NL" dirty="0"/>
            </a:p>
          </p:txBody>
        </p:sp>
        <p:sp>
          <p:nvSpPr>
            <p:cNvPr id="7199"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200" name="Oval 32"/>
            <p:cNvSpPr>
              <a:spLocks noChangeArrowheads="1"/>
            </p:cNvSpPr>
            <p:nvPr/>
          </p:nvSpPr>
          <p:spPr bwMode="auto">
            <a:xfrm>
              <a:off x="5360" y="1520"/>
              <a:ext cx="77" cy="79"/>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201" name="Oval 33"/>
            <p:cNvSpPr>
              <a:spLocks noChangeArrowheads="1"/>
            </p:cNvSpPr>
            <p:nvPr/>
          </p:nvSpPr>
          <p:spPr bwMode="auto">
            <a:xfrm>
              <a:off x="5472" y="1520"/>
              <a:ext cx="77" cy="79"/>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7202" name="Oval 34"/>
            <p:cNvSpPr>
              <a:spLocks noChangeArrowheads="1"/>
            </p:cNvSpPr>
            <p:nvPr/>
          </p:nvSpPr>
          <p:spPr bwMode="auto">
            <a:xfrm>
              <a:off x="5136" y="1632"/>
              <a:ext cx="80" cy="7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203" name="Oval 35"/>
            <p:cNvSpPr>
              <a:spLocks noChangeArrowheads="1"/>
            </p:cNvSpPr>
            <p:nvPr/>
          </p:nvSpPr>
          <p:spPr bwMode="auto">
            <a:xfrm>
              <a:off x="5248" y="1632"/>
              <a:ext cx="79" cy="77"/>
            </a:xfrm>
            <a:prstGeom prst="ellipse">
              <a:avLst/>
            </a:prstGeom>
            <a:solidFill>
              <a:schemeClr val="accent1"/>
            </a:solidFill>
            <a:ln w="9525">
              <a:noFill/>
              <a:round/>
              <a:headEnd/>
              <a:tailEnd/>
            </a:ln>
            <a:effectLst/>
          </p:spPr>
          <p:txBody>
            <a:bodyPr wrap="none" anchor="ctr"/>
            <a:lstStyle/>
            <a:p>
              <a:pPr>
                <a:defRPr/>
              </a:pPr>
              <a:endParaRPr lang="nl-NL" dirty="0"/>
            </a:p>
          </p:txBody>
        </p:sp>
        <p:sp>
          <p:nvSpPr>
            <p:cNvPr id="7204" name="Oval 36"/>
            <p:cNvSpPr>
              <a:spLocks noChangeArrowheads="1"/>
            </p:cNvSpPr>
            <p:nvPr/>
          </p:nvSpPr>
          <p:spPr bwMode="auto">
            <a:xfrm>
              <a:off x="5360" y="1632"/>
              <a:ext cx="77" cy="77"/>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7205" name="Oval 37"/>
            <p:cNvSpPr>
              <a:spLocks noChangeArrowheads="1"/>
            </p:cNvSpPr>
            <p:nvPr/>
          </p:nvSpPr>
          <p:spPr bwMode="auto">
            <a:xfrm>
              <a:off x="5472" y="1632"/>
              <a:ext cx="77" cy="77"/>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7206"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nl-NL" dirty="0"/>
            </a:p>
          </p:txBody>
        </p:sp>
        <p:sp>
          <p:nvSpPr>
            <p:cNvPr id="7207" name="Oval 39"/>
            <p:cNvSpPr>
              <a:spLocks noChangeArrowheads="1"/>
            </p:cNvSpPr>
            <p:nvPr/>
          </p:nvSpPr>
          <p:spPr bwMode="auto">
            <a:xfrm>
              <a:off x="5472" y="1744"/>
              <a:ext cx="77" cy="80"/>
            </a:xfrm>
            <a:prstGeom prst="ellipse">
              <a:avLst/>
            </a:prstGeom>
            <a:solidFill>
              <a:schemeClr val="folHlink"/>
            </a:solidFill>
            <a:ln w="9525">
              <a:noFill/>
              <a:round/>
              <a:headEnd/>
              <a:tailEnd/>
            </a:ln>
            <a:effectLst/>
          </p:spPr>
          <p:txBody>
            <a:bodyPr wrap="none" anchor="ctr"/>
            <a:lstStyle/>
            <a:p>
              <a:pPr>
                <a:defRPr/>
              </a:pPr>
              <a:endParaRPr lang="nl-NL" dirty="0"/>
            </a:p>
          </p:txBody>
        </p:sp>
      </p:gr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ideo" Target="file:///C:\Documents%20and%20Settings\Loes\Mijn%20documenten\Pcoaching\Hogeschool%20van%20Amsterdam\De%20ketchupklodder.mpg" TargetMode="External"/><Relationship Id="rId5" Type="http://schemas.openxmlformats.org/officeDocument/2006/relationships/image" Target="../media/image3.png"/><Relationship Id="rId4" Type="http://schemas.openxmlformats.org/officeDocument/2006/relationships/hyperlink" Target="http://www.youtube.com/watch?v=pk8lin8Rl8A&amp;feature=related"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QJgMkc8ZgBA&amp;feature=related"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p:txBody>
          <a:bodyPr/>
          <a:lstStyle/>
          <a:p>
            <a:pPr eaLnBrk="1" hangingPunct="1"/>
            <a:r>
              <a:rPr lang="nl-NL" altLang="nl-NL" smtClean="0"/>
              <a:t>Beroepsvaardigheden</a:t>
            </a:r>
            <a:br>
              <a:rPr lang="nl-NL" altLang="nl-NL" smtClean="0"/>
            </a:br>
            <a:r>
              <a:rPr lang="nl-NL" altLang="nl-NL" sz="2800" smtClean="0"/>
              <a:t>onderdeel van SBC</a:t>
            </a:r>
            <a:endParaRPr lang="en-US" altLang="nl-NL" sz="2800" smtClean="0"/>
          </a:p>
        </p:txBody>
      </p:sp>
      <p:sp>
        <p:nvSpPr>
          <p:cNvPr id="14338" name="Rectangle 3"/>
          <p:cNvSpPr>
            <a:spLocks noGrp="1" noChangeArrowheads="1"/>
          </p:cNvSpPr>
          <p:nvPr>
            <p:ph type="subTitle" idx="1"/>
          </p:nvPr>
        </p:nvSpPr>
        <p:spPr/>
        <p:txBody>
          <a:bodyPr/>
          <a:lstStyle/>
          <a:p>
            <a:pPr eaLnBrk="1" hangingPunct="1"/>
            <a:endParaRPr lang="nl-NL" altLang="nl-NL" smtClean="0"/>
          </a:p>
          <a:p>
            <a:pPr eaLnBrk="1" hangingPunct="1"/>
            <a:r>
              <a:rPr lang="nl-NL" altLang="nl-NL" smtClean="0"/>
              <a:t>Feedback geven en ontvangen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el 1"/>
          <p:cNvSpPr>
            <a:spLocks noGrp="1"/>
          </p:cNvSpPr>
          <p:nvPr>
            <p:ph type="title"/>
          </p:nvPr>
        </p:nvSpPr>
        <p:spPr/>
        <p:txBody>
          <a:bodyPr/>
          <a:lstStyle/>
          <a:p>
            <a:pPr eaLnBrk="1" hangingPunct="1"/>
            <a:r>
              <a:rPr lang="nl-NL" altLang="nl-NL" b="0" smtClean="0"/>
              <a:t>Theorie feedback</a:t>
            </a:r>
            <a:r>
              <a:rPr lang="nl-NL" altLang="nl-NL" smtClean="0"/>
              <a:t> geven</a:t>
            </a:r>
          </a:p>
        </p:txBody>
      </p:sp>
      <p:sp>
        <p:nvSpPr>
          <p:cNvPr id="8195" name="Tijdelijke aanduiding voor inhoud 2"/>
          <p:cNvSpPr>
            <a:spLocks noGrp="1"/>
          </p:cNvSpPr>
          <p:nvPr>
            <p:ph idx="1"/>
          </p:nvPr>
        </p:nvSpPr>
        <p:spPr/>
        <p:txBody>
          <a:bodyPr/>
          <a:lstStyle/>
          <a:p>
            <a:pPr eaLnBrk="1" hangingPunct="1"/>
            <a:r>
              <a:rPr lang="nl-NL" altLang="nl-NL" smtClean="0"/>
              <a:t>Als je feedback geeft, benoem dan de </a:t>
            </a:r>
            <a:r>
              <a:rPr lang="nl-NL" altLang="nl-NL" smtClean="0">
                <a:solidFill>
                  <a:srgbClr val="FF0000"/>
                </a:solidFill>
              </a:rPr>
              <a:t>3 G</a:t>
            </a:r>
            <a:r>
              <a:rPr lang="nl-NL" altLang="nl-NL" smtClean="0"/>
              <a:t>’s:</a:t>
            </a:r>
          </a:p>
          <a:p>
            <a:pPr eaLnBrk="1" hangingPunct="1">
              <a:buFont typeface="Wingdings" pitchFamily="2" charset="2"/>
              <a:buNone/>
            </a:pPr>
            <a:r>
              <a:rPr lang="nl-NL" altLang="nl-NL" smtClean="0"/>
              <a:t>	</a:t>
            </a:r>
          </a:p>
          <a:p>
            <a:pPr eaLnBrk="1" hangingPunct="1">
              <a:buFont typeface="Wingdings" pitchFamily="2" charset="2"/>
              <a:buNone/>
            </a:pPr>
            <a:r>
              <a:rPr lang="nl-NL" altLang="nl-NL" smtClean="0">
                <a:solidFill>
                  <a:srgbClr val="FF0000"/>
                </a:solidFill>
              </a:rPr>
              <a:t>1.Gebeurtenis:</a:t>
            </a:r>
            <a:r>
              <a:rPr lang="nl-NL" altLang="nl-NL" smtClean="0"/>
              <a:t> concreet, waarneembaar 					gedrag.</a:t>
            </a:r>
          </a:p>
          <a:p>
            <a:pPr eaLnBrk="1" hangingPunct="1">
              <a:buFont typeface="Wingdings" pitchFamily="2" charset="2"/>
              <a:buNone/>
            </a:pPr>
            <a:r>
              <a:rPr lang="nl-NL" altLang="nl-NL" smtClean="0"/>
              <a:t>	</a:t>
            </a:r>
            <a:r>
              <a:rPr lang="nl-NL" altLang="nl-NL" sz="2400" smtClean="0"/>
              <a:t>Voorbeeld: </a:t>
            </a:r>
          </a:p>
          <a:p>
            <a:pPr eaLnBrk="1" hangingPunct="1">
              <a:buFont typeface="Wingdings" pitchFamily="2" charset="2"/>
              <a:buNone/>
            </a:pPr>
            <a:r>
              <a:rPr lang="nl-NL" altLang="nl-NL" sz="2400" smtClean="0"/>
              <a:t>	Niet: “Jij luisterde niet naar de reactie van Peter.”</a:t>
            </a:r>
          </a:p>
          <a:p>
            <a:pPr eaLnBrk="1" hangingPunct="1">
              <a:buFont typeface="Wingdings" pitchFamily="2" charset="2"/>
              <a:buNone/>
            </a:pPr>
            <a:r>
              <a:rPr lang="nl-NL" altLang="nl-NL" sz="2400" smtClean="0"/>
              <a:t>	Wel: “Toen Peter reageerde op jouw voorstel, zag ik dat jij in je agenda aan het bladeren was.”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anim calcmode="lin" valueType="num">
                                      <p:cBhvr additive="base">
                                        <p:cTn id="7"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anim calcmode="lin" valueType="num">
                                      <p:cBhvr additive="base">
                                        <p:cTn id="11"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8195">
                                            <p:txEl>
                                              <p:pRg st="5" end="5"/>
                                            </p:txEl>
                                          </p:spTgt>
                                        </p:tgtEl>
                                        <p:attrNameLst>
                                          <p:attrName>style.visibility</p:attrName>
                                        </p:attrNameLst>
                                      </p:cBhvr>
                                      <p:to>
                                        <p:strVal val="visible"/>
                                      </p:to>
                                    </p:set>
                                    <p:anim calcmode="lin" valueType="num">
                                      <p:cBhvr additive="base">
                                        <p:cTn id="17"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19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el 1"/>
          <p:cNvSpPr>
            <a:spLocks noGrp="1"/>
          </p:cNvSpPr>
          <p:nvPr>
            <p:ph type="title"/>
          </p:nvPr>
        </p:nvSpPr>
        <p:spPr/>
        <p:txBody>
          <a:bodyPr/>
          <a:lstStyle/>
          <a:p>
            <a:pPr eaLnBrk="1" hangingPunct="1"/>
            <a:r>
              <a:rPr lang="nl-NL" altLang="nl-NL" b="0" smtClean="0"/>
              <a:t>Theorie feedback</a:t>
            </a:r>
            <a:r>
              <a:rPr lang="nl-NL" altLang="nl-NL" smtClean="0"/>
              <a:t> geven</a:t>
            </a:r>
          </a:p>
        </p:txBody>
      </p:sp>
      <p:sp>
        <p:nvSpPr>
          <p:cNvPr id="9219" name="Tijdelijke aanduiding voor inhoud 2"/>
          <p:cNvSpPr>
            <a:spLocks noGrp="1"/>
          </p:cNvSpPr>
          <p:nvPr>
            <p:ph idx="1"/>
          </p:nvPr>
        </p:nvSpPr>
        <p:spPr/>
        <p:txBody>
          <a:bodyPr/>
          <a:lstStyle/>
          <a:p>
            <a:pPr eaLnBrk="1" hangingPunct="1"/>
            <a:r>
              <a:rPr lang="nl-NL" altLang="nl-NL" smtClean="0">
                <a:solidFill>
                  <a:srgbClr val="FF0000"/>
                </a:solidFill>
              </a:rPr>
              <a:t>2. Gevoel of gedachte: </a:t>
            </a:r>
          </a:p>
          <a:p>
            <a:pPr eaLnBrk="1" hangingPunct="1">
              <a:buFont typeface="Wingdings" pitchFamily="2" charset="2"/>
              <a:buNone/>
            </a:pPr>
            <a:r>
              <a:rPr lang="nl-NL" altLang="nl-NL" smtClean="0"/>
              <a:t>	Wat gebeurt op dat moment met jou / hoe komt het op jou over?</a:t>
            </a:r>
          </a:p>
          <a:p>
            <a:pPr eaLnBrk="1" hangingPunct="1">
              <a:buFont typeface="Wingdings" pitchFamily="2" charset="2"/>
              <a:buNone/>
            </a:pPr>
            <a:endParaRPr lang="nl-NL" altLang="nl-NL" smtClean="0"/>
          </a:p>
          <a:p>
            <a:pPr eaLnBrk="1" hangingPunct="1">
              <a:buFont typeface="Wingdings" pitchFamily="2" charset="2"/>
              <a:buNone/>
            </a:pPr>
            <a:r>
              <a:rPr lang="nl-NL" altLang="nl-NL" sz="2400" smtClean="0"/>
              <a:t>Voorbeeld: </a:t>
            </a:r>
          </a:p>
          <a:p>
            <a:pPr eaLnBrk="1" hangingPunct="1">
              <a:buFont typeface="Wingdings" pitchFamily="2" charset="2"/>
              <a:buNone/>
            </a:pPr>
            <a:r>
              <a:rPr lang="nl-NL" altLang="nl-NL" sz="2400" smtClean="0"/>
              <a:t>	Niet: “Dat vind ik belachelijk. Dat kan je niet maken.”</a:t>
            </a:r>
          </a:p>
          <a:p>
            <a:pPr eaLnBrk="1" hangingPunct="1">
              <a:buFont typeface="Wingdings" pitchFamily="2" charset="2"/>
              <a:buNone/>
            </a:pPr>
            <a:r>
              <a:rPr lang="nl-NL" altLang="nl-NL" sz="2400" smtClean="0"/>
              <a:t>	Wel: “Dat geeft mij het gevoel dat je Peter niet serieus neemt.”</a:t>
            </a:r>
          </a:p>
          <a:p>
            <a:pPr eaLnBrk="1" hangingPunct="1">
              <a:buFont typeface="Wingdings" pitchFamily="2" charset="2"/>
              <a:buNone/>
            </a:pPr>
            <a:endParaRPr lang="nl-NL" altLang="nl-NL"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219">
                                            <p:txEl>
                                              <p:pRg st="3" end="3"/>
                                            </p:txEl>
                                          </p:spTgt>
                                        </p:tgtEl>
                                        <p:attrNameLst>
                                          <p:attrName>style.visibility</p:attrName>
                                        </p:attrNameLst>
                                      </p:cBhvr>
                                      <p:to>
                                        <p:strVal val="visible"/>
                                      </p:to>
                                    </p:set>
                                    <p:anim calcmode="lin" valueType="num">
                                      <p:cBhvr additive="base">
                                        <p:cTn id="7"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19">
                                            <p:txEl>
                                              <p:pRg st="4" end="4"/>
                                            </p:txEl>
                                          </p:spTgt>
                                        </p:tgtEl>
                                        <p:attrNameLst>
                                          <p:attrName>style.visibility</p:attrName>
                                        </p:attrNameLst>
                                      </p:cBhvr>
                                      <p:to>
                                        <p:strVal val="visible"/>
                                      </p:to>
                                    </p:set>
                                    <p:anim calcmode="lin" valueType="num">
                                      <p:cBhvr additive="base">
                                        <p:cTn id="11"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9219">
                                            <p:txEl>
                                              <p:pRg st="5" end="5"/>
                                            </p:txEl>
                                          </p:spTgt>
                                        </p:tgtEl>
                                        <p:attrNameLst>
                                          <p:attrName>style.visibility</p:attrName>
                                        </p:attrNameLst>
                                      </p:cBhvr>
                                      <p:to>
                                        <p:strVal val="visible"/>
                                      </p:to>
                                    </p:set>
                                    <p:anim calcmode="lin" valueType="num">
                                      <p:cBhvr additive="base">
                                        <p:cTn id="17"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el 1"/>
          <p:cNvSpPr>
            <a:spLocks noGrp="1"/>
          </p:cNvSpPr>
          <p:nvPr>
            <p:ph type="title"/>
          </p:nvPr>
        </p:nvSpPr>
        <p:spPr/>
        <p:txBody>
          <a:bodyPr/>
          <a:lstStyle/>
          <a:p>
            <a:pPr eaLnBrk="1" hangingPunct="1"/>
            <a:r>
              <a:rPr lang="nl-NL" altLang="nl-NL" b="0" smtClean="0"/>
              <a:t>Theorie feedback</a:t>
            </a:r>
            <a:r>
              <a:rPr lang="nl-NL" altLang="nl-NL" smtClean="0"/>
              <a:t> geven</a:t>
            </a:r>
          </a:p>
        </p:txBody>
      </p:sp>
      <p:sp>
        <p:nvSpPr>
          <p:cNvPr id="10243" name="Tijdelijke aanduiding voor inhoud 2"/>
          <p:cNvSpPr>
            <a:spLocks noGrp="1"/>
          </p:cNvSpPr>
          <p:nvPr>
            <p:ph idx="1"/>
          </p:nvPr>
        </p:nvSpPr>
        <p:spPr>
          <a:xfrm>
            <a:off x="446088" y="1719263"/>
            <a:ext cx="8229600" cy="4411662"/>
          </a:xfrm>
        </p:spPr>
        <p:txBody>
          <a:bodyPr/>
          <a:lstStyle/>
          <a:p>
            <a:pPr eaLnBrk="1" hangingPunct="1"/>
            <a:r>
              <a:rPr lang="nl-NL" altLang="nl-NL" smtClean="0">
                <a:solidFill>
                  <a:srgbClr val="FF0000"/>
                </a:solidFill>
              </a:rPr>
              <a:t>3.Gevolg: </a:t>
            </a:r>
            <a:r>
              <a:rPr lang="nl-NL" altLang="nl-NL" smtClean="0"/>
              <a:t>Welk effect heeft dit op jou?</a:t>
            </a:r>
          </a:p>
          <a:p>
            <a:pPr eaLnBrk="1" hangingPunct="1">
              <a:buFont typeface="Wingdings" pitchFamily="2" charset="2"/>
              <a:buNone/>
            </a:pPr>
            <a:endParaRPr lang="nl-NL" altLang="nl-NL" smtClean="0"/>
          </a:p>
          <a:p>
            <a:pPr eaLnBrk="1" hangingPunct="1">
              <a:buFont typeface="Wingdings" pitchFamily="2" charset="2"/>
              <a:buNone/>
            </a:pPr>
            <a:r>
              <a:rPr lang="nl-NL" altLang="nl-NL" sz="2400" smtClean="0"/>
              <a:t>Voorbeeld: </a:t>
            </a:r>
          </a:p>
          <a:p>
            <a:pPr eaLnBrk="1" hangingPunct="1">
              <a:buFont typeface="Wingdings" pitchFamily="2" charset="2"/>
              <a:buNone/>
            </a:pPr>
            <a:r>
              <a:rPr lang="nl-NL" altLang="nl-NL" sz="2400" smtClean="0"/>
              <a:t>	Niet: “Dat moet je niet meer doen.”</a:t>
            </a:r>
          </a:p>
          <a:p>
            <a:pPr eaLnBrk="1" hangingPunct="1">
              <a:buFont typeface="Wingdings" pitchFamily="2" charset="2"/>
              <a:buNone/>
            </a:pPr>
            <a:r>
              <a:rPr lang="nl-NL" altLang="nl-NL" sz="2400" smtClean="0"/>
              <a:t>	Wel: “Hierdoor ontmoedig je mij om ook te reageren en hou ik mijn mond.”</a:t>
            </a:r>
          </a:p>
          <a:p>
            <a:pPr eaLnBrk="1" hangingPunct="1">
              <a:buFont typeface="Wingdings" pitchFamily="2" charset="2"/>
              <a:buNone/>
            </a:pPr>
            <a:r>
              <a:rPr lang="nl-NL" altLang="nl-NL"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anim calcmode="lin" valueType="num">
                                      <p:cBhvr additive="base">
                                        <p:cTn id="7"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anim calcmode="lin" valueType="num">
                                      <p:cBhvr additive="base">
                                        <p:cTn id="11"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0243">
                                            <p:txEl>
                                              <p:pRg st="4" end="4"/>
                                            </p:txEl>
                                          </p:spTgt>
                                        </p:tgtEl>
                                        <p:attrNameLst>
                                          <p:attrName>style.visibility</p:attrName>
                                        </p:attrNameLst>
                                      </p:cBhvr>
                                      <p:to>
                                        <p:strVal val="visible"/>
                                      </p:to>
                                    </p:set>
                                    <p:anim calcmode="lin" valueType="num">
                                      <p:cBhvr additive="base">
                                        <p:cTn id="17"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24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el 1"/>
          <p:cNvSpPr>
            <a:spLocks noGrp="1"/>
          </p:cNvSpPr>
          <p:nvPr>
            <p:ph type="title"/>
          </p:nvPr>
        </p:nvSpPr>
        <p:spPr/>
        <p:txBody>
          <a:bodyPr/>
          <a:lstStyle/>
          <a:p>
            <a:pPr eaLnBrk="1" hangingPunct="1"/>
            <a:r>
              <a:rPr lang="nl-NL" altLang="nl-NL" b="0" smtClean="0"/>
              <a:t>Theorie feedback</a:t>
            </a:r>
            <a:r>
              <a:rPr lang="nl-NL" altLang="nl-NL" smtClean="0"/>
              <a:t> ontvangen</a:t>
            </a:r>
          </a:p>
        </p:txBody>
      </p:sp>
      <p:sp>
        <p:nvSpPr>
          <p:cNvPr id="33794" name="Tijdelijke aanduiding voor inhoud 2"/>
          <p:cNvSpPr>
            <a:spLocks noGrp="1"/>
          </p:cNvSpPr>
          <p:nvPr>
            <p:ph idx="1"/>
          </p:nvPr>
        </p:nvSpPr>
        <p:spPr/>
        <p:txBody>
          <a:bodyPr/>
          <a:lstStyle/>
          <a:p>
            <a:pPr eaLnBrk="1" hangingPunct="1">
              <a:buFont typeface="Wingdings" pitchFamily="2" charset="2"/>
              <a:buNone/>
            </a:pPr>
            <a:r>
              <a:rPr lang="nl-NL" altLang="nl-NL" smtClean="0"/>
              <a:t>4 stappen bij het ontvangen van feedback:</a:t>
            </a:r>
          </a:p>
          <a:p>
            <a:pPr lvl="1" eaLnBrk="1" hangingPunct="1"/>
            <a:r>
              <a:rPr lang="nl-NL" altLang="nl-NL" smtClean="0"/>
              <a:t>Stap 1. Luisteren, wacht tot de feedback gever klaar is</a:t>
            </a:r>
          </a:p>
          <a:p>
            <a:pPr lvl="1" eaLnBrk="1" hangingPunct="1"/>
            <a:r>
              <a:rPr lang="nl-NL" altLang="nl-NL" smtClean="0"/>
              <a:t>Stap 2. Vraag om verduidelijking zonder het aan te vechten. “Wat bedoel je precies?”</a:t>
            </a:r>
          </a:p>
          <a:p>
            <a:pPr lvl="1" eaLnBrk="1" hangingPunct="1"/>
            <a:r>
              <a:rPr lang="nl-NL" altLang="nl-NL" smtClean="0"/>
              <a:t>Stap 3. Instemmen met kritiek 	</a:t>
            </a:r>
          </a:p>
          <a:p>
            <a:pPr lvl="2" eaLnBrk="1" hangingPunct="1"/>
            <a:r>
              <a:rPr lang="nl-NL" altLang="nl-NL" sz="1800" i="1" smtClean="0"/>
              <a:t>Instemmen met de waarheid. </a:t>
            </a:r>
          </a:p>
          <a:p>
            <a:pPr lvl="2" eaLnBrk="1" hangingPunct="1"/>
            <a:r>
              <a:rPr lang="nl-NL" altLang="nl-NL" sz="1800" i="1" smtClean="0"/>
              <a:t>Instemmen met het recht van een andere mening van een ander.</a:t>
            </a:r>
          </a:p>
          <a:p>
            <a:pPr lvl="1" eaLnBrk="1" hangingPunct="1"/>
            <a:r>
              <a:rPr lang="nl-NL" altLang="nl-NL" smtClean="0"/>
              <a:t>Stap 4. Probleem oplossen en afspraken maken</a:t>
            </a:r>
          </a:p>
          <a:p>
            <a:pPr lvl="2" eaLnBrk="1" hangingPunct="1"/>
            <a:r>
              <a:rPr lang="nl-NL" altLang="nl-NL" sz="1600" smtClean="0"/>
              <a:t>Zijn er zaken die nog aandacht vragen, maak daar afspraken over. Laat geen losse eindjes over.</a:t>
            </a:r>
            <a:r>
              <a:rPr lang="nl-NL" altLang="nl-NL" i="1" smtClean="0"/>
              <a:t> </a:t>
            </a:r>
          </a:p>
          <a:p>
            <a:pPr lvl="2" eaLnBrk="1" hangingPunct="1">
              <a:buFont typeface="Wingdings" pitchFamily="2" charset="2"/>
              <a:buNone/>
            </a:pPr>
            <a:r>
              <a:rPr lang="nl-NL" altLang="nl-NL"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el 1"/>
          <p:cNvSpPr>
            <a:spLocks noGrp="1"/>
          </p:cNvSpPr>
          <p:nvPr>
            <p:ph type="title" idx="4294967295"/>
          </p:nvPr>
        </p:nvSpPr>
        <p:spPr/>
        <p:txBody>
          <a:bodyPr/>
          <a:lstStyle/>
          <a:p>
            <a:r>
              <a:rPr lang="nl-NL" altLang="nl-NL" smtClean="0"/>
              <a:t>Feedback geven en ontvangen</a:t>
            </a:r>
          </a:p>
        </p:txBody>
      </p:sp>
      <p:sp>
        <p:nvSpPr>
          <p:cNvPr id="50180" name="Rectangle 4"/>
          <p:cNvSpPr>
            <a:spLocks noChangeArrowheads="1"/>
          </p:cNvSpPr>
          <p:nvPr/>
        </p:nvSpPr>
        <p:spPr bwMode="auto">
          <a:xfrm>
            <a:off x="1187450" y="2060575"/>
            <a:ext cx="65722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l-NL" altLang="nl-NL" dirty="0">
                <a:hlinkClick r:id="rId4"/>
              </a:rPr>
              <a:t>http://www.youtube.com/watch?v=pk8lin8Rl8A&amp;feature=related</a:t>
            </a:r>
            <a:endParaRPr lang="nl-NL" altLang="nl-NL" dirty="0"/>
          </a:p>
          <a:p>
            <a:endParaRPr lang="nl-NL" altLang="nl-NL" dirty="0"/>
          </a:p>
        </p:txBody>
      </p:sp>
      <p:pic>
        <p:nvPicPr>
          <p:cNvPr id="4" name="De ketchupklodder.mpg">
            <a:hlinkClick r:id="" action="ppaction://media"/>
          </p:cNvPr>
          <p:cNvPicPr>
            <a:picLocks noRot="1" noChangeAspect="1"/>
          </p:cNvPicPr>
          <p:nvPr>
            <a:videoFile r:link="rId1"/>
          </p:nvPr>
        </p:nvPicPr>
        <p:blipFill>
          <a:blip r:embed="rId5">
            <a:extLst>
              <a:ext uri="{28A0092B-C50C-407E-A947-70E740481C1C}">
                <a14:useLocalDpi xmlns:a14="http://schemas.microsoft.com/office/drawing/2010/main" val="0"/>
              </a:ext>
            </a:extLst>
          </a:blip>
          <a:srcRect/>
          <a:stretch>
            <a:fillRect/>
          </a:stretch>
        </p:blipFill>
        <p:spPr bwMode="auto">
          <a:xfrm>
            <a:off x="3203575" y="2668588"/>
            <a:ext cx="3673475"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el 1"/>
          <p:cNvSpPr>
            <a:spLocks noGrp="1"/>
          </p:cNvSpPr>
          <p:nvPr>
            <p:ph type="title"/>
          </p:nvPr>
        </p:nvSpPr>
        <p:spPr/>
        <p:txBody>
          <a:bodyPr/>
          <a:lstStyle/>
          <a:p>
            <a:pPr eaLnBrk="1" hangingPunct="1"/>
            <a:r>
              <a:rPr lang="nl-NL" altLang="nl-NL" b="0" smtClean="0"/>
              <a:t>Feedback</a:t>
            </a:r>
            <a:r>
              <a:rPr lang="nl-NL" altLang="nl-NL" smtClean="0"/>
              <a:t> geven/ontvangen</a:t>
            </a:r>
          </a:p>
        </p:txBody>
      </p:sp>
      <p:sp>
        <p:nvSpPr>
          <p:cNvPr id="31746" name="Tijdelijke aanduiding voor inhoud 2"/>
          <p:cNvSpPr>
            <a:spLocks noGrp="1"/>
          </p:cNvSpPr>
          <p:nvPr>
            <p:ph idx="1"/>
          </p:nvPr>
        </p:nvSpPr>
        <p:spPr/>
        <p:txBody>
          <a:bodyPr/>
          <a:lstStyle/>
          <a:p>
            <a:pPr marL="839788" lvl="1" indent="-495300" eaLnBrk="1" hangingPunct="1"/>
            <a:endParaRPr lang="nl-NL" altLang="nl-NL" smtClean="0"/>
          </a:p>
          <a:p>
            <a:pPr marL="571500" indent="-571500" eaLnBrk="1" hangingPunct="1"/>
            <a:r>
              <a:rPr lang="nl-NL" altLang="nl-NL" smtClean="0"/>
              <a:t>Complimenten geven en krijgen.</a:t>
            </a:r>
          </a:p>
          <a:p>
            <a:pPr marL="571500" indent="-571500" eaLnBrk="1" hangingPunct="1"/>
            <a:endParaRPr lang="nl-NL" altLang="nl-NL" smtClean="0"/>
          </a:p>
          <a:p>
            <a:pPr marL="571500" indent="-571500" eaLnBrk="1" hangingPunct="1">
              <a:buFont typeface="Wingdings" pitchFamily="2" charset="2"/>
              <a:buNone/>
            </a:pPr>
            <a:r>
              <a:rPr lang="nl-NL" altLang="nl-NL" smtClean="0"/>
              <a:t>Let op: hanteer de feedback-regels….</a:t>
            </a:r>
          </a:p>
          <a:p>
            <a:pPr marL="571500" indent="-571500" eaLnBrk="1" hangingPunct="1">
              <a:buFont typeface="Wingdings" pitchFamily="2" charset="2"/>
              <a:buAutoNum type="arabicPeriod"/>
            </a:pPr>
            <a:r>
              <a:rPr lang="nl-NL" altLang="nl-NL" smtClean="0"/>
              <a:t>Gebeurtenis</a:t>
            </a:r>
          </a:p>
          <a:p>
            <a:pPr marL="571500" indent="-571500" eaLnBrk="1" hangingPunct="1">
              <a:buFont typeface="Wingdings" pitchFamily="2" charset="2"/>
              <a:buAutoNum type="arabicPeriod"/>
            </a:pPr>
            <a:r>
              <a:rPr lang="nl-NL" altLang="nl-NL" smtClean="0"/>
              <a:t>Gevoel</a:t>
            </a:r>
          </a:p>
          <a:p>
            <a:pPr marL="571500" indent="-571500" eaLnBrk="1" hangingPunct="1">
              <a:buFont typeface="Wingdings" pitchFamily="2" charset="2"/>
              <a:buAutoNum type="arabicPeriod"/>
            </a:pPr>
            <a:r>
              <a:rPr lang="nl-NL" altLang="nl-NL" smtClean="0"/>
              <a:t>Gevolg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el 1"/>
          <p:cNvSpPr>
            <a:spLocks noGrp="1"/>
          </p:cNvSpPr>
          <p:nvPr>
            <p:ph type="title"/>
          </p:nvPr>
        </p:nvSpPr>
        <p:spPr/>
        <p:txBody>
          <a:bodyPr/>
          <a:lstStyle/>
          <a:p>
            <a:pPr eaLnBrk="1" hangingPunct="1"/>
            <a:r>
              <a:rPr lang="nl-NL" altLang="nl-NL" b="0" smtClean="0"/>
              <a:t>Feedback</a:t>
            </a:r>
            <a:r>
              <a:rPr lang="nl-NL" altLang="nl-NL" smtClean="0"/>
              <a:t> geven en ontvangen</a:t>
            </a:r>
          </a:p>
        </p:txBody>
      </p:sp>
      <p:sp>
        <p:nvSpPr>
          <p:cNvPr id="37890" name="Tijdelijke aanduiding voor inhoud 2"/>
          <p:cNvSpPr>
            <a:spLocks noGrp="1"/>
          </p:cNvSpPr>
          <p:nvPr>
            <p:ph idx="1"/>
          </p:nvPr>
        </p:nvSpPr>
        <p:spPr/>
        <p:txBody>
          <a:bodyPr/>
          <a:lstStyle/>
          <a:p>
            <a:pPr eaLnBrk="1" hangingPunct="1">
              <a:buFont typeface="Wingdings" pitchFamily="2" charset="2"/>
              <a:buNone/>
            </a:pPr>
            <a:r>
              <a:rPr lang="nl-NL" altLang="nl-NL" smtClean="0"/>
              <a:t>Oefening </a:t>
            </a:r>
          </a:p>
          <a:p>
            <a:pPr eaLnBrk="1" hangingPunct="1"/>
            <a:r>
              <a:rPr lang="nl-NL" altLang="nl-NL" smtClean="0"/>
              <a:t>Bespreek met je groep het feedback geven en ontvangen.</a:t>
            </a:r>
          </a:p>
          <a:p>
            <a:pPr lvl="1" eaLnBrk="1" hangingPunct="1"/>
            <a:r>
              <a:rPr lang="nl-NL" altLang="nl-NL" smtClean="0"/>
              <a:t>Wat zijn jullie ervaringen?</a:t>
            </a:r>
          </a:p>
          <a:p>
            <a:pPr lvl="1" eaLnBrk="1" hangingPunct="1"/>
            <a:r>
              <a:rPr lang="nl-NL" altLang="nl-NL" smtClean="0"/>
              <a:t>Zijn er punten die het feedback geven en ontvangen makkelijker maken?</a:t>
            </a:r>
          </a:p>
          <a:p>
            <a:pPr lvl="1" eaLnBrk="1" hangingPunct="1"/>
            <a:r>
              <a:rPr lang="nl-NL" altLang="nl-NL" smtClean="0"/>
              <a:t>Of ontbreekt er nog wat….</a:t>
            </a:r>
          </a:p>
          <a:p>
            <a:pPr lvl="1" eaLnBrk="1" hangingPunct="1">
              <a:buFont typeface="Wingdings" pitchFamily="2" charset="2"/>
              <a:buNone/>
            </a:pPr>
            <a:endParaRPr lang="nl-NL" altLang="nl-NL"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nl-NL" altLang="nl-NL" smtClean="0"/>
              <a:t>Let op:</a:t>
            </a:r>
          </a:p>
        </p:txBody>
      </p:sp>
      <p:sp>
        <p:nvSpPr>
          <p:cNvPr id="56323" name="Rectangle 3"/>
          <p:cNvSpPr>
            <a:spLocks noGrp="1" noChangeArrowheads="1"/>
          </p:cNvSpPr>
          <p:nvPr>
            <p:ph type="body" idx="1"/>
          </p:nvPr>
        </p:nvSpPr>
        <p:spPr/>
        <p:txBody>
          <a:bodyPr/>
          <a:lstStyle/>
          <a:p>
            <a:pPr lvl="1"/>
            <a:r>
              <a:rPr lang="nl-NL" altLang="nl-NL" sz="2200" smtClean="0"/>
              <a:t>Feedback is een mening van een persoon op gedrag. Gedrag kun je veranderen. </a:t>
            </a:r>
          </a:p>
          <a:p>
            <a:pPr lvl="1"/>
            <a:r>
              <a:rPr lang="nl-NL" altLang="nl-NL" sz="2200" smtClean="0"/>
              <a:t>Feedback is geen aanval, als persoon kun je niet veranderen. </a:t>
            </a:r>
          </a:p>
          <a:p>
            <a:pPr lvl="1"/>
            <a:r>
              <a:rPr lang="nl-NL" altLang="nl-NL" sz="2200" smtClean="0"/>
              <a:t>Feedback geven en ontvangen stelt mensen in een kwetsbare positie, hou daar rekening mee. </a:t>
            </a:r>
          </a:p>
          <a:p>
            <a:pPr lvl="1"/>
            <a:r>
              <a:rPr lang="nl-NL" altLang="nl-NL" sz="2200" smtClean="0"/>
              <a:t>Geef gedoseerd feedback, niet alles in 1 keer. Stop met feedback geven als de ontvanger dit aangeeft. </a:t>
            </a:r>
          </a:p>
          <a:p>
            <a:pPr lvl="1"/>
            <a:r>
              <a:rPr lang="nl-NL" altLang="nl-NL" sz="2200" smtClean="0"/>
              <a:t>Geef alleen feedback als het veilig genoeg is in een groep en over gedrag in een gemeenschappelijke context, waarvan alle leden van de groep van op de hoogte zijn.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el 1"/>
          <p:cNvSpPr>
            <a:spLocks noGrp="1"/>
          </p:cNvSpPr>
          <p:nvPr>
            <p:ph type="title"/>
          </p:nvPr>
        </p:nvSpPr>
        <p:spPr/>
        <p:txBody>
          <a:bodyPr/>
          <a:lstStyle/>
          <a:p>
            <a:r>
              <a:rPr lang="nl-NL" altLang="nl-NL" smtClean="0"/>
              <a:t>Verdieping</a:t>
            </a:r>
          </a:p>
        </p:txBody>
      </p:sp>
      <p:sp>
        <p:nvSpPr>
          <p:cNvPr id="43010" name="Tijdelijke aanduiding voor inhoud 2"/>
          <p:cNvSpPr>
            <a:spLocks noGrp="1"/>
          </p:cNvSpPr>
          <p:nvPr>
            <p:ph idx="1"/>
          </p:nvPr>
        </p:nvSpPr>
        <p:spPr>
          <a:xfrm>
            <a:off x="468313" y="1719263"/>
            <a:ext cx="8229600" cy="4411662"/>
          </a:xfrm>
        </p:spPr>
        <p:txBody>
          <a:bodyPr/>
          <a:lstStyle/>
          <a:p>
            <a:pPr>
              <a:buFont typeface="Wingdings" pitchFamily="2" charset="2"/>
              <a:buNone/>
            </a:pPr>
            <a:r>
              <a:rPr lang="nl-NL" altLang="nl-NL" smtClean="0"/>
              <a:t>De “sandwich methode”</a:t>
            </a:r>
          </a:p>
          <a:p>
            <a:endParaRPr lang="nl-NL" altLang="nl-NL" smtClean="0"/>
          </a:p>
          <a:p>
            <a:pPr lvl="1"/>
            <a:r>
              <a:rPr lang="nl-NL" altLang="nl-NL" smtClean="0"/>
              <a:t>Start met wat je goed vond.</a:t>
            </a:r>
          </a:p>
          <a:p>
            <a:pPr lvl="1"/>
            <a:r>
              <a:rPr lang="nl-NL" altLang="nl-NL" smtClean="0"/>
              <a:t>Daarna feedback</a:t>
            </a:r>
          </a:p>
          <a:p>
            <a:pPr lvl="1"/>
            <a:r>
              <a:rPr lang="nl-NL" altLang="nl-NL" smtClean="0"/>
              <a:t>Afsluiten met nog een positief punt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nl-NL" altLang="nl-NL" smtClean="0"/>
              <a:t>Hoe kunnen mensen reageren op feedback?</a:t>
            </a:r>
          </a:p>
        </p:txBody>
      </p:sp>
      <p:sp>
        <p:nvSpPr>
          <p:cNvPr id="57347" name="Rectangle 3"/>
          <p:cNvSpPr>
            <a:spLocks noGrp="1" noChangeArrowheads="1"/>
          </p:cNvSpPr>
          <p:nvPr>
            <p:ph type="body" idx="1"/>
          </p:nvPr>
        </p:nvSpPr>
        <p:spPr/>
        <p:txBody>
          <a:bodyPr/>
          <a:lstStyle/>
          <a:p>
            <a:pPr>
              <a:lnSpc>
                <a:spcPct val="90000"/>
              </a:lnSpc>
              <a:buFont typeface="Wingdings" pitchFamily="2" charset="2"/>
              <a:buNone/>
            </a:pPr>
            <a:r>
              <a:rPr lang="nl-NL" altLang="nl-NL" sz="2100" smtClean="0"/>
              <a:t>Voorbeelden:</a:t>
            </a:r>
          </a:p>
          <a:p>
            <a:pPr>
              <a:lnSpc>
                <a:spcPct val="90000"/>
              </a:lnSpc>
            </a:pPr>
            <a:r>
              <a:rPr lang="nl-NL" altLang="nl-NL" sz="2100" smtClean="0"/>
              <a:t>Iemand gaat in de aanval en keert de feedback om naar de gever.</a:t>
            </a:r>
          </a:p>
          <a:p>
            <a:pPr>
              <a:lnSpc>
                <a:spcPct val="90000"/>
              </a:lnSpc>
            </a:pPr>
            <a:r>
              <a:rPr lang="nl-NL" altLang="nl-NL" sz="2100" smtClean="0"/>
              <a:t>Iemand kan niet met de feedback omgaan en ontkent het, is afwerend of ontloopt de feedback.</a:t>
            </a:r>
          </a:p>
          <a:p>
            <a:pPr>
              <a:lnSpc>
                <a:spcPct val="90000"/>
              </a:lnSpc>
            </a:pPr>
            <a:r>
              <a:rPr lang="nl-NL" altLang="nl-NL" sz="2100" smtClean="0"/>
              <a:t>Iemand kan in de verdediging gaan en/of gaat de discussie aan.</a:t>
            </a:r>
          </a:p>
          <a:p>
            <a:pPr>
              <a:lnSpc>
                <a:spcPct val="90000"/>
              </a:lnSpc>
            </a:pPr>
            <a:r>
              <a:rPr lang="nl-NL" altLang="nl-NL" sz="2100" smtClean="0"/>
              <a:t>Iemand verstart helemaal bij het horen van feedback en kan dus niet meer luisteren, laat staan reageren.</a:t>
            </a:r>
          </a:p>
          <a:p>
            <a:pPr>
              <a:lnSpc>
                <a:spcPct val="90000"/>
              </a:lnSpc>
              <a:buFont typeface="Wingdings" pitchFamily="2" charset="2"/>
              <a:buNone/>
            </a:pPr>
            <a:endParaRPr lang="nl-NL" altLang="nl-NL" sz="2100" smtClean="0"/>
          </a:p>
          <a:p>
            <a:pPr>
              <a:lnSpc>
                <a:spcPct val="90000"/>
              </a:lnSpc>
              <a:buFont typeface="Wingdings" pitchFamily="2" charset="2"/>
              <a:buNone/>
            </a:pPr>
            <a:r>
              <a:rPr lang="nl-NL" altLang="nl-NL" sz="2100" smtClean="0"/>
              <a:t>	In alle bovenstaande gevallen is het beter om de feedback te stoppen en eerst te kijken met elkaar wat er nu precies aan de hand is en de belemmering proberen op te lossen.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pPr eaLnBrk="1" hangingPunct="1"/>
            <a:r>
              <a:rPr lang="nl-NL" altLang="nl-NL" smtClean="0"/>
              <a:t>Inhoud</a:t>
            </a:r>
            <a:endParaRPr lang="en-US" altLang="nl-NL" smtClean="0"/>
          </a:p>
        </p:txBody>
      </p:sp>
      <p:sp>
        <p:nvSpPr>
          <p:cNvPr id="15362" name="Rectangle 3"/>
          <p:cNvSpPr>
            <a:spLocks noGrp="1" noChangeArrowheads="1"/>
          </p:cNvSpPr>
          <p:nvPr>
            <p:ph type="body" idx="1"/>
          </p:nvPr>
        </p:nvSpPr>
        <p:spPr/>
        <p:txBody>
          <a:bodyPr/>
          <a:lstStyle/>
          <a:p>
            <a:pPr eaLnBrk="1" hangingPunct="1"/>
            <a:r>
              <a:rPr lang="nl-NL" altLang="nl-NL" smtClean="0"/>
              <a:t>Notitie werkboekje</a:t>
            </a:r>
          </a:p>
          <a:p>
            <a:pPr eaLnBrk="1" hangingPunct="1"/>
            <a:r>
              <a:rPr lang="nl-NL" altLang="nl-NL" smtClean="0"/>
              <a:t>Introductie verschillende vormen feedback</a:t>
            </a:r>
          </a:p>
          <a:p>
            <a:pPr eaLnBrk="1" hangingPunct="1"/>
            <a:r>
              <a:rPr lang="nl-NL" altLang="nl-NL" smtClean="0"/>
              <a:t>Casus uitvoeren</a:t>
            </a:r>
          </a:p>
          <a:p>
            <a:pPr eaLnBrk="1" hangingPunct="1"/>
            <a:r>
              <a:rPr lang="nl-NL" altLang="nl-NL" smtClean="0"/>
              <a:t>Theorie</a:t>
            </a:r>
          </a:p>
          <a:p>
            <a:pPr eaLnBrk="1" hangingPunct="1"/>
            <a:r>
              <a:rPr lang="nl-NL" altLang="nl-NL" smtClean="0"/>
              <a:t>Verdieping onderwerp</a:t>
            </a:r>
          </a:p>
          <a:p>
            <a:pPr eaLnBrk="1" hangingPunct="1"/>
            <a:r>
              <a:rPr lang="nl-NL" altLang="nl-NL" smtClean="0"/>
              <a:t>Notitie werkboekje</a:t>
            </a:r>
          </a:p>
          <a:p>
            <a:pPr eaLnBrk="1" hangingPunct="1"/>
            <a:endParaRPr lang="en-US" altLang="nl-NL"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el 1"/>
          <p:cNvSpPr>
            <a:spLocks noGrp="1"/>
          </p:cNvSpPr>
          <p:nvPr>
            <p:ph type="title"/>
          </p:nvPr>
        </p:nvSpPr>
        <p:spPr/>
        <p:txBody>
          <a:bodyPr/>
          <a:lstStyle/>
          <a:p>
            <a:r>
              <a:rPr lang="nl-NL" altLang="nl-NL" smtClean="0"/>
              <a:t>Werkboekje </a:t>
            </a:r>
          </a:p>
        </p:txBody>
      </p:sp>
      <p:sp>
        <p:nvSpPr>
          <p:cNvPr id="45058" name="Tijdelijke aanduiding voor inhoud 2"/>
          <p:cNvSpPr>
            <a:spLocks noGrp="1"/>
          </p:cNvSpPr>
          <p:nvPr>
            <p:ph idx="1"/>
          </p:nvPr>
        </p:nvSpPr>
        <p:spPr/>
        <p:txBody>
          <a:bodyPr/>
          <a:lstStyle/>
          <a:p>
            <a:r>
              <a:rPr lang="nl-NL" altLang="nl-NL" smtClean="0"/>
              <a:t>Vul het werkboekje in.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Rectangle 5"/>
          <p:cNvSpPr>
            <a:spLocks noGrp="1" noChangeArrowheads="1"/>
          </p:cNvSpPr>
          <p:nvPr>
            <p:ph type="title"/>
          </p:nvPr>
        </p:nvSpPr>
        <p:spPr/>
        <p:txBody>
          <a:bodyPr/>
          <a:lstStyle/>
          <a:p>
            <a:r>
              <a:rPr lang="nl-NL" altLang="nl-NL" smtClean="0"/>
              <a:t>Zes iam-competenties in relatie tot BV-lessen</a:t>
            </a:r>
          </a:p>
        </p:txBody>
      </p:sp>
      <p:graphicFrame>
        <p:nvGraphicFramePr>
          <p:cNvPr id="47108" name="Object 4"/>
          <p:cNvGraphicFramePr>
            <a:graphicFrameLocks noChangeAspect="1"/>
          </p:cNvGraphicFramePr>
          <p:nvPr>
            <p:ph idx="1"/>
          </p:nvPr>
        </p:nvGraphicFramePr>
        <p:xfrm>
          <a:off x="2160588" y="1719263"/>
          <a:ext cx="4821237" cy="4411662"/>
        </p:xfrm>
        <a:graphic>
          <a:graphicData uri="http://schemas.openxmlformats.org/presentationml/2006/ole">
            <mc:AlternateContent xmlns:mc="http://schemas.openxmlformats.org/markup-compatibility/2006">
              <mc:Choice xmlns:v="urn:schemas-microsoft-com:vml" Requires="v">
                <p:oleObj spid="_x0000_s47112" name="Document" r:id="rId4" imgW="6121400" imgH="5600700" progId="Word.Document.12">
                  <p:link updateAutomatic="1"/>
                </p:oleObj>
              </mc:Choice>
              <mc:Fallback>
                <p:oleObj name="Document" r:id="rId4" imgW="6121400" imgH="5600700" progId="Word.Document.12">
                  <p:link updateAutomatic="1"/>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0588" y="1719263"/>
                        <a:ext cx="4821237"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nl-NL" altLang="nl-NL" smtClean="0"/>
              <a:t>Verschillende vormen van feedback</a:t>
            </a:r>
          </a:p>
        </p:txBody>
      </p:sp>
      <p:sp>
        <p:nvSpPr>
          <p:cNvPr id="53251" name="Rectangle 3"/>
          <p:cNvSpPr>
            <a:spLocks noGrp="1" noChangeArrowheads="1"/>
          </p:cNvSpPr>
          <p:nvPr>
            <p:ph type="body" idx="1"/>
          </p:nvPr>
        </p:nvSpPr>
        <p:spPr/>
        <p:txBody>
          <a:bodyPr/>
          <a:lstStyle/>
          <a:p>
            <a:r>
              <a:rPr lang="nl-NL" altLang="nl-NL" smtClean="0"/>
              <a:t>In een creatief proces </a:t>
            </a:r>
          </a:p>
          <a:p>
            <a:endParaRPr lang="nl-NL" altLang="nl-NL" smtClean="0"/>
          </a:p>
          <a:p>
            <a:r>
              <a:rPr lang="nl-NL" altLang="nl-NL" smtClean="0"/>
              <a:t>In een zakelijke situatie</a:t>
            </a:r>
          </a:p>
          <a:p>
            <a:endParaRPr lang="nl-NL" altLang="nl-NL" smtClean="0"/>
          </a:p>
          <a:p>
            <a:r>
              <a:rPr lang="nl-NL" altLang="nl-NL" smtClean="0"/>
              <a:t>Op de persoon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endParaRPr lang="nl-NL" altLang="nl-NL" smtClean="0"/>
          </a:p>
        </p:txBody>
      </p:sp>
      <p:sp>
        <p:nvSpPr>
          <p:cNvPr id="55299" name="Rectangle 3"/>
          <p:cNvSpPr>
            <a:spLocks noGrp="1" noChangeArrowheads="1"/>
          </p:cNvSpPr>
          <p:nvPr>
            <p:ph type="body" idx="1"/>
          </p:nvPr>
        </p:nvSpPr>
        <p:spPr/>
        <p:txBody>
          <a:bodyPr/>
          <a:lstStyle/>
          <a:p>
            <a:pPr>
              <a:buFont typeface="Wingdings" pitchFamily="2" charset="2"/>
              <a:buNone/>
            </a:pPr>
            <a:r>
              <a:rPr lang="nl-NL" altLang="nl-NL" smtClean="0"/>
              <a:t>	Feedback geven en ontvangen is een gesprekstechniek.</a:t>
            </a:r>
          </a:p>
          <a:p>
            <a:pPr>
              <a:buFont typeface="Wingdings" pitchFamily="2" charset="2"/>
              <a:buNone/>
            </a:pPr>
            <a:endParaRPr lang="nl-NL" altLang="nl-NL" smtClean="0"/>
          </a:p>
          <a:p>
            <a:pPr>
              <a:buFont typeface="Wingdings" pitchFamily="2" charset="2"/>
              <a:buNone/>
            </a:pPr>
            <a:r>
              <a:rPr lang="nl-NL" altLang="nl-NL" smtClean="0"/>
              <a:t>	Je moet er wel even mee oefenen om het je eigen te maken!!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el 1"/>
          <p:cNvSpPr>
            <a:spLocks noGrp="1"/>
          </p:cNvSpPr>
          <p:nvPr>
            <p:ph type="title"/>
          </p:nvPr>
        </p:nvSpPr>
        <p:spPr/>
        <p:txBody>
          <a:bodyPr/>
          <a:lstStyle/>
          <a:p>
            <a:r>
              <a:rPr lang="nl-NL" altLang="nl-NL" smtClean="0"/>
              <a:t>Casus </a:t>
            </a:r>
          </a:p>
        </p:txBody>
      </p:sp>
      <p:pic>
        <p:nvPicPr>
          <p:cNvPr id="17410" name="Picture 2" descr="C:\Documents and Settings\Loes\Local Settings\Temporary Internet Files\Content.IE5\AGKGZWQ7\MM900300595[1].gif"/>
          <p:cNvPicPr>
            <a:picLocks noGrp="1" noChangeAspect="1" noChangeArrowheads="1" noCrop="1"/>
          </p:cNvPicPr>
          <p:nvPr>
            <p:ph idx="1"/>
          </p:nvPr>
        </p:nvPicPr>
        <p:blipFill>
          <a:blip r:embed="rId3">
            <a:extLst>
              <a:ext uri="{28A0092B-C50C-407E-A947-70E740481C1C}">
                <a14:useLocalDpi xmlns:a14="http://schemas.microsoft.com/office/drawing/2010/main" val="0"/>
              </a:ext>
            </a:extLst>
          </a:blip>
          <a:srcRect/>
          <a:stretch>
            <a:fillRect/>
          </a:stretch>
        </p:blipFill>
        <p:spPr>
          <a:xfrm>
            <a:off x="1835150" y="1773238"/>
            <a:ext cx="4465638" cy="45021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el 1"/>
          <p:cNvSpPr>
            <a:spLocks noGrp="1"/>
          </p:cNvSpPr>
          <p:nvPr>
            <p:ph type="title"/>
          </p:nvPr>
        </p:nvSpPr>
        <p:spPr/>
        <p:txBody>
          <a:bodyPr/>
          <a:lstStyle/>
          <a:p>
            <a:pPr eaLnBrk="1" hangingPunct="1"/>
            <a:r>
              <a:rPr lang="nl-NL" altLang="nl-NL" smtClean="0"/>
              <a:t>Theorie </a:t>
            </a:r>
          </a:p>
        </p:txBody>
      </p:sp>
      <p:sp>
        <p:nvSpPr>
          <p:cNvPr id="5123" name="Tijdelijke aanduiding voor inhoud 2"/>
          <p:cNvSpPr>
            <a:spLocks noGrp="1"/>
          </p:cNvSpPr>
          <p:nvPr>
            <p:ph idx="1"/>
          </p:nvPr>
        </p:nvSpPr>
        <p:spPr/>
        <p:txBody>
          <a:bodyPr/>
          <a:lstStyle/>
          <a:p>
            <a:pPr eaLnBrk="1" hangingPunct="1"/>
            <a:r>
              <a:rPr lang="nl-NL" altLang="nl-NL" smtClean="0"/>
              <a:t>Wat houdt feedback in?</a:t>
            </a:r>
          </a:p>
          <a:p>
            <a:pPr eaLnBrk="1" hangingPunct="1">
              <a:buFont typeface="Wingdings" pitchFamily="2" charset="2"/>
              <a:buNone/>
            </a:pPr>
            <a:r>
              <a:rPr lang="nl-NL" altLang="nl-NL" smtClean="0"/>
              <a:t>	</a:t>
            </a:r>
            <a:r>
              <a:rPr lang="nl-NL" altLang="nl-NL" i="1" smtClean="0"/>
              <a:t>Definitie: informatieve reactie over het waargenomen gedrag van de andere.</a:t>
            </a:r>
          </a:p>
          <a:p>
            <a:pPr eaLnBrk="1" hangingPunct="1">
              <a:buFont typeface="Wingdings" pitchFamily="2" charset="2"/>
              <a:buNone/>
            </a:pPr>
            <a:endParaRPr lang="nl-NL" altLang="nl-NL" smtClean="0"/>
          </a:p>
          <a:p>
            <a:pPr eaLnBrk="1" hangingPunct="1">
              <a:buFont typeface="Wingdings" pitchFamily="2" charset="2"/>
              <a:buNone/>
            </a:pPr>
            <a:r>
              <a:rPr lang="nl-NL" altLang="nl-NL" smtClean="0"/>
              <a:t>	In het Engelse begrip “feedback” zit het woord </a:t>
            </a:r>
            <a:r>
              <a:rPr lang="nl-NL" altLang="nl-NL" i="1" smtClean="0"/>
              <a:t>voeden</a:t>
            </a:r>
            <a:r>
              <a:rPr lang="nl-NL" altLang="nl-NL" smtClean="0"/>
              <a:t>. Zorgen dat een ander informatie krijgt (waarover hij zelf niet beschikt) om van te leren.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 calcmode="lin" valueType="num">
                                      <p:cBhvr additive="base">
                                        <p:cTn id="7"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anim calcmode="lin" valueType="num">
                                      <p:cBhvr additive="base">
                                        <p:cTn id="13" dur="500" fill="hold"/>
                                        <p:tgtEl>
                                          <p:spTgt spid="512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el 1"/>
          <p:cNvSpPr>
            <a:spLocks noGrp="1"/>
          </p:cNvSpPr>
          <p:nvPr>
            <p:ph type="title"/>
          </p:nvPr>
        </p:nvSpPr>
        <p:spPr/>
        <p:txBody>
          <a:bodyPr/>
          <a:lstStyle/>
          <a:p>
            <a:pPr eaLnBrk="1" hangingPunct="1"/>
            <a:r>
              <a:rPr lang="nl-NL" altLang="nl-NL" b="0" smtClean="0"/>
              <a:t>Theorie feedback</a:t>
            </a:r>
            <a:r>
              <a:rPr lang="nl-NL" altLang="nl-NL" smtClean="0"/>
              <a:t> geven</a:t>
            </a:r>
          </a:p>
        </p:txBody>
      </p:sp>
      <p:sp>
        <p:nvSpPr>
          <p:cNvPr id="7171" name="Tijdelijke aanduiding voor inhoud 2"/>
          <p:cNvSpPr>
            <a:spLocks noGrp="1"/>
          </p:cNvSpPr>
          <p:nvPr>
            <p:ph idx="1"/>
          </p:nvPr>
        </p:nvSpPr>
        <p:spPr/>
        <p:txBody>
          <a:bodyPr/>
          <a:lstStyle/>
          <a:p>
            <a:pPr lvl="1" eaLnBrk="1" hangingPunct="1"/>
            <a:r>
              <a:rPr lang="nl-NL" altLang="nl-NL" smtClean="0"/>
              <a:t>Waar moet feedback aan voldoen om effectief te zijn? Voordat je begint:</a:t>
            </a:r>
          </a:p>
          <a:p>
            <a:pPr lvl="2" eaLnBrk="1" hangingPunct="1"/>
            <a:r>
              <a:rPr lang="nl-NL" altLang="nl-NL" smtClean="0"/>
              <a:t>Kies de juiste omstandigheden / setting.</a:t>
            </a:r>
          </a:p>
          <a:p>
            <a:pPr lvl="2" eaLnBrk="1" hangingPunct="1"/>
            <a:r>
              <a:rPr lang="nl-NL" altLang="nl-NL" smtClean="0"/>
              <a:t>Zorg dat het actueel is en spaar niet op.</a:t>
            </a:r>
          </a:p>
          <a:p>
            <a:pPr lvl="2" eaLnBrk="1" hangingPunct="1"/>
            <a:r>
              <a:rPr lang="nl-NL" altLang="nl-NL" smtClean="0"/>
              <a:t>Hou het kort.</a:t>
            </a:r>
          </a:p>
          <a:p>
            <a:pPr lvl="2" eaLnBrk="1" hangingPunct="1"/>
            <a:r>
              <a:rPr lang="nl-NL" altLang="nl-NL" smtClean="0"/>
              <a:t>Alleen feedback geven op gedrag, niet op karaktereigenschappen of beperkingen.</a:t>
            </a:r>
          </a:p>
          <a:p>
            <a:pPr lvl="2" eaLnBrk="1" hangingPunct="1"/>
            <a:r>
              <a:rPr lang="nl-NL" altLang="nl-NL" smtClean="0"/>
              <a:t>Doe geen veronderstellingen over de motieven van een ander. (normatief)</a:t>
            </a:r>
          </a:p>
          <a:p>
            <a:pPr lvl="2" eaLnBrk="1" hangingPunct="1"/>
            <a:r>
              <a:rPr lang="nl-NL" altLang="nl-NL" smtClean="0"/>
              <a:t>Spreek voor jezelf en kijk ook naar je eigen aandeel.</a:t>
            </a:r>
          </a:p>
          <a:p>
            <a:pPr lvl="2" eaLnBrk="1" hangingPunct="1"/>
            <a:endParaRPr lang="nl-NL" altLang="nl-NL"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 calcmode="lin" valueType="num">
                                      <p:cBhvr additive="base">
                                        <p:cTn id="7"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171">
                                            <p:txEl>
                                              <p:pRg st="2" end="2"/>
                                            </p:txEl>
                                          </p:spTgt>
                                        </p:tgtEl>
                                        <p:attrNameLst>
                                          <p:attrName>style.visibility</p:attrName>
                                        </p:attrNameLst>
                                      </p:cBhvr>
                                      <p:to>
                                        <p:strVal val="visible"/>
                                      </p:to>
                                    </p:set>
                                    <p:anim calcmode="lin" valueType="num">
                                      <p:cBhvr additive="base">
                                        <p:cTn id="13"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 calcmode="lin" valueType="num">
                                      <p:cBhvr additive="base">
                                        <p:cTn id="19"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7171">
                                            <p:txEl>
                                              <p:pRg st="4" end="4"/>
                                            </p:txEl>
                                          </p:spTgt>
                                        </p:tgtEl>
                                        <p:attrNameLst>
                                          <p:attrName>style.visibility</p:attrName>
                                        </p:attrNameLst>
                                      </p:cBhvr>
                                      <p:to>
                                        <p:strVal val="visible"/>
                                      </p:to>
                                    </p:set>
                                    <p:anim calcmode="lin" valueType="num">
                                      <p:cBhvr additive="base">
                                        <p:cTn id="25"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7171">
                                            <p:txEl>
                                              <p:pRg st="5" end="5"/>
                                            </p:txEl>
                                          </p:spTgt>
                                        </p:tgtEl>
                                        <p:attrNameLst>
                                          <p:attrName>style.visibility</p:attrName>
                                        </p:attrNameLst>
                                      </p:cBhvr>
                                      <p:to>
                                        <p:strVal val="visible"/>
                                      </p:to>
                                    </p:set>
                                    <p:anim calcmode="lin" valueType="num">
                                      <p:cBhvr additive="base">
                                        <p:cTn id="31" dur="500" fill="hold"/>
                                        <p:tgtEl>
                                          <p:spTgt spid="717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7171">
                                            <p:txEl>
                                              <p:pRg st="6" end="6"/>
                                            </p:txEl>
                                          </p:spTgt>
                                        </p:tgtEl>
                                        <p:attrNameLst>
                                          <p:attrName>style.visibility</p:attrName>
                                        </p:attrNameLst>
                                      </p:cBhvr>
                                      <p:to>
                                        <p:strVal val="visible"/>
                                      </p:to>
                                    </p:set>
                                    <p:anim calcmode="lin" valueType="num">
                                      <p:cBhvr additive="base">
                                        <p:cTn id="37" dur="500" fill="hold"/>
                                        <p:tgtEl>
                                          <p:spTgt spid="717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nl-NL" altLang="nl-NL" b="0" smtClean="0"/>
              <a:t>Theorie feedback</a:t>
            </a:r>
            <a:r>
              <a:rPr lang="nl-NL" altLang="nl-NL" smtClean="0"/>
              <a:t> geven</a:t>
            </a:r>
          </a:p>
        </p:txBody>
      </p:sp>
      <p:sp>
        <p:nvSpPr>
          <p:cNvPr id="52227" name="Rectangle 3"/>
          <p:cNvSpPr>
            <a:spLocks noGrp="1" noChangeArrowheads="1"/>
          </p:cNvSpPr>
          <p:nvPr>
            <p:ph type="body" idx="1"/>
          </p:nvPr>
        </p:nvSpPr>
        <p:spPr/>
        <p:txBody>
          <a:bodyPr/>
          <a:lstStyle/>
          <a:p>
            <a:endParaRPr lang="nl-NL" altLang="nl-NL" smtClean="0"/>
          </a:p>
          <a:p>
            <a:endParaRPr lang="nl-NL" altLang="nl-NL" smtClean="0"/>
          </a:p>
          <a:p>
            <a:r>
              <a:rPr lang="nl-NL" altLang="nl-NL" smtClean="0">
                <a:hlinkClick r:id="rId3"/>
              </a:rPr>
              <a:t>http://www.youtube.com/watch?v=QJgMkc8ZgBA&amp;feature=related</a:t>
            </a:r>
            <a:endParaRPr lang="nl-NL" altLang="nl-NL" smtClean="0"/>
          </a:p>
          <a:p>
            <a:endParaRPr lang="nl-NL" altLang="nl-NL"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1969</TotalTime>
  <Words>1043</Words>
  <Application>Microsoft Office PowerPoint</Application>
  <PresentationFormat>Diavoorstelling (4:3)</PresentationFormat>
  <Paragraphs>177</Paragraphs>
  <Slides>20</Slides>
  <Notes>20</Notes>
  <HiddenSlides>0</HiddenSlides>
  <MMClips>1</MMClips>
  <ScaleCrop>false</ScaleCrop>
  <HeadingPairs>
    <vt:vector size="8" baseType="variant">
      <vt:variant>
        <vt:lpstr>Gebruikte lettertypen</vt:lpstr>
      </vt:variant>
      <vt:variant>
        <vt:i4>3</vt:i4>
      </vt:variant>
      <vt:variant>
        <vt:lpstr>Thema</vt:lpstr>
      </vt:variant>
      <vt:variant>
        <vt:i4>1</vt:i4>
      </vt:variant>
      <vt:variant>
        <vt:lpstr>Koppelingen</vt:lpstr>
      </vt:variant>
      <vt:variant>
        <vt:i4>1</vt:i4>
      </vt:variant>
      <vt:variant>
        <vt:lpstr>Diatitels</vt:lpstr>
      </vt:variant>
      <vt:variant>
        <vt:i4>20</vt:i4>
      </vt:variant>
    </vt:vector>
  </HeadingPairs>
  <TitlesOfParts>
    <vt:vector size="25" baseType="lpstr">
      <vt:lpstr>Arial</vt:lpstr>
      <vt:lpstr>Wingdings</vt:lpstr>
      <vt:lpstr>Calibri</vt:lpstr>
      <vt:lpstr>Network</vt:lpstr>
      <vt:lpstr>???</vt:lpstr>
      <vt:lpstr>Beroepsvaardigheden onderdeel van SBC</vt:lpstr>
      <vt:lpstr>Inhoud</vt:lpstr>
      <vt:lpstr>Zes iam-competenties in relatie tot BV-lessen</vt:lpstr>
      <vt:lpstr>Verschillende vormen van feedback</vt:lpstr>
      <vt:lpstr>PowerPoint-presentatie</vt:lpstr>
      <vt:lpstr>Casus </vt:lpstr>
      <vt:lpstr>Theorie </vt:lpstr>
      <vt:lpstr>Theorie feedback geven</vt:lpstr>
      <vt:lpstr>Theorie feedback geven</vt:lpstr>
      <vt:lpstr>Theorie feedback geven</vt:lpstr>
      <vt:lpstr>Theorie feedback geven</vt:lpstr>
      <vt:lpstr>Theorie feedback geven</vt:lpstr>
      <vt:lpstr>Theorie feedback ontvangen</vt:lpstr>
      <vt:lpstr>Feedback geven en ontvangen</vt:lpstr>
      <vt:lpstr>Feedback geven/ontvangen</vt:lpstr>
      <vt:lpstr>Feedback geven en ontvangen</vt:lpstr>
      <vt:lpstr>Let op:</vt:lpstr>
      <vt:lpstr>Verdieping</vt:lpstr>
      <vt:lpstr>Hoe kunnen mensen reageren op feedback?</vt:lpstr>
      <vt:lpstr>Werkboekje </vt:lpstr>
    </vt:vector>
  </TitlesOfParts>
  <Company>Hogeschool van Amsterdam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Beroepsvaardigheden onderdeel van SBC</dc:title>
  <dc:creator>Hogeschool van Amsterdam</dc:creator>
  <cp:lastModifiedBy>P. Haagsma</cp:lastModifiedBy>
  <cp:revision>186</cp:revision>
  <dcterms:created xsi:type="dcterms:W3CDTF">2010-07-06T14:01:36Z</dcterms:created>
  <dcterms:modified xsi:type="dcterms:W3CDTF">2015-02-10T11:35:50Z</dcterms:modified>
</cp:coreProperties>
</file>