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80" r:id="rId9"/>
    <p:sldId id="281" r:id="rId10"/>
    <p:sldId id="282" r:id="rId11"/>
    <p:sldId id="283" r:id="rId12"/>
    <p:sldId id="259" r:id="rId13"/>
    <p:sldId id="269" r:id="rId14"/>
    <p:sldId id="270" r:id="rId15"/>
    <p:sldId id="271" r:id="rId16"/>
    <p:sldId id="275" r:id="rId17"/>
    <p:sldId id="276" r:id="rId18"/>
    <p:sldId id="260" r:id="rId19"/>
    <p:sldId id="277" r:id="rId20"/>
    <p:sldId id="278" r:id="rId21"/>
    <p:sldId id="279" r:id="rId22"/>
    <p:sldId id="284" r:id="rId23"/>
    <p:sldId id="261" r:id="rId24"/>
    <p:sldId id="285" r:id="rId25"/>
    <p:sldId id="286" r:id="rId26"/>
    <p:sldId id="287" r:id="rId27"/>
    <p:sldId id="288" r:id="rId28"/>
    <p:sldId id="289" r:id="rId29"/>
    <p:sldId id="262" r:id="rId30"/>
    <p:sldId id="290" r:id="rId31"/>
    <p:sldId id="263" r:id="rId32"/>
    <p:sldId id="291" r:id="rId33"/>
    <p:sldId id="292" r:id="rId34"/>
    <p:sldId id="294" r:id="rId35"/>
    <p:sldId id="264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EA5F0-1DB9-49C0-81C4-52E0FC832FF4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6296-64B3-4195-8C44-CB6A0E3CEE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28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CC07BA0-A411-440A-80B9-ED804B19D9CB}" type="slidenum">
              <a:rPr lang="nl-NL" altLang="nl-NL" smtClean="0"/>
              <a:pPr/>
              <a:t>22</a:t>
            </a:fld>
            <a:endParaRPr lang="nl-NL" altLang="nl-NL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 smtClean="0"/>
              <a:t>Cedrus libanii ‘Glauca</a:t>
            </a:r>
          </a:p>
        </p:txBody>
      </p:sp>
    </p:spTree>
    <p:extLst>
      <p:ext uri="{BB962C8B-B14F-4D97-AF65-F5344CB8AC3E}">
        <p14:creationId xmlns:p14="http://schemas.microsoft.com/office/powerpoint/2010/main" val="160278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B33468F-5930-45F4-8D0F-A0E5C4792A45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A5FC6E-BAE6-4F41-A4BF-3938489081AF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468F-5930-45F4-8D0F-A0E5C4792A45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FC6E-BAE6-4F41-A4BF-3938489081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468F-5930-45F4-8D0F-A0E5C4792A45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FC6E-BAE6-4F41-A4BF-3938489081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468F-5930-45F4-8D0F-A0E5C4792A45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FC6E-BAE6-4F41-A4BF-3938489081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468F-5930-45F4-8D0F-A0E5C4792A45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FC6E-BAE6-4F41-A4BF-3938489081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468F-5930-45F4-8D0F-A0E5C4792A45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FC6E-BAE6-4F41-A4BF-3938489081A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468F-5930-45F4-8D0F-A0E5C4792A45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FC6E-BAE6-4F41-A4BF-3938489081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468F-5930-45F4-8D0F-A0E5C4792A45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FC6E-BAE6-4F41-A4BF-3938489081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468F-5930-45F4-8D0F-A0E5C4792A45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FC6E-BAE6-4F41-A4BF-3938489081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468F-5930-45F4-8D0F-A0E5C4792A45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FC6E-BAE6-4F41-A4BF-3938489081AF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468F-5930-45F4-8D0F-A0E5C4792A45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FC6E-BAE6-4F41-A4BF-3938489081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B33468F-5930-45F4-8D0F-A0E5C4792A45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BA5FC6E-BAE6-4F41-A4BF-3938489081A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Coniferen	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Handel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070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Picea abies twijg, kegel</a:t>
            </a:r>
          </a:p>
        </p:txBody>
      </p:sp>
      <p:pic>
        <p:nvPicPr>
          <p:cNvPr id="23555" name="Picture 3" descr="picea abies norway%20spruce%20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304800"/>
            <a:ext cx="85344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832850" y="661352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nl-NL" sz="1000">
                <a:solidFill>
                  <a:srgbClr val="993300"/>
                </a:solidFill>
                <a:latin typeface="Times New Roman" pitchFamily="18" charset="0"/>
              </a:rPr>
              <a:t>36</a:t>
            </a:r>
            <a:endParaRPr lang="nl-NL" altLang="nl-NL" sz="1000"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83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ea abies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11931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248400" y="39624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Picea abies twijg, naald</a:t>
            </a:r>
          </a:p>
        </p:txBody>
      </p:sp>
      <p:pic>
        <p:nvPicPr>
          <p:cNvPr id="24580" name="Picture 4" descr="piab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65532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27538" y="1916113"/>
            <a:ext cx="4338637" cy="2135187"/>
            <a:chOff x="3120" y="1151"/>
            <a:chExt cx="2733" cy="1345"/>
          </a:xfrm>
        </p:grpSpPr>
        <p:sp>
          <p:nvSpPr>
            <p:cNvPr id="24584" name="Text Box 6"/>
            <p:cNvSpPr txBox="1">
              <a:spLocks noChangeArrowheads="1"/>
            </p:cNvSpPr>
            <p:nvPr/>
          </p:nvSpPr>
          <p:spPr bwMode="auto">
            <a:xfrm>
              <a:off x="3792" y="1151"/>
              <a:ext cx="20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400">
                  <a:solidFill>
                    <a:schemeClr val="accent2"/>
                  </a:solidFill>
                </a:rPr>
                <a:t>punt van de naald geel</a:t>
              </a:r>
            </a:p>
          </p:txBody>
        </p:sp>
        <p:sp>
          <p:nvSpPr>
            <p:cNvPr id="24585" name="Line 7"/>
            <p:cNvSpPr>
              <a:spLocks noChangeShapeType="1"/>
            </p:cNvSpPr>
            <p:nvPr/>
          </p:nvSpPr>
          <p:spPr bwMode="auto">
            <a:xfrm flipH="1">
              <a:off x="3120" y="1488"/>
              <a:ext cx="672" cy="10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883285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843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2, 3 of 5 naalden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Pinus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Altijd in zakje van 2,3 of 5 naalden</a:t>
            </a:r>
          </a:p>
          <a:p>
            <a:r>
              <a:rPr lang="nl-NL" dirty="0" smtClean="0"/>
              <a:t>Lange naalden</a:t>
            </a:r>
          </a:p>
          <a:p>
            <a:r>
              <a:rPr lang="nl-NL" dirty="0" smtClean="0"/>
              <a:t>Veel hars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231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8138" y="427038"/>
            <a:ext cx="3387725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mtClean="0"/>
              <a:t>PINUS indeling</a:t>
            </a:r>
          </a:p>
        </p:txBody>
      </p:sp>
      <p:pic>
        <p:nvPicPr>
          <p:cNvPr id="27651" name="Picture 3" descr="pinus sylvestris naal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75546"/>
          <a:stretch>
            <a:fillRect/>
          </a:stretch>
        </p:blipFill>
        <p:spPr bwMode="auto">
          <a:xfrm>
            <a:off x="7010400" y="21336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pinus 5 naal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990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629400" y="5942013"/>
            <a:ext cx="1525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2400">
                <a:solidFill>
                  <a:schemeClr val="accent2"/>
                </a:solidFill>
              </a:rPr>
              <a:t>2 naalden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38200" y="5942013"/>
            <a:ext cx="1525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2400">
                <a:solidFill>
                  <a:schemeClr val="accent2"/>
                </a:solidFill>
              </a:rPr>
              <a:t>5 naalden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934200" y="1598613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2400">
                <a:solidFill>
                  <a:srgbClr val="336600"/>
                </a:solidFill>
              </a:rPr>
              <a:t>groep B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990600" y="1674813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2400">
                <a:solidFill>
                  <a:srgbClr val="336600"/>
                </a:solidFill>
              </a:rPr>
              <a:t>groep A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883285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  <p:sp>
        <p:nvSpPr>
          <p:cNvPr id="199691" name="Rectangle 11"/>
          <p:cNvSpPr>
            <a:spLocks noChangeArrowheads="1"/>
          </p:cNvSpPr>
          <p:nvPr/>
        </p:nvSpPr>
        <p:spPr bwMode="auto">
          <a:xfrm>
            <a:off x="3276600" y="5876925"/>
            <a:ext cx="2795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2000">
                <a:solidFill>
                  <a:schemeClr val="accent2"/>
                </a:solidFill>
              </a:rPr>
              <a:t>3 naalden</a:t>
            </a:r>
          </a:p>
          <a:p>
            <a:pPr algn="ctr"/>
            <a:r>
              <a:rPr lang="nl-NL" altLang="nl-NL" sz="2000">
                <a:solidFill>
                  <a:schemeClr val="accent2"/>
                </a:solidFill>
              </a:rPr>
              <a:t>In Nederland zeldzaam</a:t>
            </a:r>
          </a:p>
        </p:txBody>
      </p:sp>
    </p:spTree>
    <p:extLst>
      <p:ext uri="{BB962C8B-B14F-4D97-AF65-F5344CB8AC3E}">
        <p14:creationId xmlns:p14="http://schemas.microsoft.com/office/powerpoint/2010/main" val="42906083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9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9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9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74638"/>
            <a:ext cx="3827462" cy="1143000"/>
          </a:xfrm>
        </p:spPr>
        <p:txBody>
          <a:bodyPr/>
          <a:lstStyle/>
          <a:p>
            <a:pPr eaLnBrk="1" hangingPunct="1"/>
            <a:r>
              <a:rPr lang="nl-NL" altLang="nl-NL" smtClean="0"/>
              <a:t>Pinus jeffreyi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28676" name="Picture 5" descr="Pinus_jeffreyi__Pinus_jeffreyi__Jeffrey_pineimg_5309blad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4211637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4500563" cy="1143000"/>
          </a:xfrm>
        </p:spPr>
        <p:txBody>
          <a:bodyPr/>
          <a:lstStyle/>
          <a:p>
            <a:pPr eaLnBrk="1" hangingPunct="1"/>
            <a:r>
              <a:rPr lang="nl-NL" altLang="nl-NL" smtClean="0"/>
              <a:t>Pinus ponderosa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29700" name="Picture 8" descr="IMG_46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64817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9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297994" name="Picture 10" descr="IMG_46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4813"/>
            <a:ext cx="398462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7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Pinus sylvestris</a:t>
            </a:r>
          </a:p>
        </p:txBody>
      </p:sp>
      <p:pic>
        <p:nvPicPr>
          <p:cNvPr id="33795" name="Picture 3" descr="pinus sylvestris twijg met vrl bloem en kegels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6558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pinus sylvestris twijg met mnl en v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19250"/>
            <a:ext cx="5943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09800" y="379413"/>
            <a:ext cx="4246563" cy="1144587"/>
            <a:chOff x="1392" y="239"/>
            <a:chExt cx="2675" cy="721"/>
          </a:xfrm>
        </p:grpSpPr>
        <p:sp>
          <p:nvSpPr>
            <p:cNvPr id="33806" name="Text Box 6"/>
            <p:cNvSpPr txBox="1">
              <a:spLocks noChangeArrowheads="1"/>
            </p:cNvSpPr>
            <p:nvPr/>
          </p:nvSpPr>
          <p:spPr bwMode="auto">
            <a:xfrm>
              <a:off x="2208" y="239"/>
              <a:ext cx="18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400">
                  <a:solidFill>
                    <a:schemeClr val="accent2"/>
                  </a:solidFill>
                </a:rPr>
                <a:t>vrouwelijke bloemen</a:t>
              </a:r>
            </a:p>
          </p:txBody>
        </p:sp>
        <p:sp>
          <p:nvSpPr>
            <p:cNvPr id="33807" name="Line 7"/>
            <p:cNvSpPr>
              <a:spLocks noChangeShapeType="1"/>
            </p:cNvSpPr>
            <p:nvPr/>
          </p:nvSpPr>
          <p:spPr bwMode="auto">
            <a:xfrm flipH="1">
              <a:off x="1392" y="384"/>
              <a:ext cx="76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808" name="Line 8"/>
            <p:cNvSpPr>
              <a:spLocks noChangeShapeType="1"/>
            </p:cNvSpPr>
            <p:nvPr/>
          </p:nvSpPr>
          <p:spPr bwMode="auto">
            <a:xfrm flipH="1">
              <a:off x="2160" y="528"/>
              <a:ext cx="384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24200" y="3124200"/>
            <a:ext cx="2900363" cy="3503613"/>
            <a:chOff x="1968" y="1968"/>
            <a:chExt cx="1827" cy="2207"/>
          </a:xfrm>
        </p:grpSpPr>
        <p:sp>
          <p:nvSpPr>
            <p:cNvPr id="33804" name="Text Box 10"/>
            <p:cNvSpPr txBox="1">
              <a:spLocks noChangeArrowheads="1"/>
            </p:cNvSpPr>
            <p:nvPr/>
          </p:nvSpPr>
          <p:spPr bwMode="auto">
            <a:xfrm>
              <a:off x="1968" y="3887"/>
              <a:ext cx="18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400">
                  <a:solidFill>
                    <a:schemeClr val="accent2"/>
                  </a:solidFill>
                </a:rPr>
                <a:t>mannelijke bloemen</a:t>
              </a:r>
            </a:p>
          </p:txBody>
        </p:sp>
        <p:sp>
          <p:nvSpPr>
            <p:cNvPr id="33805" name="Line 11"/>
            <p:cNvSpPr>
              <a:spLocks noChangeShapeType="1"/>
            </p:cNvSpPr>
            <p:nvPr/>
          </p:nvSpPr>
          <p:spPr bwMode="auto">
            <a:xfrm flipH="1" flipV="1">
              <a:off x="2352" y="1968"/>
              <a:ext cx="0" cy="19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3801" name="Picture 13" descr="pisy95"/>
            <p:cNvPicPr>
              <a:picLocks noChangeAspect="1" noChangeArrowheads="1"/>
            </p:cNvPicPr>
            <p:nvPr/>
          </p:nvPicPr>
          <p:blipFill>
            <a:blip r:embed="rId4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6"/>
              <a:ext cx="4992" cy="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432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altLang="nl-NL"/>
            </a:p>
          </p:txBody>
        </p:sp>
        <p:sp>
          <p:nvSpPr>
            <p:cNvPr id="33803" name="Rectangle 15"/>
            <p:cNvSpPr>
              <a:spLocks noChangeArrowheads="1"/>
            </p:cNvSpPr>
            <p:nvPr/>
          </p:nvSpPr>
          <p:spPr bwMode="auto">
            <a:xfrm>
              <a:off x="5328" y="0"/>
              <a:ext cx="432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altLang="nl-NL"/>
            </a:p>
          </p:txBody>
        </p:sp>
      </p:grpSp>
      <p:sp>
        <p:nvSpPr>
          <p:cNvPr id="33800" name="Rectangle 16"/>
          <p:cNvSpPr>
            <a:spLocks noChangeArrowheads="1"/>
          </p:cNvSpPr>
          <p:nvPr/>
        </p:nvSpPr>
        <p:spPr bwMode="auto">
          <a:xfrm>
            <a:off x="883285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96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Pinus wallichiana twijg</a:t>
            </a:r>
            <a:endParaRPr lang="nl-NL" altLang="nl-NL" smtClean="0"/>
          </a:p>
        </p:txBody>
      </p:sp>
      <p:pic>
        <p:nvPicPr>
          <p:cNvPr id="34819" name="Picture 4" descr="pinus wallichiana ke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29368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46125" y="193675"/>
            <a:ext cx="2762250" cy="6511925"/>
            <a:chOff x="470" y="122"/>
            <a:chExt cx="1740" cy="4102"/>
          </a:xfrm>
        </p:grpSpPr>
        <p:sp>
          <p:nvSpPr>
            <p:cNvPr id="34828" name="Text Box 6"/>
            <p:cNvSpPr txBox="1">
              <a:spLocks noChangeArrowheads="1"/>
            </p:cNvSpPr>
            <p:nvPr/>
          </p:nvSpPr>
          <p:spPr bwMode="auto">
            <a:xfrm>
              <a:off x="528" y="3936"/>
              <a:ext cx="10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400">
                  <a:solidFill>
                    <a:schemeClr val="accent2"/>
                  </a:solidFill>
                  <a:latin typeface="Times New Roman" pitchFamily="18" charset="0"/>
                </a:rPr>
                <a:t>jonge kegel</a:t>
              </a:r>
            </a:p>
          </p:txBody>
        </p:sp>
        <p:sp>
          <p:nvSpPr>
            <p:cNvPr id="34829" name="Text Box 7"/>
            <p:cNvSpPr txBox="1">
              <a:spLocks noChangeArrowheads="1"/>
            </p:cNvSpPr>
            <p:nvPr/>
          </p:nvSpPr>
          <p:spPr bwMode="auto">
            <a:xfrm>
              <a:off x="470" y="122"/>
              <a:ext cx="17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400">
                  <a:solidFill>
                    <a:schemeClr val="accent2"/>
                  </a:solidFill>
                  <a:latin typeface="Times New Roman" pitchFamily="18" charset="0"/>
                </a:rPr>
                <a:t>vrouwelijke bloemen</a:t>
              </a:r>
            </a:p>
          </p:txBody>
        </p:sp>
        <p:sp>
          <p:nvSpPr>
            <p:cNvPr id="34830" name="Line 8"/>
            <p:cNvSpPr>
              <a:spLocks noChangeShapeType="1"/>
            </p:cNvSpPr>
            <p:nvPr/>
          </p:nvSpPr>
          <p:spPr bwMode="auto">
            <a:xfrm flipH="1">
              <a:off x="1968" y="384"/>
              <a:ext cx="96" cy="52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3400" y="152400"/>
            <a:ext cx="8610600" cy="6705600"/>
            <a:chOff x="240" y="0"/>
            <a:chExt cx="5424" cy="4224"/>
          </a:xfrm>
        </p:grpSpPr>
        <p:pic>
          <p:nvPicPr>
            <p:cNvPr id="34825" name="Picture 10" descr="piwa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32"/>
              <a:ext cx="5424" cy="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6" name="Rectangle 11"/>
            <p:cNvSpPr>
              <a:spLocks noChangeArrowheads="1"/>
            </p:cNvSpPr>
            <p:nvPr/>
          </p:nvSpPr>
          <p:spPr bwMode="auto">
            <a:xfrm>
              <a:off x="240" y="0"/>
              <a:ext cx="5424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altLang="nl-NL"/>
            </a:p>
          </p:txBody>
        </p:sp>
        <p:sp>
          <p:nvSpPr>
            <p:cNvPr id="34827" name="Rectangle 12"/>
            <p:cNvSpPr>
              <a:spLocks noChangeArrowheads="1"/>
            </p:cNvSpPr>
            <p:nvPr/>
          </p:nvSpPr>
          <p:spPr bwMode="auto">
            <a:xfrm>
              <a:off x="240" y="3888"/>
              <a:ext cx="542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altLang="nl-NL"/>
            </a:p>
          </p:txBody>
        </p:sp>
      </p:grpSp>
      <p:sp>
        <p:nvSpPr>
          <p:cNvPr id="34822" name="Rectangle 13"/>
          <p:cNvSpPr>
            <a:spLocks noChangeArrowheads="1"/>
          </p:cNvSpPr>
          <p:nvPr/>
        </p:nvSpPr>
        <p:spPr bwMode="auto">
          <a:xfrm>
            <a:off x="883285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  <p:sp>
        <p:nvSpPr>
          <p:cNvPr id="34823" name="Rectangle 14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  <p:pic>
        <p:nvPicPr>
          <p:cNvPr id="235536" name="Picture 16" descr="pinwal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33940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6021232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Bosjesnaalden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err="1" smtClean="0"/>
              <a:t>Cedrus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Harde naalden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dirty="0" smtClean="0"/>
              <a:t>Lariks/</a:t>
            </a:r>
            <a:r>
              <a:rPr lang="nl-NL" dirty="0" err="1" smtClean="0"/>
              <a:t>Larix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Bladverliezend</a:t>
            </a:r>
          </a:p>
          <a:p>
            <a:r>
              <a:rPr lang="nl-NL" dirty="0" smtClean="0"/>
              <a:t>Zachte naalden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782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larka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13100"/>
            <a:ext cx="39624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3438" y="1916113"/>
            <a:ext cx="4267200" cy="4786312"/>
            <a:chOff x="3072" y="1200"/>
            <a:chExt cx="2688" cy="3015"/>
          </a:xfrm>
        </p:grpSpPr>
        <p:grpSp>
          <p:nvGrpSpPr>
            <p:cNvPr id="18441" name="Group 5"/>
            <p:cNvGrpSpPr>
              <a:grpSpLocks/>
            </p:cNvGrpSpPr>
            <p:nvPr/>
          </p:nvGrpSpPr>
          <p:grpSpPr bwMode="auto">
            <a:xfrm>
              <a:off x="3552" y="1200"/>
              <a:ext cx="1728" cy="3015"/>
              <a:chOff x="3552" y="1200"/>
              <a:chExt cx="1728" cy="3015"/>
            </a:xfrm>
          </p:grpSpPr>
          <p:pic>
            <p:nvPicPr>
              <p:cNvPr id="18444" name="Picture 6" descr="lkaempferibark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" y="1200"/>
                <a:ext cx="1680" cy="27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5" name="Text Box 7"/>
              <p:cNvSpPr txBox="1">
                <a:spLocks noChangeArrowheads="1"/>
              </p:cNvSpPr>
              <p:nvPr/>
            </p:nvSpPr>
            <p:spPr bwMode="auto">
              <a:xfrm>
                <a:off x="3552" y="3965"/>
                <a:ext cx="1627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nl-NL" sz="2000">
                    <a:solidFill>
                      <a:schemeClr val="accent2"/>
                    </a:solidFill>
                  </a:rPr>
                  <a:t>afschilferende schors</a:t>
                </a:r>
              </a:p>
            </p:txBody>
          </p:sp>
        </p:grpSp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3072" y="1200"/>
              <a:ext cx="528" cy="2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altLang="nl-NL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5280" y="1200"/>
              <a:ext cx="480" cy="2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altLang="nl-NL"/>
            </a:p>
          </p:txBody>
        </p:sp>
      </p:grpSp>
      <p:sp>
        <p:nvSpPr>
          <p:cNvPr id="18436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 smtClean="0"/>
              <a:t>Lárix kaémpferi</a:t>
            </a:r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6324600" y="1341438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l-NL" altLang="nl-NL" sz="2400" i="1">
                <a:solidFill>
                  <a:srgbClr val="008000"/>
                </a:solidFill>
              </a:rPr>
              <a:t>Japanse lariks</a:t>
            </a:r>
          </a:p>
        </p:txBody>
      </p:sp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883285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  <p:pic>
        <p:nvPicPr>
          <p:cNvPr id="18440" name="Picture 15" descr="Larix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1151" y="2276754"/>
            <a:ext cx="2879998" cy="4343042"/>
          </a:xfrm>
          <a:noFill/>
        </p:spPr>
      </p:pic>
    </p:spTree>
    <p:extLst>
      <p:ext uri="{BB962C8B-B14F-4D97-AF65-F5344CB8AC3E}">
        <p14:creationId xmlns:p14="http://schemas.microsoft.com/office/powerpoint/2010/main" val="22859764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zijn coniferen?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2948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371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Larix decidua twijgen</a:t>
            </a:r>
          </a:p>
        </p:txBody>
      </p:sp>
      <p:pic>
        <p:nvPicPr>
          <p:cNvPr id="19459" name="Picture 3" descr="Larix dec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50292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lkaempferitw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09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2400">
                <a:solidFill>
                  <a:schemeClr val="accent2"/>
                </a:solidFill>
              </a:rPr>
              <a:t>heldergroene naalden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057400" y="1446213"/>
            <a:ext cx="1905000" cy="534987"/>
            <a:chOff x="1296" y="911"/>
            <a:chExt cx="1200" cy="337"/>
          </a:xfrm>
        </p:grpSpPr>
        <p:sp>
          <p:nvSpPr>
            <p:cNvPr id="19468" name="Text Box 10"/>
            <p:cNvSpPr txBox="1">
              <a:spLocks noChangeArrowheads="1"/>
            </p:cNvSpPr>
            <p:nvPr/>
          </p:nvSpPr>
          <p:spPr bwMode="auto">
            <a:xfrm>
              <a:off x="1296" y="911"/>
              <a:ext cx="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400">
                  <a:solidFill>
                    <a:schemeClr val="accent2"/>
                  </a:solidFill>
                </a:rPr>
                <a:t>kortloten</a:t>
              </a:r>
            </a:p>
          </p:txBody>
        </p:sp>
        <p:sp>
          <p:nvSpPr>
            <p:cNvPr id="19469" name="Line 11"/>
            <p:cNvSpPr>
              <a:spLocks noChangeShapeType="1"/>
            </p:cNvSpPr>
            <p:nvPr/>
          </p:nvSpPr>
          <p:spPr bwMode="auto">
            <a:xfrm>
              <a:off x="2112" y="1104"/>
              <a:ext cx="384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0825" y="1412875"/>
            <a:ext cx="5181600" cy="5097463"/>
            <a:chOff x="96" y="725"/>
            <a:chExt cx="3264" cy="3211"/>
          </a:xfrm>
        </p:grpSpPr>
        <p:pic>
          <p:nvPicPr>
            <p:cNvPr id="19466" name="Picture 13" descr="laridec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5"/>
              <a:ext cx="3264" cy="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Text Box 14"/>
            <p:cNvSpPr txBox="1">
              <a:spLocks noChangeArrowheads="1"/>
            </p:cNvSpPr>
            <p:nvPr/>
          </p:nvSpPr>
          <p:spPr bwMode="auto">
            <a:xfrm>
              <a:off x="144" y="3648"/>
              <a:ext cx="316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l-NL" altLang="nl-NL" sz="2400">
                  <a:solidFill>
                    <a:schemeClr val="accent2"/>
                  </a:solidFill>
                </a:rPr>
                <a:t>herfstkleuren</a:t>
              </a:r>
            </a:p>
          </p:txBody>
        </p:sp>
      </p:grpSp>
      <p:sp>
        <p:nvSpPr>
          <p:cNvPr id="19464" name="Rectangle 15"/>
          <p:cNvSpPr>
            <a:spLocks noChangeArrowheads="1"/>
          </p:cNvSpPr>
          <p:nvPr/>
        </p:nvSpPr>
        <p:spPr bwMode="auto">
          <a:xfrm>
            <a:off x="883285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  <p:sp>
        <p:nvSpPr>
          <p:cNvPr id="19465" name="Rectangle 16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1905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Larix kaempferi bos, kegel</a:t>
            </a:r>
          </a:p>
        </p:txBody>
      </p:sp>
      <p:pic>
        <p:nvPicPr>
          <p:cNvPr id="20483" name="Picture 3" descr="lkaempferifr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4464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295400"/>
            <a:ext cx="5273675" cy="4840288"/>
            <a:chOff x="38" y="816"/>
            <a:chExt cx="3322" cy="3049"/>
          </a:xfrm>
        </p:grpSpPr>
        <p:pic>
          <p:nvPicPr>
            <p:cNvPr id="20489" name="Picture 5" descr="larix kaempferi bos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77"/>
            <a:stretch>
              <a:fillRect/>
            </a:stretch>
          </p:blipFill>
          <p:spPr bwMode="auto">
            <a:xfrm>
              <a:off x="96" y="816"/>
              <a:ext cx="3264" cy="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 Box 6"/>
            <p:cNvSpPr txBox="1">
              <a:spLocks noChangeArrowheads="1"/>
            </p:cNvSpPr>
            <p:nvPr/>
          </p:nvSpPr>
          <p:spPr bwMode="auto">
            <a:xfrm>
              <a:off x="38" y="3577"/>
              <a:ext cx="9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400">
                  <a:solidFill>
                    <a:schemeClr val="accent2"/>
                  </a:solidFill>
                </a:rPr>
                <a:t>bosboom</a:t>
              </a:r>
            </a:p>
          </p:txBody>
        </p:sp>
      </p:grp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470525" y="5602288"/>
            <a:ext cx="347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2400">
                <a:solidFill>
                  <a:schemeClr val="accent2"/>
                </a:solidFill>
              </a:rPr>
              <a:t>teruggebogen schubben</a:t>
            </a:r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V="1">
            <a:off x="8458200" y="4419600"/>
            <a:ext cx="0" cy="1143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8832850" y="661352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nl-NL" sz="1000">
                <a:solidFill>
                  <a:srgbClr val="993300"/>
                </a:solidFill>
                <a:latin typeface="Times New Roman" pitchFamily="18" charset="0"/>
              </a:rPr>
              <a:t>43</a:t>
            </a:r>
            <a:endParaRPr lang="nl-NL" altLang="nl-NL" sz="1000">
              <a:latin typeface="Times New Roman" pitchFamily="18" charset="0"/>
            </a:endParaRP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2857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Alberi_img_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0350"/>
            <a:ext cx="439261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cedrus_deodara_s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57563"/>
            <a:ext cx="26257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edrus-libani-glau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1209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CeLiLV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Schubconiferen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Thuja</a:t>
            </a:r>
          </a:p>
          <a:p>
            <a:endParaRPr lang="nl-NL" dirty="0"/>
          </a:p>
          <a:p>
            <a:r>
              <a:rPr lang="nl-NL" dirty="0" smtClean="0"/>
              <a:t>Sterke geur</a:t>
            </a:r>
          </a:p>
          <a:p>
            <a:r>
              <a:rPr lang="nl-NL" dirty="0" smtClean="0"/>
              <a:t>Ovale kegeltjes</a:t>
            </a:r>
          </a:p>
          <a:p>
            <a:r>
              <a:rPr lang="nl-NL" dirty="0" smtClean="0"/>
              <a:t>Rechte top</a:t>
            </a:r>
          </a:p>
          <a:p>
            <a:r>
              <a:rPr lang="nl-NL" dirty="0" smtClean="0"/>
              <a:t>Schub v vormig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dirty="0" err="1" smtClean="0"/>
              <a:t>Chamaecyparis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Ronde kegeltjes</a:t>
            </a:r>
          </a:p>
          <a:p>
            <a:r>
              <a:rPr lang="nl-NL" dirty="0" smtClean="0"/>
              <a:t>Hangende top</a:t>
            </a:r>
          </a:p>
          <a:p>
            <a:r>
              <a:rPr lang="nl-NL" dirty="0" smtClean="0"/>
              <a:t>Schub y vormig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5548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Chamaecyparis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2699345" cy="359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52729"/>
            <a:ext cx="2664296" cy="355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98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wsonova_pacipresa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hamaecyp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36798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643438" y="333375"/>
            <a:ext cx="41052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4400"/>
              <a:t>Chamaecyparis lawsoniana</a:t>
            </a:r>
          </a:p>
        </p:txBody>
      </p:sp>
    </p:spTree>
    <p:extLst>
      <p:ext uri="{BB962C8B-B14F-4D97-AF65-F5344CB8AC3E}">
        <p14:creationId xmlns:p14="http://schemas.microsoft.com/office/powerpoint/2010/main" val="2275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Thuja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2341562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255935" cy="319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632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6588125" y="204788"/>
            <a:ext cx="2376488" cy="1143000"/>
          </a:xfrm>
        </p:spPr>
        <p:txBody>
          <a:bodyPr>
            <a:normAutofit fontScale="90000"/>
          </a:bodyPr>
          <a:lstStyle/>
          <a:p>
            <a:r>
              <a:rPr lang="nl-NL" sz="3600" smtClean="0"/>
              <a:t>Thuja occ. ‘Smaragd’</a:t>
            </a:r>
          </a:p>
        </p:txBody>
      </p:sp>
      <p:sp>
        <p:nvSpPr>
          <p:cNvPr id="460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5903913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252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667000"/>
            <a:ext cx="685800" cy="4572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1000" smtClean="0"/>
              <a:t>Thuja occidentalis twijg, kegels</a:t>
            </a:r>
          </a:p>
        </p:txBody>
      </p:sp>
      <p:pic>
        <p:nvPicPr>
          <p:cNvPr id="47107" name="Picture 3" descr="thuja occidentalis t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2400"/>
            <a:ext cx="680085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990600" y="5103813"/>
            <a:ext cx="2354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2400">
                <a:solidFill>
                  <a:schemeClr val="accent2"/>
                </a:solidFill>
              </a:rPr>
              <a:t>twijg met kegels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883285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28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Juniperus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Kransje in naalden bij elkaar (3)</a:t>
            </a:r>
          </a:p>
          <a:p>
            <a:r>
              <a:rPr lang="nl-NL" dirty="0" smtClean="0"/>
              <a:t>Bovenzijde van de naald is grijs</a:t>
            </a:r>
          </a:p>
          <a:p>
            <a:r>
              <a:rPr lang="nl-NL" dirty="0" smtClean="0"/>
              <a:t>Prikt een beetje</a:t>
            </a:r>
          </a:p>
        </p:txBody>
      </p:sp>
    </p:spTree>
    <p:extLst>
      <p:ext uri="{BB962C8B-B14F-4D97-AF65-F5344CB8AC3E}">
        <p14:creationId xmlns:p14="http://schemas.microsoft.com/office/powerpoint/2010/main" val="316056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 naald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err="1" smtClean="0"/>
              <a:t>Picea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Ruwe tak</a:t>
            </a:r>
          </a:p>
          <a:p>
            <a:r>
              <a:rPr lang="nl-NL" dirty="0" smtClean="0"/>
              <a:t>Blijft barst achter als je een naald verwijderd</a:t>
            </a:r>
          </a:p>
          <a:p>
            <a:r>
              <a:rPr lang="nl-NL" dirty="0" smtClean="0"/>
              <a:t>Kegel hangt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dirty="0" err="1" smtClean="0"/>
              <a:t>Abies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Gladde tak</a:t>
            </a:r>
          </a:p>
          <a:p>
            <a:r>
              <a:rPr lang="nl-NL" dirty="0" smtClean="0"/>
              <a:t>Mooi </a:t>
            </a:r>
            <a:r>
              <a:rPr lang="nl-NL" dirty="0" err="1" smtClean="0"/>
              <a:t>bladmerk</a:t>
            </a:r>
            <a:r>
              <a:rPr lang="nl-NL" dirty="0" smtClean="0"/>
              <a:t> bij het verwijderen van een naald</a:t>
            </a:r>
          </a:p>
          <a:p>
            <a:r>
              <a:rPr lang="nl-NL" dirty="0" smtClean="0"/>
              <a:t>Kegel staand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863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81200"/>
            <a:ext cx="838200" cy="685800"/>
          </a:xfrm>
          <a:noFill/>
        </p:spPr>
        <p:txBody>
          <a:bodyPr/>
          <a:lstStyle/>
          <a:p>
            <a:pPr eaLnBrk="1" hangingPunct="1"/>
            <a:r>
              <a:rPr lang="nl-NL" altLang="nl-NL" sz="1000" smtClean="0"/>
              <a:t>Juniperus communis twijg</a:t>
            </a:r>
          </a:p>
        </p:txBody>
      </p:sp>
      <p:pic>
        <p:nvPicPr>
          <p:cNvPr id="16387" name="Picture 3" descr="juniperus communis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546475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juniperus communi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r="3908" b="50667"/>
          <a:stretch>
            <a:fillRect/>
          </a:stretch>
        </p:blipFill>
        <p:spPr bwMode="auto">
          <a:xfrm>
            <a:off x="4114800" y="533400"/>
            <a:ext cx="228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juniperus communi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3487" r="4402" b="14915"/>
          <a:stretch>
            <a:fillRect/>
          </a:stretch>
        </p:blipFill>
        <p:spPr bwMode="auto">
          <a:xfrm>
            <a:off x="4114800" y="3886200"/>
            <a:ext cx="2289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212725" y="6288088"/>
            <a:ext cx="503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2400">
                <a:solidFill>
                  <a:schemeClr val="accent2"/>
                </a:solidFill>
              </a:rPr>
              <a:t>alléén naalden (in kransen van drie)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15000" y="912813"/>
            <a:ext cx="3398838" cy="915987"/>
            <a:chOff x="3600" y="575"/>
            <a:chExt cx="2141" cy="577"/>
          </a:xfrm>
        </p:grpSpPr>
        <p:sp>
          <p:nvSpPr>
            <p:cNvPr id="16397" name="Text Box 8"/>
            <p:cNvSpPr txBox="1">
              <a:spLocks noChangeArrowheads="1"/>
            </p:cNvSpPr>
            <p:nvPr/>
          </p:nvSpPr>
          <p:spPr bwMode="auto">
            <a:xfrm>
              <a:off x="4032" y="575"/>
              <a:ext cx="170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400">
                  <a:solidFill>
                    <a:schemeClr val="accent2"/>
                  </a:solidFill>
                </a:rPr>
                <a:t>twijgen driehoekig,</a:t>
              </a:r>
            </a:p>
            <a:p>
              <a:r>
                <a:rPr lang="nl-NL" altLang="nl-NL" sz="2400">
                  <a:solidFill>
                    <a:schemeClr val="accent2"/>
                  </a:solidFill>
                </a:rPr>
                <a:t>bruin, gevleugeld</a:t>
              </a:r>
            </a:p>
          </p:txBody>
        </p:sp>
        <p:sp>
          <p:nvSpPr>
            <p:cNvPr id="16398" name="Line 9"/>
            <p:cNvSpPr>
              <a:spLocks noChangeShapeType="1"/>
            </p:cNvSpPr>
            <p:nvPr/>
          </p:nvSpPr>
          <p:spPr bwMode="auto">
            <a:xfrm flipH="1">
              <a:off x="3600" y="912"/>
              <a:ext cx="432" cy="24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181600" y="4237038"/>
            <a:ext cx="3816350" cy="868362"/>
            <a:chOff x="3264" y="2669"/>
            <a:chExt cx="2404" cy="547"/>
          </a:xfrm>
        </p:grpSpPr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4094" y="2669"/>
              <a:ext cx="15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000">
                  <a:solidFill>
                    <a:schemeClr val="accent2"/>
                  </a:solidFill>
                </a:rPr>
                <a:t>één huidmondstreep</a:t>
              </a:r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H="1">
              <a:off x="3264" y="2784"/>
              <a:ext cx="768" cy="43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8832850" y="6613525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nl-NL" sz="1000">
                <a:solidFill>
                  <a:srgbClr val="993300"/>
                </a:solidFill>
                <a:latin typeface="Times New Roman" pitchFamily="18" charset="0"/>
              </a:rPr>
              <a:t>5</a:t>
            </a:r>
            <a:endParaRPr lang="nl-NL" altLang="nl-NL" sz="1000">
              <a:latin typeface="Times New Roman" pitchFamily="18" charset="0"/>
            </a:endParaRPr>
          </a:p>
        </p:txBody>
      </p:sp>
      <p:sp>
        <p:nvSpPr>
          <p:cNvPr id="16394" name="Rectangle 14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Taxus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Groene twijg</a:t>
            </a:r>
          </a:p>
          <a:p>
            <a:r>
              <a:rPr lang="nl-NL" dirty="0" smtClean="0"/>
              <a:t>Bovenzijde naald donkergroen</a:t>
            </a:r>
          </a:p>
          <a:p>
            <a:r>
              <a:rPr lang="nl-NL" dirty="0" smtClean="0"/>
              <a:t>Onderzijde naald lichtgroen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4912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39939" name="Picture 4" descr="taxus baccata stam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r="20552"/>
          <a:stretch>
            <a:fillRect/>
          </a:stretch>
        </p:blipFill>
        <p:spPr bwMode="auto">
          <a:xfrm>
            <a:off x="152400" y="228600"/>
            <a:ext cx="13716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taxus ha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89225"/>
            <a:ext cx="28956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taxus snoeivo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91075"/>
            <a:ext cx="28956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5651500" y="0"/>
            <a:ext cx="34925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nl-NL" altLang="nl-NL" sz="4100">
                <a:solidFill>
                  <a:schemeClr val="tx2"/>
                </a:solidFill>
              </a:rPr>
              <a:t>Taxus baccata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6156325" y="1341438"/>
            <a:ext cx="26257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l-NL" altLang="nl-NL" sz="2400" i="1">
                <a:solidFill>
                  <a:srgbClr val="008000"/>
                </a:solidFill>
              </a:rPr>
              <a:t>Venijnboom</a:t>
            </a:r>
          </a:p>
          <a:p>
            <a:pPr algn="r">
              <a:spcBef>
                <a:spcPct val="50000"/>
              </a:spcBef>
            </a:pPr>
            <a:r>
              <a:rPr lang="nl-NL" altLang="nl-NL" sz="2400" i="1">
                <a:solidFill>
                  <a:srgbClr val="008000"/>
                </a:solidFill>
              </a:rPr>
              <a:t>Gewone taxus</a:t>
            </a:r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883285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  <p:pic>
        <p:nvPicPr>
          <p:cNvPr id="39946" name="Picture 12" descr="TaxusDeSteeg-1-15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765175"/>
            <a:ext cx="4351338" cy="5838825"/>
          </a:xfrm>
          <a:noFill/>
        </p:spPr>
      </p:pic>
    </p:spTree>
    <p:extLst>
      <p:ext uri="{BB962C8B-B14F-4D97-AF65-F5344CB8AC3E}">
        <p14:creationId xmlns:p14="http://schemas.microsoft.com/office/powerpoint/2010/main" val="32108228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7" grpId="0" autoUpdateAnimBg="0"/>
      <p:bldP spid="26112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 smtClean="0"/>
              <a:t>Taxus baccata twijg</a:t>
            </a:r>
          </a:p>
        </p:txBody>
      </p:sp>
      <p:pic>
        <p:nvPicPr>
          <p:cNvPr id="40963" name="Picture 3" descr="taxus baccata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736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taxus baccata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7290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62400" y="-1588"/>
            <a:ext cx="2362200" cy="915988"/>
            <a:chOff x="2496" y="-1"/>
            <a:chExt cx="1488" cy="577"/>
          </a:xfrm>
        </p:grpSpPr>
        <p:sp>
          <p:nvSpPr>
            <p:cNvPr id="40974" name="Text Box 6"/>
            <p:cNvSpPr txBox="1">
              <a:spLocks noChangeArrowheads="1"/>
            </p:cNvSpPr>
            <p:nvPr/>
          </p:nvSpPr>
          <p:spPr bwMode="auto">
            <a:xfrm>
              <a:off x="2496" y="-1"/>
              <a:ext cx="1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400">
                  <a:solidFill>
                    <a:schemeClr val="accent2"/>
                  </a:solidFill>
                </a:rPr>
                <a:t>groene twijgen</a:t>
              </a:r>
            </a:p>
          </p:txBody>
        </p:sp>
        <p:sp>
          <p:nvSpPr>
            <p:cNvPr id="40975" name="Line 7"/>
            <p:cNvSpPr>
              <a:spLocks noChangeShapeType="1"/>
            </p:cNvSpPr>
            <p:nvPr/>
          </p:nvSpPr>
          <p:spPr bwMode="auto">
            <a:xfrm flipH="1">
              <a:off x="2496" y="336"/>
              <a:ext cx="144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0976" name="Line 8"/>
            <p:cNvSpPr>
              <a:spLocks noChangeShapeType="1"/>
            </p:cNvSpPr>
            <p:nvPr/>
          </p:nvSpPr>
          <p:spPr bwMode="auto">
            <a:xfrm>
              <a:off x="3504" y="336"/>
              <a:ext cx="48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3400" y="6135688"/>
            <a:ext cx="7253288" cy="492125"/>
            <a:chOff x="336" y="3865"/>
            <a:chExt cx="4569" cy="310"/>
          </a:xfrm>
        </p:grpSpPr>
        <p:sp>
          <p:nvSpPr>
            <p:cNvPr id="40972" name="Text Box 10"/>
            <p:cNvSpPr txBox="1">
              <a:spLocks noChangeArrowheads="1"/>
            </p:cNvSpPr>
            <p:nvPr/>
          </p:nvSpPr>
          <p:spPr bwMode="auto">
            <a:xfrm>
              <a:off x="336" y="3887"/>
              <a:ext cx="1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400">
                  <a:solidFill>
                    <a:schemeClr val="accent2"/>
                  </a:solidFill>
                </a:rPr>
                <a:t>naalden twee-rijig</a:t>
              </a:r>
            </a:p>
          </p:txBody>
        </p:sp>
        <p:sp>
          <p:nvSpPr>
            <p:cNvPr id="40973" name="Text Box 11"/>
            <p:cNvSpPr txBox="1">
              <a:spLocks noChangeArrowheads="1"/>
            </p:cNvSpPr>
            <p:nvPr/>
          </p:nvSpPr>
          <p:spPr bwMode="auto">
            <a:xfrm>
              <a:off x="3014" y="3865"/>
              <a:ext cx="18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400">
                  <a:solidFill>
                    <a:schemeClr val="accent2"/>
                  </a:solidFill>
                </a:rPr>
                <a:t>onderzijde lichtgroen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-1588"/>
            <a:ext cx="2236788" cy="1144588"/>
            <a:chOff x="384" y="-1"/>
            <a:chExt cx="1409" cy="721"/>
          </a:xfrm>
        </p:grpSpPr>
        <p:sp>
          <p:nvSpPr>
            <p:cNvPr id="40970" name="Text Box 13"/>
            <p:cNvSpPr txBox="1">
              <a:spLocks noChangeArrowheads="1"/>
            </p:cNvSpPr>
            <p:nvPr/>
          </p:nvSpPr>
          <p:spPr bwMode="auto">
            <a:xfrm>
              <a:off x="384" y="-1"/>
              <a:ext cx="1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400">
                  <a:solidFill>
                    <a:schemeClr val="accent2"/>
                  </a:solidFill>
                </a:rPr>
                <a:t>verhoogde nerf</a:t>
              </a:r>
            </a:p>
          </p:txBody>
        </p:sp>
        <p:sp>
          <p:nvSpPr>
            <p:cNvPr id="40971" name="Line 14"/>
            <p:cNvSpPr>
              <a:spLocks noChangeShapeType="1"/>
            </p:cNvSpPr>
            <p:nvPr/>
          </p:nvSpPr>
          <p:spPr bwMode="auto">
            <a:xfrm>
              <a:off x="960" y="288"/>
              <a:ext cx="0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0968" name="Rectangle 15"/>
          <p:cNvSpPr>
            <a:spLocks noChangeArrowheads="1"/>
          </p:cNvSpPr>
          <p:nvPr/>
        </p:nvSpPr>
        <p:spPr bwMode="auto">
          <a:xfrm>
            <a:off x="883285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  <p:sp>
        <p:nvSpPr>
          <p:cNvPr id="40969" name="Rectangle 16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43011" name="Picture 5" descr="taxusbrevifolia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9588"/>
          </a:xfrm>
          <a:noFill/>
        </p:spPr>
      </p:pic>
    </p:spTree>
    <p:extLst>
      <p:ext uri="{BB962C8B-B14F-4D97-AF65-F5344CB8AC3E}">
        <p14:creationId xmlns:p14="http://schemas.microsoft.com/office/powerpoint/2010/main" val="10991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Snoeien coniferen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Thuja en Taxus kan je eventueel terug snoeien tot op de stam, komt altijd weer aan.</a:t>
            </a:r>
          </a:p>
          <a:p>
            <a:r>
              <a:rPr lang="nl-NL" dirty="0" err="1" smtClean="0"/>
              <a:t>Chamaecyparis</a:t>
            </a:r>
            <a:r>
              <a:rPr lang="nl-NL" dirty="0" smtClean="0"/>
              <a:t> doet dit niet!!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094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3200400" cy="1125538"/>
          </a:xfrm>
        </p:spPr>
        <p:txBody>
          <a:bodyPr/>
          <a:lstStyle/>
          <a:p>
            <a:pPr eaLnBrk="1" hangingPunct="1"/>
            <a:r>
              <a:rPr lang="nl-NL" altLang="nl-NL" smtClean="0"/>
              <a:t>ABIES</a:t>
            </a:r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685800" y="1524000"/>
            <a:ext cx="2133600" cy="4435475"/>
            <a:chOff x="432" y="960"/>
            <a:chExt cx="1344" cy="2794"/>
          </a:xfrm>
        </p:grpSpPr>
        <p:pic>
          <p:nvPicPr>
            <p:cNvPr id="3083" name="Picture 5" descr="abies bo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0"/>
              <a:ext cx="1188" cy="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Text Box 6"/>
            <p:cNvSpPr txBox="1">
              <a:spLocks noChangeArrowheads="1"/>
            </p:cNvSpPr>
            <p:nvPr/>
          </p:nvSpPr>
          <p:spPr bwMode="auto">
            <a:xfrm>
              <a:off x="432" y="3312"/>
              <a:ext cx="13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000">
                  <a:solidFill>
                    <a:schemeClr val="accent2"/>
                  </a:solidFill>
                </a:rPr>
                <a:t>boom enigszins zuilvormig</a:t>
              </a:r>
            </a:p>
          </p:txBody>
        </p:sp>
      </p:grpSp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3276600" y="1914525"/>
            <a:ext cx="2301875" cy="4044950"/>
            <a:chOff x="2064" y="1206"/>
            <a:chExt cx="1450" cy="2548"/>
          </a:xfrm>
        </p:grpSpPr>
        <p:pic>
          <p:nvPicPr>
            <p:cNvPr id="3081" name="Picture 8" descr="abies naal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1206"/>
              <a:ext cx="1188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 Box 9"/>
            <p:cNvSpPr txBox="1">
              <a:spLocks noChangeArrowheads="1"/>
            </p:cNvSpPr>
            <p:nvPr/>
          </p:nvSpPr>
          <p:spPr bwMode="auto">
            <a:xfrm>
              <a:off x="2064" y="3312"/>
              <a:ext cx="145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000">
                  <a:solidFill>
                    <a:schemeClr val="accent2"/>
                  </a:solidFill>
                </a:rPr>
                <a:t>rond litteken na afvallen naald</a:t>
              </a:r>
            </a:p>
          </p:txBody>
        </p:sp>
      </p:grpSp>
      <p:grpSp>
        <p:nvGrpSpPr>
          <p:cNvPr id="3077" name="Group 10"/>
          <p:cNvGrpSpPr>
            <a:grpSpLocks/>
          </p:cNvGrpSpPr>
          <p:nvPr/>
        </p:nvGrpSpPr>
        <p:grpSpPr bwMode="auto">
          <a:xfrm>
            <a:off x="5943600" y="1981200"/>
            <a:ext cx="2771775" cy="3978275"/>
            <a:chOff x="3744" y="1248"/>
            <a:chExt cx="1746" cy="2506"/>
          </a:xfrm>
        </p:grpSpPr>
        <p:pic>
          <p:nvPicPr>
            <p:cNvPr id="3079" name="Picture 11" descr="abies keg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248"/>
              <a:ext cx="1746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Text Box 12"/>
            <p:cNvSpPr txBox="1">
              <a:spLocks noChangeArrowheads="1"/>
            </p:cNvSpPr>
            <p:nvPr/>
          </p:nvSpPr>
          <p:spPr bwMode="auto">
            <a:xfrm>
              <a:off x="3936" y="3312"/>
              <a:ext cx="125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000">
                  <a:solidFill>
                    <a:schemeClr val="accent2"/>
                  </a:solidFill>
                </a:rPr>
                <a:t>kegel rechtop, uiteenvallend</a:t>
              </a:r>
            </a:p>
          </p:txBody>
        </p:sp>
      </p:grp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44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0"/>
            <a:ext cx="4343400" cy="1628775"/>
          </a:xfrm>
          <a:noFill/>
        </p:spPr>
        <p:txBody>
          <a:bodyPr/>
          <a:lstStyle/>
          <a:p>
            <a:pPr eaLnBrk="1" hangingPunct="1"/>
            <a:r>
              <a:rPr lang="nl-NL" altLang="nl-NL" smtClean="0"/>
              <a:t>Ábies koreána</a:t>
            </a:r>
          </a:p>
        </p:txBody>
      </p:sp>
      <p:pic>
        <p:nvPicPr>
          <p:cNvPr id="4099" name="Picture 3" descr="abies koreana kege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"/>
          <a:stretch>
            <a:fillRect/>
          </a:stretch>
        </p:blipFill>
        <p:spPr bwMode="auto">
          <a:xfrm>
            <a:off x="304800" y="381000"/>
            <a:ext cx="29511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953000" y="2408238"/>
            <a:ext cx="364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2000">
                <a:solidFill>
                  <a:schemeClr val="accent2"/>
                </a:solidFill>
              </a:rPr>
              <a:t>veel kegels op jeugdige leeftijd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2927350"/>
            <a:ext cx="503872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3404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eis nordmannia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57912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381000"/>
            <a:ext cx="7515225" cy="6248400"/>
            <a:chOff x="864" y="240"/>
            <a:chExt cx="4734" cy="3936"/>
          </a:xfrm>
        </p:grpSpPr>
        <p:pic>
          <p:nvPicPr>
            <p:cNvPr id="5127" name="Picture 4" descr="abeis nordmannian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0"/>
              <a:ext cx="1408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5" descr="abeis nordmanniana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256"/>
              <a:ext cx="142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6"/>
            <p:cNvSpPr txBox="1">
              <a:spLocks noChangeArrowheads="1"/>
            </p:cNvSpPr>
            <p:nvPr/>
          </p:nvSpPr>
          <p:spPr bwMode="auto">
            <a:xfrm>
              <a:off x="864" y="3581"/>
              <a:ext cx="2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000">
                  <a:solidFill>
                    <a:schemeClr val="accent2"/>
                  </a:solidFill>
                </a:rPr>
                <a:t>naalden in een halve cirkel om de twijg</a:t>
              </a:r>
            </a:p>
            <a:p>
              <a:r>
                <a:rPr lang="nl-NL" altLang="nl-NL" sz="2000">
                  <a:solidFill>
                    <a:schemeClr val="accent2"/>
                  </a:solidFill>
                </a:rPr>
                <a:t>(twijg van boven nauwelijks zichtbaar)</a:t>
              </a:r>
            </a:p>
          </p:txBody>
        </p:sp>
        <p:sp>
          <p:nvSpPr>
            <p:cNvPr id="5130" name="Text Box 7"/>
            <p:cNvSpPr txBox="1">
              <a:spLocks noChangeArrowheads="1"/>
            </p:cNvSpPr>
            <p:nvPr/>
          </p:nvSpPr>
          <p:spPr bwMode="auto">
            <a:xfrm>
              <a:off x="3168" y="479"/>
              <a:ext cx="10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400">
                  <a:solidFill>
                    <a:schemeClr val="accent2"/>
                  </a:solidFill>
                </a:rPr>
                <a:t>onderzijde</a:t>
              </a:r>
            </a:p>
          </p:txBody>
        </p:sp>
      </p:grpSp>
      <p:sp>
        <p:nvSpPr>
          <p:cNvPr id="5124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-533400"/>
            <a:ext cx="1828800" cy="533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1400" smtClean="0"/>
              <a:t>Abies nordmanniana twijg</a:t>
            </a: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8832850" y="6613525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nl-NL" sz="1000">
                <a:solidFill>
                  <a:srgbClr val="993300"/>
                </a:solidFill>
                <a:latin typeface="Times New Roman" pitchFamily="18" charset="0"/>
              </a:rPr>
              <a:t>7</a:t>
            </a:r>
            <a:endParaRPr lang="nl-NL" altLang="nl-NL" sz="1000">
              <a:latin typeface="Times New Roman" pitchFamily="18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32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6148" name="Picture 4" descr="IMG_5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677275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3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3200400" cy="762000"/>
          </a:xfrm>
        </p:spPr>
        <p:txBody>
          <a:bodyPr/>
          <a:lstStyle/>
          <a:p>
            <a:pPr eaLnBrk="1" hangingPunct="1"/>
            <a:r>
              <a:rPr lang="nl-NL" altLang="nl-NL" smtClean="0"/>
              <a:t>PICEA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114800" y="762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nl-NL" sz="2400" i="1">
                <a:solidFill>
                  <a:srgbClr val="008000"/>
                </a:solidFill>
              </a:rPr>
              <a:t>Spar</a:t>
            </a:r>
          </a:p>
        </p:txBody>
      </p:sp>
      <p:pic>
        <p:nvPicPr>
          <p:cNvPr id="21508" name="Picture 4" descr="picea b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3145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5456238"/>
            <a:ext cx="206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2000">
                <a:solidFill>
                  <a:schemeClr val="accent2"/>
                </a:solidFill>
              </a:rPr>
              <a:t>boom piramidaal</a:t>
            </a: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2819400" y="3048000"/>
            <a:ext cx="1327150" cy="3109913"/>
            <a:chOff x="1776" y="1920"/>
            <a:chExt cx="836" cy="1959"/>
          </a:xfrm>
        </p:grpSpPr>
        <p:pic>
          <p:nvPicPr>
            <p:cNvPr id="21522" name="Picture 7" descr="picea naal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591"/>
            <a:stretch>
              <a:fillRect/>
            </a:stretch>
          </p:blipFill>
          <p:spPr bwMode="auto">
            <a:xfrm>
              <a:off x="1920" y="1920"/>
              <a:ext cx="624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 Box 8"/>
            <p:cNvSpPr txBox="1">
              <a:spLocks noChangeArrowheads="1"/>
            </p:cNvSpPr>
            <p:nvPr/>
          </p:nvSpPr>
          <p:spPr bwMode="auto">
            <a:xfrm>
              <a:off x="1776" y="3437"/>
              <a:ext cx="8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000">
                  <a:solidFill>
                    <a:schemeClr val="accent2"/>
                  </a:solidFill>
                </a:rPr>
                <a:t>gegroefde</a:t>
              </a:r>
            </a:p>
            <a:p>
              <a:r>
                <a:rPr lang="nl-NL" altLang="nl-NL" sz="2000">
                  <a:solidFill>
                    <a:schemeClr val="accent2"/>
                  </a:solidFill>
                </a:rPr>
                <a:t>twijg</a:t>
              </a:r>
            </a:p>
          </p:txBody>
        </p:sp>
      </p:grpSp>
      <p:grpSp>
        <p:nvGrpSpPr>
          <p:cNvPr id="21511" name="Group 9"/>
          <p:cNvGrpSpPr>
            <a:grpSpLocks/>
          </p:cNvGrpSpPr>
          <p:nvPr/>
        </p:nvGrpSpPr>
        <p:grpSpPr bwMode="auto">
          <a:xfrm>
            <a:off x="7058025" y="2362200"/>
            <a:ext cx="1992313" cy="3490913"/>
            <a:chOff x="4446" y="1488"/>
            <a:chExt cx="1255" cy="2199"/>
          </a:xfrm>
        </p:grpSpPr>
        <p:pic>
          <p:nvPicPr>
            <p:cNvPr id="21520" name="Picture 10" descr="picea keg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488"/>
              <a:ext cx="1008" cy="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 Box 11"/>
            <p:cNvSpPr txBox="1">
              <a:spLocks noChangeArrowheads="1"/>
            </p:cNvSpPr>
            <p:nvPr/>
          </p:nvSpPr>
          <p:spPr bwMode="auto">
            <a:xfrm>
              <a:off x="4446" y="3437"/>
              <a:ext cx="12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2000">
                  <a:solidFill>
                    <a:schemeClr val="accent2"/>
                  </a:solidFill>
                </a:rPr>
                <a:t>hangende kegel</a:t>
              </a:r>
            </a:p>
          </p:txBody>
        </p:sp>
      </p:grp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4648200" y="1524000"/>
            <a:ext cx="2124075" cy="4892675"/>
            <a:chOff x="2928" y="960"/>
            <a:chExt cx="1338" cy="3082"/>
          </a:xfrm>
        </p:grpSpPr>
        <p:grpSp>
          <p:nvGrpSpPr>
            <p:cNvPr id="21514" name="Group 13"/>
            <p:cNvGrpSpPr>
              <a:grpSpLocks/>
            </p:cNvGrpSpPr>
            <p:nvPr/>
          </p:nvGrpSpPr>
          <p:grpSpPr bwMode="auto">
            <a:xfrm>
              <a:off x="2928" y="1872"/>
              <a:ext cx="1338" cy="2170"/>
              <a:chOff x="2928" y="1872"/>
              <a:chExt cx="1338" cy="2170"/>
            </a:xfrm>
          </p:grpSpPr>
          <p:grpSp>
            <p:nvGrpSpPr>
              <p:cNvPr id="21516" name="Group 14"/>
              <p:cNvGrpSpPr>
                <a:grpSpLocks/>
              </p:cNvGrpSpPr>
              <p:nvPr/>
            </p:nvGrpSpPr>
            <p:grpSpPr bwMode="auto">
              <a:xfrm>
                <a:off x="2928" y="1872"/>
                <a:ext cx="1338" cy="2170"/>
                <a:chOff x="2928" y="1872"/>
                <a:chExt cx="1338" cy="2170"/>
              </a:xfrm>
            </p:grpSpPr>
            <p:pic>
              <p:nvPicPr>
                <p:cNvPr id="21518" name="Picture 15" descr="picea naald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444"/>
                <a:stretch>
                  <a:fillRect/>
                </a:stretch>
              </p:blipFill>
              <p:spPr bwMode="auto">
                <a:xfrm>
                  <a:off x="2976" y="1872"/>
                  <a:ext cx="1140" cy="1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1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28" y="3408"/>
                  <a:ext cx="1338" cy="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nl-NL" altLang="nl-NL" sz="2000">
                      <a:solidFill>
                        <a:schemeClr val="accent2"/>
                      </a:solidFill>
                    </a:rPr>
                    <a:t>afgetrokken naalden met een stukje hout</a:t>
                  </a:r>
                </a:p>
              </p:txBody>
            </p:sp>
          </p:grpSp>
          <p:sp>
            <p:nvSpPr>
              <p:cNvPr id="21517" name="Line 17"/>
              <p:cNvSpPr>
                <a:spLocks noChangeShapeType="1"/>
              </p:cNvSpPr>
              <p:nvPr/>
            </p:nvSpPr>
            <p:spPr bwMode="auto">
              <a:xfrm flipH="1" flipV="1">
                <a:off x="3744" y="2400"/>
                <a:ext cx="48" cy="52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21515" name="Picture 18" descr="picea abies naalden"/>
            <p:cNvPicPr>
              <a:picLocks noChangeAspect="1" noChangeArrowheads="1"/>
            </p:cNvPicPr>
            <p:nvPr/>
          </p:nvPicPr>
          <p:blipFill>
            <a:blip r:embed="rId5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87"/>
            <a:stretch>
              <a:fillRect/>
            </a:stretch>
          </p:blipFill>
          <p:spPr bwMode="auto">
            <a:xfrm>
              <a:off x="3312" y="960"/>
              <a:ext cx="768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3" name="Rectangle 20"/>
          <p:cNvSpPr>
            <a:spLocks noChangeArrowheads="1"/>
          </p:cNvSpPr>
          <p:nvPr/>
        </p:nvSpPr>
        <p:spPr bwMode="auto">
          <a:xfrm>
            <a:off x="0" y="66135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 altLang="nl-NL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7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22532" name="Picture 4" descr="IMG_51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395605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</TotalTime>
  <Words>315</Words>
  <Application>Microsoft Office PowerPoint</Application>
  <PresentationFormat>Diavoorstelling (4:3)</PresentationFormat>
  <Paragraphs>121</Paragraphs>
  <Slides>35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Wingdings 2</vt:lpstr>
      <vt:lpstr>Austin</vt:lpstr>
      <vt:lpstr>Coniferen  </vt:lpstr>
      <vt:lpstr>Wat zijn coniferen?</vt:lpstr>
      <vt:lpstr>1 naald </vt:lpstr>
      <vt:lpstr>ABIES</vt:lpstr>
      <vt:lpstr>Ábies koreána</vt:lpstr>
      <vt:lpstr>Abies nordmanniana twijg</vt:lpstr>
      <vt:lpstr>PowerPoint-presentatie</vt:lpstr>
      <vt:lpstr>PICEA</vt:lpstr>
      <vt:lpstr>PowerPoint-presentatie</vt:lpstr>
      <vt:lpstr>Picea abies twijg, kegel</vt:lpstr>
      <vt:lpstr>Picea abies twijg, naald</vt:lpstr>
      <vt:lpstr>2, 3 of 5 naalden </vt:lpstr>
      <vt:lpstr>PINUS indeling</vt:lpstr>
      <vt:lpstr>Pinus jeffreyi </vt:lpstr>
      <vt:lpstr>Pinus ponderosa</vt:lpstr>
      <vt:lpstr>Pinus sylvestris</vt:lpstr>
      <vt:lpstr>Pinus wallichiana twijg</vt:lpstr>
      <vt:lpstr>Bosjesnaalden</vt:lpstr>
      <vt:lpstr>Lárix kaémpferi</vt:lpstr>
      <vt:lpstr>Larix decidua twijgen</vt:lpstr>
      <vt:lpstr>Larix kaempferi bos, kegel</vt:lpstr>
      <vt:lpstr>PowerPoint-presentatie</vt:lpstr>
      <vt:lpstr>Schubconiferen</vt:lpstr>
      <vt:lpstr>Chamaecyparis</vt:lpstr>
      <vt:lpstr>PowerPoint-presentatie</vt:lpstr>
      <vt:lpstr>Thuja</vt:lpstr>
      <vt:lpstr>Thuja occ. ‘Smaragd’</vt:lpstr>
      <vt:lpstr>Thuja occidentalis twijg, kegels</vt:lpstr>
      <vt:lpstr>Juniperus </vt:lpstr>
      <vt:lpstr>Juniperus communis twijg</vt:lpstr>
      <vt:lpstr>Taxus</vt:lpstr>
      <vt:lpstr>PowerPoint-presentatie</vt:lpstr>
      <vt:lpstr>Taxus baccata twijg</vt:lpstr>
      <vt:lpstr>PowerPoint-presentatie</vt:lpstr>
      <vt:lpstr>Snoeien coniferen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Coniferen</dc:title>
  <dc:creator>admin</dc:creator>
  <cp:lastModifiedBy>Regien ten Napel</cp:lastModifiedBy>
  <cp:revision>4</cp:revision>
  <dcterms:created xsi:type="dcterms:W3CDTF">2014-11-16T17:43:03Z</dcterms:created>
  <dcterms:modified xsi:type="dcterms:W3CDTF">2016-02-22T13:25:31Z</dcterms:modified>
</cp:coreProperties>
</file>