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126"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nl-NL" smtClean="0"/>
              <a:t>Klik om de stijl te bewerken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56011D9A-1D4B-4E6B-B1AC-730891262A00}" type="datetimeFigureOut">
              <a:rPr lang="nl-NL" smtClean="0"/>
              <a:t>24-1-2016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E8BCD3B-F5D9-40AC-B60A-60F090273CBF}" type="slidenum">
              <a:rPr lang="nl-NL" smtClean="0"/>
              <a:t>‹nr.›</a:t>
            </a:fld>
            <a:endParaRPr lang="nl-NL"/>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3766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Date Placeholder 2"/>
          <p:cNvSpPr>
            <a:spLocks noGrp="1"/>
          </p:cNvSpPr>
          <p:nvPr>
            <p:ph type="dt" sz="half" idx="10"/>
          </p:nvPr>
        </p:nvSpPr>
        <p:spPr/>
        <p:txBody>
          <a:bodyPr/>
          <a:lstStyle/>
          <a:p>
            <a:fld id="{56011D9A-1D4B-4E6B-B1AC-730891262A00}" type="datetimeFigureOut">
              <a:rPr lang="nl-NL" smtClean="0"/>
              <a:t>24-1-2016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CE8BCD3B-F5D9-40AC-B60A-60F090273CBF}" type="slidenum">
              <a:rPr lang="nl-NL" smtClean="0"/>
              <a:t>‹nr.›</a:t>
            </a:fld>
            <a:endParaRPr lang="nl-NL"/>
          </a:p>
        </p:txBody>
      </p:sp>
    </p:spTree>
    <p:extLst>
      <p:ext uri="{BB962C8B-B14F-4D97-AF65-F5344CB8AC3E}">
        <p14:creationId xmlns:p14="http://schemas.microsoft.com/office/powerpoint/2010/main" val="4250244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nl-NL" smtClean="0"/>
              <a:t>Klik om de stijl te bewerken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56011D9A-1D4B-4E6B-B1AC-730891262A00}" type="datetimeFigureOut">
              <a:rPr lang="nl-NL" smtClean="0"/>
              <a:t>24-1-2016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E8BCD3B-F5D9-40AC-B60A-60F090273CBF}" type="slidenum">
              <a:rPr lang="nl-NL" smtClean="0"/>
              <a:t>‹nr.›</a:t>
            </a:fld>
            <a:endParaRPr lang="nl-NL"/>
          </a:p>
        </p:txBody>
      </p:sp>
    </p:spTree>
    <p:extLst>
      <p:ext uri="{BB962C8B-B14F-4D97-AF65-F5344CB8AC3E}">
        <p14:creationId xmlns:p14="http://schemas.microsoft.com/office/powerpoint/2010/main" val="288951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nl-NL" smtClean="0"/>
              <a:t>Klik om de stijl te bewerken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56011D9A-1D4B-4E6B-B1AC-730891262A00}" type="datetimeFigureOut">
              <a:rPr lang="nl-NL" smtClean="0"/>
              <a:t>24-1-2016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E8BCD3B-F5D9-40AC-B60A-60F090273CBF}" type="slidenum">
              <a:rPr lang="nl-NL" smtClean="0"/>
              <a:t>‹nr.›</a:t>
            </a:fld>
            <a:endParaRPr lang="nl-NL"/>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66684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nl-NL" smtClean="0"/>
              <a:t>Klik om de stijl te bewerken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56011D9A-1D4B-4E6B-B1AC-730891262A00}" type="datetimeFigureOut">
              <a:rPr lang="nl-NL" smtClean="0"/>
              <a:t>24-1-2016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E8BCD3B-F5D9-40AC-B60A-60F090273CBF}" type="slidenum">
              <a:rPr lang="nl-NL" smtClean="0"/>
              <a:t>‹nr.›</a:t>
            </a:fld>
            <a:endParaRPr lang="nl-NL"/>
          </a:p>
        </p:txBody>
      </p:sp>
    </p:spTree>
    <p:extLst>
      <p:ext uri="{BB962C8B-B14F-4D97-AF65-F5344CB8AC3E}">
        <p14:creationId xmlns:p14="http://schemas.microsoft.com/office/powerpoint/2010/main" val="2059407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nl-NL" smtClean="0"/>
              <a:t>Klik om de stijl te bewerken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smtClean="0"/>
              <a:t>Klik om de modelstijlen te bewerken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56011D9A-1D4B-4E6B-B1AC-730891262A00}" type="datetimeFigureOut">
              <a:rPr lang="nl-NL" smtClean="0"/>
              <a:t>24-1-2016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E8BCD3B-F5D9-40AC-B60A-60F090273CBF}" type="slidenum">
              <a:rPr lang="nl-NL" smtClean="0"/>
              <a:t>‹nr.›</a:t>
            </a:fld>
            <a:endParaRPr lang="nl-NL"/>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25241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nl-NL" smtClean="0"/>
              <a:t>Klik om de stijl te bewerken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smtClean="0"/>
              <a:t>Klik om de modelstijlen te bewerken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56011D9A-1D4B-4E6B-B1AC-730891262A00}" type="datetimeFigureOut">
              <a:rPr lang="nl-NL" smtClean="0"/>
              <a:t>24-1-2016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E8BCD3B-F5D9-40AC-B60A-60F090273CBF}" type="slidenum">
              <a:rPr lang="nl-NL" smtClean="0"/>
              <a:t>‹nr.›</a:t>
            </a:fld>
            <a:endParaRPr lang="nl-NL"/>
          </a:p>
        </p:txBody>
      </p:sp>
    </p:spTree>
    <p:extLst>
      <p:ext uri="{BB962C8B-B14F-4D97-AF65-F5344CB8AC3E}">
        <p14:creationId xmlns:p14="http://schemas.microsoft.com/office/powerpoint/2010/main" val="3337167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6011D9A-1D4B-4E6B-B1AC-730891262A00}" type="datetimeFigureOut">
              <a:rPr lang="nl-NL" smtClean="0"/>
              <a:t>24-1-2016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E8BCD3B-F5D9-40AC-B60A-60F090273CBF}" type="slidenum">
              <a:rPr lang="nl-NL" smtClean="0"/>
              <a:t>‹nr.›</a:t>
            </a:fld>
            <a:endParaRPr lang="nl-NL"/>
          </a:p>
        </p:txBody>
      </p:sp>
    </p:spTree>
    <p:extLst>
      <p:ext uri="{BB962C8B-B14F-4D97-AF65-F5344CB8AC3E}">
        <p14:creationId xmlns:p14="http://schemas.microsoft.com/office/powerpoint/2010/main" val="32195732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6011D9A-1D4B-4E6B-B1AC-730891262A00}" type="datetimeFigureOut">
              <a:rPr lang="nl-NL" smtClean="0"/>
              <a:t>24-1-2016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E8BCD3B-F5D9-40AC-B60A-60F090273CBF}" type="slidenum">
              <a:rPr lang="nl-NL" smtClean="0"/>
              <a:t>‹nr.›</a:t>
            </a:fld>
            <a:endParaRPr lang="nl-NL"/>
          </a:p>
        </p:txBody>
      </p:sp>
    </p:spTree>
    <p:extLst>
      <p:ext uri="{BB962C8B-B14F-4D97-AF65-F5344CB8AC3E}">
        <p14:creationId xmlns:p14="http://schemas.microsoft.com/office/powerpoint/2010/main" val="615433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nchor="ct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6011D9A-1D4B-4E6B-B1AC-730891262A00}" type="datetimeFigureOut">
              <a:rPr lang="nl-NL" smtClean="0"/>
              <a:t>24-1-2016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E8BCD3B-F5D9-40AC-B60A-60F090273CBF}" type="slidenum">
              <a:rPr lang="nl-NL" smtClean="0"/>
              <a:t>‹nr.›</a:t>
            </a:fld>
            <a:endParaRPr lang="nl-NL"/>
          </a:p>
        </p:txBody>
      </p:sp>
    </p:spTree>
    <p:extLst>
      <p:ext uri="{BB962C8B-B14F-4D97-AF65-F5344CB8AC3E}">
        <p14:creationId xmlns:p14="http://schemas.microsoft.com/office/powerpoint/2010/main" val="2895103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nl-NL" smtClean="0"/>
              <a:t>Klik om de stijl te bewerken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56011D9A-1D4B-4E6B-B1AC-730891262A00}" type="datetimeFigureOut">
              <a:rPr lang="nl-NL" smtClean="0"/>
              <a:t>24-1-2016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E8BCD3B-F5D9-40AC-B60A-60F090273CBF}" type="slidenum">
              <a:rPr lang="nl-NL" smtClean="0"/>
              <a:t>‹nr.›</a:t>
            </a:fld>
            <a:endParaRPr lang="nl-NL"/>
          </a:p>
        </p:txBody>
      </p:sp>
    </p:spTree>
    <p:extLst>
      <p:ext uri="{BB962C8B-B14F-4D97-AF65-F5344CB8AC3E}">
        <p14:creationId xmlns:p14="http://schemas.microsoft.com/office/powerpoint/2010/main" val="1266997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56011D9A-1D4B-4E6B-B1AC-730891262A00}" type="datetimeFigureOut">
              <a:rPr lang="nl-NL" smtClean="0"/>
              <a:t>24-1-2016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E8BCD3B-F5D9-40AC-B60A-60F090273CBF}" type="slidenum">
              <a:rPr lang="nl-NL" smtClean="0"/>
              <a:t>‹nr.›</a:t>
            </a:fld>
            <a:endParaRPr lang="nl-NL"/>
          </a:p>
        </p:txBody>
      </p:sp>
    </p:spTree>
    <p:extLst>
      <p:ext uri="{BB962C8B-B14F-4D97-AF65-F5344CB8AC3E}">
        <p14:creationId xmlns:p14="http://schemas.microsoft.com/office/powerpoint/2010/main" val="1768558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56011D9A-1D4B-4E6B-B1AC-730891262A00}" type="datetimeFigureOut">
              <a:rPr lang="nl-NL" smtClean="0"/>
              <a:t>24-1-2016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CE8BCD3B-F5D9-40AC-B60A-60F090273CBF}" type="slidenum">
              <a:rPr lang="nl-NL" smtClean="0"/>
              <a:t>‹nr.›</a:t>
            </a:fld>
            <a:endParaRPr lang="nl-NL"/>
          </a:p>
        </p:txBody>
      </p:sp>
    </p:spTree>
    <p:extLst>
      <p:ext uri="{BB962C8B-B14F-4D97-AF65-F5344CB8AC3E}">
        <p14:creationId xmlns:p14="http://schemas.microsoft.com/office/powerpoint/2010/main" val="601210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56011D9A-1D4B-4E6B-B1AC-730891262A00}" type="datetimeFigureOut">
              <a:rPr lang="nl-NL" smtClean="0"/>
              <a:t>24-1-2016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CE8BCD3B-F5D9-40AC-B60A-60F090273CBF}" type="slidenum">
              <a:rPr lang="nl-NL" smtClean="0"/>
              <a:t>‹nr.›</a:t>
            </a:fld>
            <a:endParaRPr lang="nl-NL"/>
          </a:p>
        </p:txBody>
      </p:sp>
    </p:spTree>
    <p:extLst>
      <p:ext uri="{BB962C8B-B14F-4D97-AF65-F5344CB8AC3E}">
        <p14:creationId xmlns:p14="http://schemas.microsoft.com/office/powerpoint/2010/main" val="983949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011D9A-1D4B-4E6B-B1AC-730891262A00}" type="datetimeFigureOut">
              <a:rPr lang="nl-NL" smtClean="0"/>
              <a:t>24-1-2016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CE8BCD3B-F5D9-40AC-B60A-60F090273CBF}" type="slidenum">
              <a:rPr lang="nl-NL" smtClean="0"/>
              <a:t>‹nr.›</a:t>
            </a:fld>
            <a:endParaRPr lang="nl-NL"/>
          </a:p>
        </p:txBody>
      </p:sp>
    </p:spTree>
    <p:extLst>
      <p:ext uri="{BB962C8B-B14F-4D97-AF65-F5344CB8AC3E}">
        <p14:creationId xmlns:p14="http://schemas.microsoft.com/office/powerpoint/2010/main" val="552730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nl-NL" smtClean="0"/>
              <a:t>Klik om de stijl te bewerken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56011D9A-1D4B-4E6B-B1AC-730891262A00}" type="datetimeFigureOut">
              <a:rPr lang="nl-NL" smtClean="0"/>
              <a:t>24-1-2016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E8BCD3B-F5D9-40AC-B60A-60F090273CBF}" type="slidenum">
              <a:rPr lang="nl-NL" smtClean="0"/>
              <a:t>‹nr.›</a:t>
            </a:fld>
            <a:endParaRPr lang="nl-NL"/>
          </a:p>
        </p:txBody>
      </p:sp>
    </p:spTree>
    <p:extLst>
      <p:ext uri="{BB962C8B-B14F-4D97-AF65-F5344CB8AC3E}">
        <p14:creationId xmlns:p14="http://schemas.microsoft.com/office/powerpoint/2010/main" val="3415973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nl-NL" smtClean="0"/>
              <a:t>Klik om de stijl te bewerken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56011D9A-1D4B-4E6B-B1AC-730891262A00}" type="datetimeFigureOut">
              <a:rPr lang="nl-NL" smtClean="0"/>
              <a:t>24-1-2016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E8BCD3B-F5D9-40AC-B60A-60F090273CBF}" type="slidenum">
              <a:rPr lang="nl-NL" smtClean="0"/>
              <a:t>‹nr.›</a:t>
            </a:fld>
            <a:endParaRPr lang="nl-NL"/>
          </a:p>
        </p:txBody>
      </p:sp>
    </p:spTree>
    <p:extLst>
      <p:ext uri="{BB962C8B-B14F-4D97-AF65-F5344CB8AC3E}">
        <p14:creationId xmlns:p14="http://schemas.microsoft.com/office/powerpoint/2010/main" val="275698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6011D9A-1D4B-4E6B-B1AC-730891262A00}" type="datetimeFigureOut">
              <a:rPr lang="nl-NL" smtClean="0"/>
              <a:t>24-1-2016</a:t>
            </a:fld>
            <a:endParaRPr lang="nl-NL"/>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nl-NL"/>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E8BCD3B-F5D9-40AC-B60A-60F090273CBF}" type="slidenum">
              <a:rPr lang="nl-NL" smtClean="0"/>
              <a:t>‹nr.›</a:t>
            </a:fld>
            <a:endParaRPr lang="nl-NL"/>
          </a:p>
        </p:txBody>
      </p:sp>
    </p:spTree>
    <p:extLst>
      <p:ext uri="{BB962C8B-B14F-4D97-AF65-F5344CB8AC3E}">
        <p14:creationId xmlns:p14="http://schemas.microsoft.com/office/powerpoint/2010/main" val="208131636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Snoeien</a:t>
            </a:r>
            <a:endParaRPr lang="nl-NL" dirty="0"/>
          </a:p>
        </p:txBody>
      </p:sp>
      <p:sp>
        <p:nvSpPr>
          <p:cNvPr id="3" name="Ondertitel 2"/>
          <p:cNvSpPr>
            <a:spLocks noGrp="1"/>
          </p:cNvSpPr>
          <p:nvPr>
            <p:ph type="subTitle" idx="1"/>
          </p:nvPr>
        </p:nvSpPr>
        <p:spPr/>
        <p:txBody>
          <a:bodyPr/>
          <a:lstStyle/>
          <a:p>
            <a:r>
              <a:rPr lang="nl-NL" dirty="0" smtClean="0"/>
              <a:t>Handel</a:t>
            </a:r>
            <a:endParaRPr lang="nl-NL" dirty="0"/>
          </a:p>
        </p:txBody>
      </p:sp>
    </p:spTree>
    <p:extLst>
      <p:ext uri="{BB962C8B-B14F-4D97-AF65-F5344CB8AC3E}">
        <p14:creationId xmlns:p14="http://schemas.microsoft.com/office/powerpoint/2010/main" val="419696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Sierheesters</a:t>
            </a:r>
          </a:p>
        </p:txBody>
      </p:sp>
      <p:sp>
        <p:nvSpPr>
          <p:cNvPr id="3" name="Tijdelijke aanduiding voor inhoud 2"/>
          <p:cNvSpPr>
            <a:spLocks noGrp="1"/>
          </p:cNvSpPr>
          <p:nvPr>
            <p:ph sz="half" idx="1"/>
          </p:nvPr>
        </p:nvSpPr>
        <p:spPr/>
        <p:txBody>
          <a:bodyPr>
            <a:normAutofit lnSpcReduction="10000"/>
          </a:bodyPr>
          <a:lstStyle/>
          <a:p>
            <a:r>
              <a:rPr lang="nl-NL" b="1" dirty="0"/>
              <a:t>Waarom snoeien we?</a:t>
            </a:r>
          </a:p>
          <a:p>
            <a:pPr>
              <a:buFontTx/>
              <a:buChar char="-"/>
            </a:pPr>
            <a:r>
              <a:rPr lang="nl-NL" dirty="0"/>
              <a:t>Om struiken te verjongen;</a:t>
            </a:r>
          </a:p>
          <a:p>
            <a:pPr>
              <a:buFontTx/>
              <a:buChar char="-"/>
            </a:pPr>
            <a:r>
              <a:rPr lang="nl-NL" dirty="0"/>
              <a:t>Verwaarloosde struiken weer te herstellen;</a:t>
            </a:r>
          </a:p>
          <a:p>
            <a:pPr>
              <a:buFontTx/>
              <a:buChar char="-"/>
            </a:pPr>
            <a:r>
              <a:rPr lang="nl-NL" dirty="0"/>
              <a:t>In toom houden;</a:t>
            </a:r>
          </a:p>
          <a:p>
            <a:pPr>
              <a:buFontTx/>
              <a:buChar char="-"/>
            </a:pPr>
            <a:r>
              <a:rPr lang="nl-NL" dirty="0"/>
              <a:t>Verkeer;</a:t>
            </a:r>
          </a:p>
          <a:p>
            <a:pPr>
              <a:buFontTx/>
              <a:buChar char="-"/>
            </a:pPr>
            <a:r>
              <a:rPr lang="nl-NL" dirty="0"/>
              <a:t>Gezond houden;</a:t>
            </a:r>
          </a:p>
          <a:p>
            <a:pPr>
              <a:buFontTx/>
              <a:buChar char="-"/>
            </a:pPr>
            <a:r>
              <a:rPr lang="nl-NL" dirty="0"/>
              <a:t>Wild verwijderen.</a:t>
            </a:r>
          </a:p>
          <a:p>
            <a:endParaRPr lang="nl-NL" dirty="0"/>
          </a:p>
        </p:txBody>
      </p:sp>
      <p:sp>
        <p:nvSpPr>
          <p:cNvPr id="4" name="Tijdelijke aanduiding voor inhoud 3"/>
          <p:cNvSpPr>
            <a:spLocks noGrp="1"/>
          </p:cNvSpPr>
          <p:nvPr>
            <p:ph sz="half" idx="2"/>
          </p:nvPr>
        </p:nvSpPr>
        <p:spPr/>
        <p:txBody>
          <a:bodyPr>
            <a:normAutofit lnSpcReduction="10000"/>
          </a:bodyPr>
          <a:lstStyle/>
          <a:p>
            <a:r>
              <a:rPr lang="nl-NL" b="1" dirty="0" smtClean="0"/>
              <a:t>Hoe snoeien we?</a:t>
            </a:r>
          </a:p>
          <a:p>
            <a:pPr>
              <a:buFontTx/>
              <a:buChar char="-"/>
            </a:pPr>
            <a:r>
              <a:rPr lang="nl-NL" dirty="0" smtClean="0"/>
              <a:t>Maak gladde wonden;</a:t>
            </a:r>
          </a:p>
          <a:p>
            <a:pPr>
              <a:buFontTx/>
              <a:buChar char="-"/>
            </a:pPr>
            <a:r>
              <a:rPr lang="nl-NL" dirty="0" smtClean="0"/>
              <a:t>Zaag de wond iets schuin af zodat er geen water blijft staan;</a:t>
            </a:r>
          </a:p>
          <a:p>
            <a:pPr>
              <a:buFontTx/>
              <a:buChar char="-"/>
            </a:pPr>
            <a:r>
              <a:rPr lang="nl-NL" dirty="0" smtClean="0"/>
              <a:t>Snoei zo natuurlijk mogelijk;</a:t>
            </a:r>
          </a:p>
          <a:p>
            <a:pPr>
              <a:buFontTx/>
              <a:buChar char="-"/>
            </a:pPr>
            <a:r>
              <a:rPr lang="nl-NL" dirty="0" smtClean="0"/>
              <a:t>Snoei niet bij vorst/ijzel/sneeuw.</a:t>
            </a:r>
          </a:p>
          <a:p>
            <a:pPr marL="0" indent="0">
              <a:buNone/>
            </a:pPr>
            <a:endParaRPr lang="nl-NL" dirty="0"/>
          </a:p>
          <a:p>
            <a:pPr marL="0" indent="0">
              <a:buNone/>
            </a:pPr>
            <a:r>
              <a:rPr lang="nl-NL" dirty="0" smtClean="0"/>
              <a:t>Struiken met een mooie vorm worden zo min mogelijk gesnoeid!</a:t>
            </a:r>
            <a:endParaRPr lang="nl-NL" dirty="0"/>
          </a:p>
        </p:txBody>
      </p:sp>
    </p:spTree>
    <p:extLst>
      <p:ext uri="{BB962C8B-B14F-4D97-AF65-F5344CB8AC3E}">
        <p14:creationId xmlns:p14="http://schemas.microsoft.com/office/powerpoint/2010/main" val="4110707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4830" y="561109"/>
            <a:ext cx="7057016" cy="1046236"/>
          </a:xfrm>
        </p:spPr>
        <p:txBody>
          <a:bodyPr/>
          <a:lstStyle/>
          <a:p>
            <a:r>
              <a:rPr lang="nl-NL" dirty="0" smtClean="0"/>
              <a:t>Snoeireacties</a:t>
            </a:r>
            <a:endParaRPr lang="nl-NL" dirty="0"/>
          </a:p>
        </p:txBody>
      </p:sp>
      <p:sp>
        <p:nvSpPr>
          <p:cNvPr id="3" name="Tijdelijke aanduiding voor tekst 2"/>
          <p:cNvSpPr>
            <a:spLocks noGrp="1"/>
          </p:cNvSpPr>
          <p:nvPr>
            <p:ph type="body" idx="1"/>
          </p:nvPr>
        </p:nvSpPr>
        <p:spPr>
          <a:xfrm>
            <a:off x="632257" y="1974273"/>
            <a:ext cx="9311843" cy="3252355"/>
          </a:xfrm>
        </p:spPr>
        <p:txBody>
          <a:bodyPr>
            <a:noAutofit/>
          </a:bodyPr>
          <a:lstStyle/>
          <a:p>
            <a:r>
              <a:rPr lang="nl-NL" sz="2400" dirty="0" smtClean="0"/>
              <a:t>De meeste planten hebben ongeveer evenveel wortels als takken. Wat je boven de grond ziet, zit ook onder de grond. Snoeien verstoort dit evenwicht. Planten reageren op snoei door nieuwe takken te maken. Strenge snoei kan leiden tot </a:t>
            </a:r>
            <a:r>
              <a:rPr lang="nl-NL" sz="2400" dirty="0" err="1" smtClean="0"/>
              <a:t>waterlot</a:t>
            </a:r>
            <a:r>
              <a:rPr lang="nl-NL" sz="2400" dirty="0" smtClean="0"/>
              <a:t> of juist tot afsterven van de wortels.</a:t>
            </a:r>
          </a:p>
          <a:p>
            <a:endParaRPr lang="nl-NL" sz="2400" dirty="0" smtClean="0"/>
          </a:p>
          <a:p>
            <a:r>
              <a:rPr lang="nl-NL" sz="2400" dirty="0" smtClean="0"/>
              <a:t>Hoe dieper een twijg wordt </a:t>
            </a:r>
            <a:r>
              <a:rPr lang="nl-NL" sz="2400" dirty="0" err="1" smtClean="0"/>
              <a:t>ingesnoeid</a:t>
            </a:r>
            <a:r>
              <a:rPr lang="nl-NL" sz="2400" dirty="0" smtClean="0"/>
              <a:t>, hoe krachtiger de scheut groeit. Diep </a:t>
            </a:r>
            <a:r>
              <a:rPr lang="nl-NL" sz="2400" dirty="0" smtClean="0"/>
              <a:t>sn</a:t>
            </a:r>
            <a:r>
              <a:rPr lang="nl-NL" sz="2400" dirty="0" smtClean="0"/>
              <a:t>oeien geeft </a:t>
            </a:r>
            <a:r>
              <a:rPr lang="nl-NL" sz="2400" dirty="0" smtClean="0"/>
              <a:t>een felle groeireactie. Vaak krijg je hierdoor minder bloemen. </a:t>
            </a:r>
            <a:endParaRPr lang="nl-NL" sz="2400" dirty="0"/>
          </a:p>
        </p:txBody>
      </p:sp>
    </p:spTree>
    <p:extLst>
      <p:ext uri="{BB962C8B-B14F-4D97-AF65-F5344CB8AC3E}">
        <p14:creationId xmlns:p14="http://schemas.microsoft.com/office/powerpoint/2010/main" val="3315065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3" y="987135"/>
            <a:ext cx="8418225" cy="776073"/>
          </a:xfrm>
        </p:spPr>
        <p:txBody>
          <a:bodyPr/>
          <a:lstStyle/>
          <a:p>
            <a:r>
              <a:rPr lang="nl-NL" dirty="0" smtClean="0"/>
              <a:t>Klim, slinger en leiplanten</a:t>
            </a:r>
            <a:endParaRPr lang="nl-NL" dirty="0"/>
          </a:p>
        </p:txBody>
      </p:sp>
      <p:sp>
        <p:nvSpPr>
          <p:cNvPr id="3" name="Tijdelijke aanduiding voor tekst 2"/>
          <p:cNvSpPr>
            <a:spLocks noGrp="1"/>
          </p:cNvSpPr>
          <p:nvPr>
            <p:ph type="body" idx="1"/>
          </p:nvPr>
        </p:nvSpPr>
        <p:spPr>
          <a:xfrm>
            <a:off x="684213" y="2223655"/>
            <a:ext cx="8885814" cy="3770745"/>
          </a:xfrm>
        </p:spPr>
        <p:txBody>
          <a:bodyPr>
            <a:normAutofit lnSpcReduction="10000"/>
          </a:bodyPr>
          <a:lstStyle/>
          <a:p>
            <a:r>
              <a:rPr lang="nl-NL" dirty="0" smtClean="0"/>
              <a:t>Klimplanten groeien uit zichzelf tegen een muur door middel van:</a:t>
            </a:r>
          </a:p>
          <a:p>
            <a:pPr marL="285750" indent="-285750">
              <a:buFontTx/>
              <a:buChar char="-"/>
            </a:pPr>
            <a:r>
              <a:rPr lang="nl-NL" dirty="0" smtClean="0"/>
              <a:t>hechtwortels;</a:t>
            </a:r>
          </a:p>
          <a:p>
            <a:pPr marL="285750" indent="-285750">
              <a:buFontTx/>
              <a:buChar char="-"/>
            </a:pPr>
            <a:r>
              <a:rPr lang="nl-NL" dirty="0" smtClean="0"/>
              <a:t>Hechtranken;</a:t>
            </a:r>
          </a:p>
          <a:p>
            <a:pPr marL="285750" indent="-285750">
              <a:buFontTx/>
              <a:buChar char="-"/>
            </a:pPr>
            <a:r>
              <a:rPr lang="nl-NL" dirty="0" smtClean="0"/>
              <a:t>Draaiende bladstelen;</a:t>
            </a:r>
          </a:p>
          <a:p>
            <a:pPr marL="285750" indent="-285750">
              <a:buFontTx/>
              <a:buChar char="-"/>
            </a:pPr>
            <a:r>
              <a:rPr lang="nl-NL" dirty="0" smtClean="0"/>
              <a:t>Bladranken</a:t>
            </a:r>
          </a:p>
          <a:p>
            <a:pPr marL="285750" indent="-285750">
              <a:buFontTx/>
              <a:buChar char="-"/>
            </a:pPr>
            <a:endParaRPr lang="nl-NL" dirty="0"/>
          </a:p>
          <a:p>
            <a:pPr marL="285750" indent="-285750">
              <a:buFontTx/>
              <a:buChar char="-"/>
            </a:pPr>
            <a:endParaRPr lang="nl-NL" dirty="0" smtClean="0"/>
          </a:p>
          <a:p>
            <a:pPr marL="285750" indent="-285750">
              <a:buFontTx/>
              <a:buChar char="-"/>
            </a:pPr>
            <a:r>
              <a:rPr lang="nl-NL" dirty="0" smtClean="0"/>
              <a:t>Wanneer klim, slinger, leiplanten niet gesnoeid worden verwilderen ze snel. Vaak moet je drastisch ingrijpen. Vaak worden ze boven de grond afgeknipt. Een aantal takken worden aangebonden, de rest wordt verwijderd. </a:t>
            </a:r>
            <a:endParaRPr lang="nl-NL" dirty="0"/>
          </a:p>
        </p:txBody>
      </p:sp>
    </p:spTree>
    <p:extLst>
      <p:ext uri="{BB962C8B-B14F-4D97-AF65-F5344CB8AC3E}">
        <p14:creationId xmlns:p14="http://schemas.microsoft.com/office/powerpoint/2010/main" val="978879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3" y="499918"/>
            <a:ext cx="9976862" cy="1256145"/>
          </a:xfrm>
        </p:spPr>
        <p:txBody>
          <a:bodyPr/>
          <a:lstStyle/>
          <a:p>
            <a:r>
              <a:rPr lang="nl-NL" dirty="0" smtClean="0"/>
              <a:t>Rozen</a:t>
            </a:r>
            <a:endParaRPr lang="nl-NL" dirty="0"/>
          </a:p>
        </p:txBody>
      </p:sp>
      <p:sp>
        <p:nvSpPr>
          <p:cNvPr id="3" name="Tijdelijke aanduiding voor tekst 2"/>
          <p:cNvSpPr>
            <a:spLocks noGrp="1"/>
          </p:cNvSpPr>
          <p:nvPr>
            <p:ph type="body" idx="1"/>
          </p:nvPr>
        </p:nvSpPr>
        <p:spPr>
          <a:xfrm>
            <a:off x="684213" y="1839191"/>
            <a:ext cx="8626042" cy="4155209"/>
          </a:xfrm>
        </p:spPr>
        <p:txBody>
          <a:bodyPr/>
          <a:lstStyle/>
          <a:p>
            <a:r>
              <a:rPr lang="nl-NL" dirty="0" smtClean="0"/>
              <a:t>Rozen kun je verdelen in twee hoofdgroepen:</a:t>
            </a:r>
          </a:p>
          <a:p>
            <a:pPr marL="285750" indent="-285750">
              <a:buFontTx/>
              <a:buChar char="-"/>
            </a:pPr>
            <a:r>
              <a:rPr lang="nl-NL" dirty="0" smtClean="0"/>
              <a:t>Botanische rozen: dit worden ook wilde rozen genoemd, Ze groeien op hun eigen wortel. Ze worden door zaaien </a:t>
            </a:r>
            <a:r>
              <a:rPr lang="nl-NL" dirty="0" smtClean="0"/>
              <a:t>vermeerderd </a:t>
            </a:r>
            <a:r>
              <a:rPr lang="nl-NL" dirty="0" smtClean="0"/>
              <a:t>en hebben 7 deelblaadjes.</a:t>
            </a:r>
          </a:p>
          <a:p>
            <a:pPr marL="285750" indent="-285750">
              <a:buFontTx/>
              <a:buChar char="-"/>
            </a:pPr>
            <a:endParaRPr lang="nl-NL" dirty="0"/>
          </a:p>
          <a:p>
            <a:pPr marL="285750" indent="-285750">
              <a:buFontTx/>
              <a:buChar char="-"/>
            </a:pPr>
            <a:r>
              <a:rPr lang="nl-NL" dirty="0" smtClean="0"/>
              <a:t>Veredelde rozen: de rozen groeien op de wortels van wilde rozen. Ze zijn gestekt op een wilde roos. Ze hebben 5 deelblaadjes.</a:t>
            </a:r>
          </a:p>
          <a:p>
            <a:pPr marL="285750" indent="-285750">
              <a:buFontTx/>
              <a:buChar char="-"/>
            </a:pPr>
            <a:endParaRPr lang="nl-NL" dirty="0"/>
          </a:p>
          <a:p>
            <a:endParaRPr lang="nl-NL" dirty="0"/>
          </a:p>
        </p:txBody>
      </p:sp>
    </p:spTree>
    <p:extLst>
      <p:ext uri="{BB962C8B-B14F-4D97-AF65-F5344CB8AC3E}">
        <p14:creationId xmlns:p14="http://schemas.microsoft.com/office/powerpoint/2010/main" val="4187246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8739" y="811646"/>
            <a:ext cx="9239107" cy="674255"/>
          </a:xfrm>
        </p:spPr>
        <p:txBody>
          <a:bodyPr/>
          <a:lstStyle/>
          <a:p>
            <a:r>
              <a:rPr lang="nl-NL" dirty="0" smtClean="0"/>
              <a:t>Snoeien</a:t>
            </a:r>
            <a:endParaRPr lang="nl-NL" dirty="0"/>
          </a:p>
        </p:txBody>
      </p:sp>
      <p:sp>
        <p:nvSpPr>
          <p:cNvPr id="3" name="Tijdelijke aanduiding voor tekst 2"/>
          <p:cNvSpPr>
            <a:spLocks noGrp="1"/>
          </p:cNvSpPr>
          <p:nvPr>
            <p:ph type="body" idx="1"/>
          </p:nvPr>
        </p:nvSpPr>
        <p:spPr>
          <a:xfrm>
            <a:off x="538739" y="2036618"/>
            <a:ext cx="8679874" cy="3957782"/>
          </a:xfrm>
        </p:spPr>
        <p:txBody>
          <a:bodyPr/>
          <a:lstStyle/>
          <a:p>
            <a:r>
              <a:rPr lang="nl-NL" b="1" dirty="0" smtClean="0"/>
              <a:t>Wilde rozen:</a:t>
            </a:r>
          </a:p>
          <a:p>
            <a:r>
              <a:rPr lang="nl-NL" dirty="0" smtClean="0"/>
              <a:t>Uitdunnen, enkele dikke takken worden boven de grond verwijderd. </a:t>
            </a:r>
          </a:p>
          <a:p>
            <a:r>
              <a:rPr lang="nl-NL" b="1" dirty="0" smtClean="0"/>
              <a:t>Veredelde rozen:</a:t>
            </a:r>
          </a:p>
          <a:p>
            <a:r>
              <a:rPr lang="nl-NL" dirty="0" smtClean="0"/>
              <a:t>Wildopslag moet altijd worden verwijderd. </a:t>
            </a:r>
          </a:p>
          <a:p>
            <a:endParaRPr lang="nl-NL" dirty="0" smtClean="0"/>
          </a:p>
          <a:p>
            <a:r>
              <a:rPr lang="nl-NL" b="1" dirty="0" err="1" smtClean="0"/>
              <a:t>Zomersnoei</a:t>
            </a:r>
            <a:r>
              <a:rPr lang="nl-NL" dirty="0" smtClean="0"/>
              <a:t>: knip uitgebloeide rozen terug tot het eerst vijfblad weg.</a:t>
            </a:r>
          </a:p>
          <a:p>
            <a:r>
              <a:rPr lang="nl-NL" b="1" dirty="0" err="1" smtClean="0"/>
              <a:t>Najaarsnoei</a:t>
            </a:r>
            <a:r>
              <a:rPr lang="nl-NL" b="1" dirty="0" smtClean="0"/>
              <a:t>: </a:t>
            </a:r>
            <a:r>
              <a:rPr lang="nl-NL" dirty="0" smtClean="0"/>
              <a:t>Nu worden de rozen op kniehoogte afgeknipt</a:t>
            </a:r>
          </a:p>
          <a:p>
            <a:r>
              <a:rPr lang="nl-NL" b="1" dirty="0" err="1" smtClean="0"/>
              <a:t>Voorjaarsnoei</a:t>
            </a:r>
            <a:r>
              <a:rPr lang="nl-NL" b="1" dirty="0" smtClean="0"/>
              <a:t>: </a:t>
            </a:r>
            <a:r>
              <a:rPr lang="nl-NL" dirty="0" smtClean="0"/>
              <a:t>Eerst worden dode takken verwijderd. Wildopslag moet ook verwijderd worden. Hele dunne scheuten verwijderen, hele oude uitgebloeide takken worden ook weggehaald.</a:t>
            </a:r>
          </a:p>
          <a:p>
            <a:endParaRPr lang="nl-NL" dirty="0"/>
          </a:p>
        </p:txBody>
      </p:sp>
    </p:spTree>
    <p:extLst>
      <p:ext uri="{BB962C8B-B14F-4D97-AF65-F5344CB8AC3E}">
        <p14:creationId xmlns:p14="http://schemas.microsoft.com/office/powerpoint/2010/main" val="875982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862445"/>
            <a:ext cx="9956078" cy="1901536"/>
          </a:xfrm>
        </p:spPr>
        <p:txBody>
          <a:bodyPr/>
          <a:lstStyle/>
          <a:p>
            <a:r>
              <a:rPr lang="nl-NL" dirty="0" smtClean="0"/>
              <a:t>Gereedschappen</a:t>
            </a:r>
            <a:endParaRPr lang="nl-NL" dirty="0"/>
          </a:p>
        </p:txBody>
      </p:sp>
      <p:sp>
        <p:nvSpPr>
          <p:cNvPr id="3" name="Tijdelijke aanduiding voor tekst 2"/>
          <p:cNvSpPr>
            <a:spLocks noGrp="1"/>
          </p:cNvSpPr>
          <p:nvPr>
            <p:ph type="body" idx="1"/>
          </p:nvPr>
        </p:nvSpPr>
        <p:spPr>
          <a:xfrm>
            <a:off x="684211" y="2244436"/>
            <a:ext cx="9041679" cy="4426528"/>
          </a:xfrm>
        </p:spPr>
        <p:txBody>
          <a:bodyPr/>
          <a:lstStyle/>
          <a:p>
            <a:r>
              <a:rPr lang="nl-NL" dirty="0" smtClean="0"/>
              <a:t>Er zijn verschillende snoeigereedschappen. De kwaliteit wordt onder meer bepaald door:</a:t>
            </a:r>
          </a:p>
          <a:p>
            <a:pPr marL="342900" indent="-342900">
              <a:buFontTx/>
              <a:buChar char="-"/>
            </a:pPr>
            <a:r>
              <a:rPr lang="nl-NL" dirty="0" smtClean="0"/>
              <a:t>Het handvat (</a:t>
            </a:r>
            <a:r>
              <a:rPr lang="nl-NL" dirty="0" smtClean="0"/>
              <a:t>ligt </a:t>
            </a:r>
            <a:r>
              <a:rPr lang="nl-NL" dirty="0" smtClean="0"/>
              <a:t>het goed in de hand en is het geplastificeerd)</a:t>
            </a:r>
          </a:p>
          <a:p>
            <a:pPr marL="342900" indent="-342900">
              <a:buFontTx/>
              <a:buChar char="-"/>
            </a:pPr>
            <a:r>
              <a:rPr lang="nl-NL" dirty="0" smtClean="0"/>
              <a:t>Het gewicht (liefst zo licht mogelijk)</a:t>
            </a:r>
          </a:p>
          <a:p>
            <a:pPr marL="342900" indent="-342900">
              <a:buFontTx/>
              <a:buChar char="-"/>
            </a:pPr>
            <a:r>
              <a:rPr lang="nl-NL" dirty="0" smtClean="0"/>
              <a:t>Het scherpe gedeelte. Is dit gemakkelijk te slijpen? Kunnen onderdelen vervangen worden?</a:t>
            </a:r>
            <a:endParaRPr lang="nl-NL" dirty="0"/>
          </a:p>
        </p:txBody>
      </p:sp>
    </p:spTree>
    <p:extLst>
      <p:ext uri="{BB962C8B-B14F-4D97-AF65-F5344CB8AC3E}">
        <p14:creationId xmlns:p14="http://schemas.microsoft.com/office/powerpoint/2010/main" val="761909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handgereedschappen</a:t>
            </a:r>
            <a:endParaRPr lang="nl-NL" dirty="0"/>
          </a:p>
        </p:txBody>
      </p:sp>
      <p:sp>
        <p:nvSpPr>
          <p:cNvPr id="3" name="Tijdelijke aanduiding voor tekst 2"/>
          <p:cNvSpPr>
            <a:spLocks noGrp="1"/>
          </p:cNvSpPr>
          <p:nvPr>
            <p:ph type="body" idx="1"/>
          </p:nvPr>
        </p:nvSpPr>
        <p:spPr>
          <a:xfrm>
            <a:off x="684212" y="2452255"/>
            <a:ext cx="8535987" cy="3542145"/>
          </a:xfrm>
        </p:spPr>
        <p:txBody>
          <a:bodyPr/>
          <a:lstStyle/>
          <a:p>
            <a:r>
              <a:rPr lang="nl-NL" dirty="0" err="1" smtClean="0"/>
              <a:t>Heggeschaar</a:t>
            </a:r>
            <a:r>
              <a:rPr lang="nl-NL" dirty="0" smtClean="0"/>
              <a:t>: voor het knippen van </a:t>
            </a:r>
            <a:r>
              <a:rPr lang="nl-NL" dirty="0" smtClean="0"/>
              <a:t>hagen</a:t>
            </a:r>
            <a:r>
              <a:rPr lang="nl-NL" dirty="0" smtClean="0"/>
              <a:t>, niet te dikke takken</a:t>
            </a:r>
          </a:p>
          <a:p>
            <a:r>
              <a:rPr lang="nl-NL" dirty="0" smtClean="0"/>
              <a:t>Snoeischaar: voor dunne takken</a:t>
            </a:r>
          </a:p>
          <a:p>
            <a:r>
              <a:rPr lang="nl-NL" dirty="0" smtClean="0"/>
              <a:t>Snoeizaag: voor dikke takken</a:t>
            </a:r>
          </a:p>
          <a:p>
            <a:r>
              <a:rPr lang="nl-NL" dirty="0" smtClean="0"/>
              <a:t>Bijl: deze wordt vaak voor het doorhakken van wortels gebruikt</a:t>
            </a:r>
          </a:p>
          <a:p>
            <a:endParaRPr lang="nl-NL" dirty="0"/>
          </a:p>
        </p:txBody>
      </p:sp>
    </p:spTree>
    <p:extLst>
      <p:ext uri="{BB962C8B-B14F-4D97-AF65-F5344CB8AC3E}">
        <p14:creationId xmlns:p14="http://schemas.microsoft.com/office/powerpoint/2010/main" val="985204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0081" y="478951"/>
            <a:ext cx="5928873" cy="2565585"/>
          </a:xfrm>
          <a:prstGeom prst="rect">
            <a:avLst/>
          </a:prstGeom>
        </p:spPr>
      </p:pic>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6046" y="3044536"/>
            <a:ext cx="3617768" cy="3617768"/>
          </a:xfrm>
          <a:prstGeom prst="rect">
            <a:avLst/>
          </a:prstGeom>
        </p:spPr>
      </p:pic>
    </p:spTree>
    <p:extLst>
      <p:ext uri="{BB962C8B-B14F-4D97-AF65-F5344CB8AC3E}">
        <p14:creationId xmlns:p14="http://schemas.microsoft.com/office/powerpoint/2010/main" val="4212927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90693" y="447964"/>
            <a:ext cx="9259889" cy="1079500"/>
          </a:xfrm>
        </p:spPr>
        <p:txBody>
          <a:bodyPr/>
          <a:lstStyle/>
          <a:p>
            <a:r>
              <a:rPr lang="nl-NL" dirty="0" smtClean="0"/>
              <a:t>Bosplantsoen</a:t>
            </a:r>
            <a:endParaRPr lang="nl-NL" dirty="0"/>
          </a:p>
        </p:txBody>
      </p:sp>
      <p:sp>
        <p:nvSpPr>
          <p:cNvPr id="3" name="Tijdelijke aanduiding voor tekst 2"/>
          <p:cNvSpPr>
            <a:spLocks noGrp="1"/>
          </p:cNvSpPr>
          <p:nvPr>
            <p:ph type="body" idx="1"/>
          </p:nvPr>
        </p:nvSpPr>
        <p:spPr>
          <a:xfrm>
            <a:off x="684213" y="1527464"/>
            <a:ext cx="8927378" cy="4466936"/>
          </a:xfrm>
        </p:spPr>
        <p:txBody>
          <a:bodyPr>
            <a:normAutofit/>
          </a:bodyPr>
          <a:lstStyle/>
          <a:p>
            <a:endParaRPr lang="nl-NL" dirty="0"/>
          </a:p>
          <a:p>
            <a:r>
              <a:rPr lang="nl-NL" sz="2400" dirty="0" smtClean="0"/>
              <a:t>Wanneer je niet </a:t>
            </a:r>
            <a:r>
              <a:rPr lang="nl-NL" sz="2400" dirty="0" smtClean="0"/>
              <a:t>snoeit</a:t>
            </a:r>
            <a:r>
              <a:rPr lang="nl-NL" sz="2400" dirty="0" smtClean="0"/>
              <a:t> </a:t>
            </a:r>
            <a:r>
              <a:rPr lang="nl-NL" sz="2400" dirty="0" smtClean="0"/>
              <a:t>in </a:t>
            </a:r>
            <a:r>
              <a:rPr lang="nl-NL" sz="2400" dirty="0" smtClean="0"/>
              <a:t>beplanting</a:t>
            </a:r>
            <a:r>
              <a:rPr lang="nl-NL" sz="2400" dirty="0" smtClean="0"/>
              <a:t>, dan groeit </a:t>
            </a:r>
            <a:r>
              <a:rPr lang="nl-NL" sz="2400" dirty="0" smtClean="0"/>
              <a:t>het</a:t>
            </a:r>
            <a:r>
              <a:rPr lang="nl-NL" sz="2400" dirty="0" smtClean="0"/>
              <a:t> </a:t>
            </a:r>
            <a:r>
              <a:rPr lang="nl-NL" sz="2400" dirty="0" smtClean="0"/>
              <a:t>op den duur uit tot een bos. Als je dit niet </a:t>
            </a:r>
            <a:r>
              <a:rPr lang="nl-NL" sz="2400" dirty="0" smtClean="0"/>
              <a:t>wilt </a:t>
            </a:r>
            <a:r>
              <a:rPr lang="nl-NL" sz="2400" dirty="0" smtClean="0"/>
              <a:t>hebben, moet je struiken snoeien of afzetten.</a:t>
            </a:r>
          </a:p>
          <a:p>
            <a:endParaRPr lang="nl-NL" sz="2400" dirty="0"/>
          </a:p>
          <a:p>
            <a:endParaRPr lang="nl-NL" sz="2400" dirty="0" smtClean="0"/>
          </a:p>
          <a:p>
            <a:r>
              <a:rPr lang="nl-NL" sz="2400" dirty="0" smtClean="0"/>
              <a:t>De drie belangrijkste onderhoudsmaatregelen in bosplantsoen zijn afzetten, uitlichten en dunnen. Meestal worden struiken helemaal net boven de grond afgezaagd</a:t>
            </a:r>
            <a:r>
              <a:rPr lang="nl-NL" dirty="0" smtClean="0"/>
              <a:t>.</a:t>
            </a:r>
          </a:p>
          <a:p>
            <a:endParaRPr lang="nl-NL" dirty="0"/>
          </a:p>
        </p:txBody>
      </p:sp>
    </p:spTree>
    <p:extLst>
      <p:ext uri="{BB962C8B-B14F-4D97-AF65-F5344CB8AC3E}">
        <p14:creationId xmlns:p14="http://schemas.microsoft.com/office/powerpoint/2010/main" val="1108616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a:stretch>
            <a:fillRect/>
          </a:stretch>
        </p:blipFill>
        <p:spPr>
          <a:xfrm>
            <a:off x="1908516" y="342899"/>
            <a:ext cx="8300647" cy="6272831"/>
          </a:xfrm>
          <a:prstGeom prst="rect">
            <a:avLst/>
          </a:prstGeom>
        </p:spPr>
      </p:pic>
    </p:spTree>
    <p:extLst>
      <p:ext uri="{BB962C8B-B14F-4D97-AF65-F5344CB8AC3E}">
        <p14:creationId xmlns:p14="http://schemas.microsoft.com/office/powerpoint/2010/main" val="2699289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665018" y="872836"/>
            <a:ext cx="8553595" cy="5121564"/>
          </a:xfrm>
        </p:spPr>
        <p:txBody>
          <a:bodyPr>
            <a:normAutofit/>
          </a:bodyPr>
          <a:lstStyle/>
          <a:p>
            <a:r>
              <a:rPr lang="nl-NL" sz="2400" dirty="0" smtClean="0"/>
              <a:t>Wanneer je de planten hebt afgezet, hou je alleen een stobbe over. Wil je deze weer laten uitlopen dan moet hij voldoende licht krijgen.</a:t>
            </a:r>
          </a:p>
          <a:p>
            <a:r>
              <a:rPr lang="nl-NL" sz="2400" dirty="0" smtClean="0"/>
              <a:t>Wil je dat hij niet meer uitloopt dan kun je dit tegengaan op de volgende manieren:</a:t>
            </a:r>
          </a:p>
          <a:p>
            <a:pPr marL="285750" indent="-285750">
              <a:buFontTx/>
              <a:buChar char="-"/>
            </a:pPr>
            <a:r>
              <a:rPr lang="nl-NL" sz="2400" dirty="0" smtClean="0"/>
              <a:t>Afdekken zodat hij geen licht meer krijgt</a:t>
            </a:r>
          </a:p>
          <a:p>
            <a:pPr marL="285750" indent="-285750">
              <a:buFontTx/>
              <a:buChar char="-"/>
            </a:pPr>
            <a:r>
              <a:rPr lang="nl-NL" sz="2400" dirty="0" smtClean="0"/>
              <a:t>Afzetten in de zomer, ze lopen dan minder uit omdat de struik nog geen reservevoedsel heeft opgeslagen</a:t>
            </a:r>
          </a:p>
          <a:p>
            <a:pPr marL="285750" indent="-285750">
              <a:buFontTx/>
              <a:buChar char="-"/>
            </a:pPr>
            <a:r>
              <a:rPr lang="nl-NL" sz="2400" dirty="0" smtClean="0"/>
              <a:t>Chemisch.</a:t>
            </a:r>
            <a:endParaRPr lang="nl-NL" sz="2400" dirty="0"/>
          </a:p>
        </p:txBody>
      </p:sp>
    </p:spTree>
    <p:extLst>
      <p:ext uri="{BB962C8B-B14F-4D97-AF65-F5344CB8AC3E}">
        <p14:creationId xmlns:p14="http://schemas.microsoft.com/office/powerpoint/2010/main" val="551486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3" y="540326"/>
            <a:ext cx="7566171" cy="1482655"/>
          </a:xfrm>
        </p:spPr>
        <p:txBody>
          <a:bodyPr/>
          <a:lstStyle/>
          <a:p>
            <a:r>
              <a:rPr lang="nl-NL" dirty="0" smtClean="0"/>
              <a:t>Heggen</a:t>
            </a:r>
            <a:endParaRPr lang="nl-NL" dirty="0"/>
          </a:p>
        </p:txBody>
      </p:sp>
      <p:pic>
        <p:nvPicPr>
          <p:cNvPr id="4" name="Afbeelding 3"/>
          <p:cNvPicPr>
            <a:picLocks noChangeAspect="1"/>
          </p:cNvPicPr>
          <p:nvPr/>
        </p:nvPicPr>
        <p:blipFill>
          <a:blip r:embed="rId2"/>
          <a:stretch>
            <a:fillRect/>
          </a:stretch>
        </p:blipFill>
        <p:spPr>
          <a:xfrm>
            <a:off x="8333510" y="426027"/>
            <a:ext cx="3279972" cy="2867891"/>
          </a:xfrm>
          <a:prstGeom prst="rect">
            <a:avLst/>
          </a:prstGeom>
        </p:spPr>
      </p:pic>
      <p:sp>
        <p:nvSpPr>
          <p:cNvPr id="3" name="Tijdelijke aanduiding voor tekst 2"/>
          <p:cNvSpPr>
            <a:spLocks noGrp="1"/>
          </p:cNvSpPr>
          <p:nvPr>
            <p:ph type="body" idx="1"/>
          </p:nvPr>
        </p:nvSpPr>
        <p:spPr>
          <a:xfrm>
            <a:off x="684213" y="2140526"/>
            <a:ext cx="8771514" cy="4353792"/>
          </a:xfrm>
        </p:spPr>
        <p:txBody>
          <a:bodyPr>
            <a:normAutofit/>
          </a:bodyPr>
          <a:lstStyle/>
          <a:p>
            <a:r>
              <a:rPr lang="nl-NL" dirty="0" smtClean="0"/>
              <a:t>Een heg is een rijtje van dezelfde struiken;</a:t>
            </a:r>
          </a:p>
          <a:p>
            <a:endParaRPr lang="nl-NL" dirty="0" smtClean="0"/>
          </a:p>
          <a:p>
            <a:r>
              <a:rPr lang="nl-NL" dirty="0" smtClean="0"/>
              <a:t>Ze worden gebruikt als windscherm, afscheiding, sierwaarde,</a:t>
            </a:r>
          </a:p>
          <a:p>
            <a:r>
              <a:rPr lang="nl-NL" dirty="0" smtClean="0"/>
              <a:t>achtergrond van een border;</a:t>
            </a:r>
          </a:p>
          <a:p>
            <a:endParaRPr lang="nl-NL" dirty="0" smtClean="0"/>
          </a:p>
          <a:p>
            <a:r>
              <a:rPr lang="nl-NL" dirty="0" smtClean="0"/>
              <a:t>Er zijn los groeiende hagen en strakke hagen. Los groeiende hagen worden niet in model geknipt. </a:t>
            </a:r>
          </a:p>
          <a:p>
            <a:r>
              <a:rPr lang="nl-NL" dirty="0" smtClean="0"/>
              <a:t>Meestal wordt een heg in een vorm geknipt, de heg mag namelijk niet te hoog of te breed zijn. De beste vorm voor een heg is onder breder dan boven. De haag krijgt dan ook onderin licht en zal minder snel kaal worden.</a:t>
            </a:r>
            <a:endParaRPr lang="nl-NL" dirty="0"/>
          </a:p>
        </p:txBody>
      </p:sp>
    </p:spTree>
    <p:extLst>
      <p:ext uri="{BB962C8B-B14F-4D97-AF65-F5344CB8AC3E}">
        <p14:creationId xmlns:p14="http://schemas.microsoft.com/office/powerpoint/2010/main" val="3674483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684213" y="1049482"/>
            <a:ext cx="8657214" cy="4944918"/>
          </a:xfrm>
        </p:spPr>
        <p:txBody>
          <a:bodyPr/>
          <a:lstStyle/>
          <a:p>
            <a:r>
              <a:rPr lang="nl-NL" dirty="0" smtClean="0"/>
              <a:t>Hagen worden meestal in mei en augustus geknipt. Jonge hagen en snel groeiende hagen moeten vaker gesnoeid worden. Het snoeien wordt vaak gedaan met een heggenschaar.</a:t>
            </a:r>
          </a:p>
          <a:p>
            <a:endParaRPr lang="nl-NL" dirty="0"/>
          </a:p>
          <a:p>
            <a:r>
              <a:rPr lang="nl-NL" dirty="0" smtClean="0"/>
              <a:t>Knip hagen eerst aan de zijkant, werk van onderen naar boven, zodat de afgeknipte takken kunnen vakken. Knip tot op het oude hout. Tot slotte knip je de bovenkant.</a:t>
            </a:r>
          </a:p>
          <a:p>
            <a:endParaRPr lang="nl-NL" dirty="0"/>
          </a:p>
          <a:p>
            <a:r>
              <a:rPr lang="nl-NL" dirty="0" smtClean="0"/>
              <a:t>Het is beter niet te knippen bij warm weer dan kunnen sommige planten verbranden.</a:t>
            </a:r>
            <a:r>
              <a:rPr lang="nl-NL" dirty="0"/>
              <a:t> </a:t>
            </a:r>
            <a:r>
              <a:rPr lang="nl-NL" dirty="0" smtClean="0"/>
              <a:t> Denk maar aan de beuk, hierdoor laten ze in de winter hun blad niet vallen. </a:t>
            </a:r>
          </a:p>
          <a:p>
            <a:endParaRPr lang="nl-NL" dirty="0"/>
          </a:p>
          <a:p>
            <a:endParaRPr lang="nl-NL" dirty="0" smtClean="0"/>
          </a:p>
        </p:txBody>
      </p:sp>
    </p:spTree>
    <p:extLst>
      <p:ext uri="{BB962C8B-B14F-4D97-AF65-F5344CB8AC3E}">
        <p14:creationId xmlns:p14="http://schemas.microsoft.com/office/powerpoint/2010/main" val="2216670595"/>
      </p:ext>
    </p:extLst>
  </p:cSld>
  <p:clrMapOvr>
    <a:masterClrMapping/>
  </p:clrMapOvr>
</p:sld>
</file>

<file path=ppt/theme/theme1.xml><?xml version="1.0" encoding="utf-8"?>
<a:theme xmlns:a="http://schemas.openxmlformats.org/drawingml/2006/main" name="Segment">
  <a:themeElements>
    <a:clrScheme name="Segment">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egment">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gment">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90</TotalTime>
  <Words>745</Words>
  <Application>Microsoft Office PowerPoint</Application>
  <PresentationFormat>Aangepast</PresentationFormat>
  <Paragraphs>78</Paragraphs>
  <Slides>14</Slides>
  <Notes>0</Notes>
  <HiddenSlides>0</HiddenSlides>
  <MMClips>0</MMClips>
  <ScaleCrop>false</ScaleCrop>
  <HeadingPairs>
    <vt:vector size="4" baseType="variant">
      <vt:variant>
        <vt:lpstr>Thema</vt:lpstr>
      </vt:variant>
      <vt:variant>
        <vt:i4>1</vt:i4>
      </vt:variant>
      <vt:variant>
        <vt:lpstr>Diatitels</vt:lpstr>
      </vt:variant>
      <vt:variant>
        <vt:i4>14</vt:i4>
      </vt:variant>
    </vt:vector>
  </HeadingPairs>
  <TitlesOfParts>
    <vt:vector size="15" baseType="lpstr">
      <vt:lpstr>Segment</vt:lpstr>
      <vt:lpstr>Snoeien</vt:lpstr>
      <vt:lpstr>Gereedschappen</vt:lpstr>
      <vt:lpstr>handgereedschappen</vt:lpstr>
      <vt:lpstr>PowerPoint-presentatie</vt:lpstr>
      <vt:lpstr>Bosplantsoen</vt:lpstr>
      <vt:lpstr>PowerPoint-presentatie</vt:lpstr>
      <vt:lpstr>PowerPoint-presentatie</vt:lpstr>
      <vt:lpstr>Heggen</vt:lpstr>
      <vt:lpstr>PowerPoint-presentatie</vt:lpstr>
      <vt:lpstr>Sierheesters</vt:lpstr>
      <vt:lpstr>Snoeireacties</vt:lpstr>
      <vt:lpstr>Klim, slinger en leiplanten</vt:lpstr>
      <vt:lpstr>Rozen</vt:lpstr>
      <vt:lpstr>Snoeien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Snoeien</dc:title>
  <dc:creator>Regien Mendel - ten Napel</dc:creator>
  <cp:lastModifiedBy>admin</cp:lastModifiedBy>
  <cp:revision>10</cp:revision>
  <dcterms:created xsi:type="dcterms:W3CDTF">2016-01-21T14:28:39Z</dcterms:created>
  <dcterms:modified xsi:type="dcterms:W3CDTF">2016-01-24T12:59:53Z</dcterms:modified>
</cp:coreProperties>
</file>