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BF0F6D-5EB9-4AD4-A056-029B55754E08}" type="datetimeFigureOut">
              <a:rPr lang="nl-NL" smtClean="0"/>
              <a:t>18-2-2016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499144-93F4-40CF-95F8-3FF8124BD7C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CAcQjRxqFQoTCJKlwLrb0McCFcsW2wodD1IKNg&amp;url=http://www.blogginyou.nl/uit-het-leven-gegrepen/ongewenste-intimiteit/&amp;ei=iuriVZK4H8ut7AaPpKmwAw&amp;psig=AFQjCNHL09AcxK64TFdy4e6fTA-OZVseGQ&amp;ust=14410209314137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CAcQjRxqFQoTCKyT_qLZ0McCFSab2wodKykKoQ&amp;url=http://talentontwikkeling.org/?p%3D310&amp;ei=QOjiVazzE6a27gar0qiICg&amp;psig=AFQjCNFQgXFmQtskv_k5zl32ujEqkmzWXQ&amp;ust=144102034082210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cad=rja&amp;uact=8&amp;ved=0CAcQjRxqFQoTCLHvx4Hc0McCFWcR2wodkywNRQ&amp;url=http://www.houkeslethcompany.nl/retourtje-amsterdam-handen-af-van-onze-collegas/&amp;ei=H-viVfHjIOei7AaT2bSoBA&amp;psig=AFQjCNHB0ME2xVtACRVW0wXn9f9q1VdrMw&amp;ust=144102101361114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nl/url?sa=i&amp;rct=j&amp;q=&amp;esrc=s&amp;source=images&amp;cd=&amp;cad=rja&amp;uact=8&amp;ved=0CAcQjRxqFQoTCIGvh8_c0McCFaIF2wodn8kA4A&amp;url=http://www.clipartsheep.com/yardstick-clipart/dT1hSFIwY0RvdkwzUm9kVzFpY3k1bmIyZHlZWEJvTG1OdmJTOW5aelUxT0RNek1qUTJMbXB3Wnd8dz0xNzB8aD0xMjh8dD1qcGVnfA/&amp;ei=wuviVYHGA6KL7Aafk4OADg&amp;psig=AFQjCNESiTKU-FGGxGjE8aKWqoarM34tdw&amp;ust=144102122744929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hiertrekikmijngrens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rct=j&amp;q=&amp;esrc=s&amp;source=images&amp;cd=&amp;cad=rja&amp;uact=8&amp;ved=0CAcQjRxqFQoTCJDVi4TY0McCFcQp2wodoc0MJQ&amp;url=http://www.individuo.nl/zones/&amp;ei=8-biVdCPBsTT7Aahm7OoAg&amp;psig=AFQjCNFpyuScGVE8hgzYosLEBqKQxbqKkg&amp;ust=14410199841807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source=images&amp;cd=&amp;cad=rja&amp;uact=8&amp;ved=0CAcQjRxqFQoTCKKs7_TZ0McCFQRH2wodjdgM6A&amp;url=http://www.capelleaandenijssel.nl/over-capelle-aan-den-ijssel/capelse-courant_3183/item/alles-doen-om-pedofielen-te-weren_17627.html&amp;ei=7OjiVaKGA4SO7QaNsbPADg&amp;psig=AFQjCNHKSb3KXLMb7ievFzTfcmqAxu3mkA&amp;ust=14410205181545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nl/url?sa=i&amp;rct=j&amp;q=&amp;esrc=s&amp;source=images&amp;cd=&amp;cad=rja&amp;uact=8&amp;ved=0CAcQjRxqFQoTCP6Vq-Pa0McCFYhL2wodyi4IlQ&amp;url=http://zodietyfuskerstboomstaat.nl/signalen-huiselijk-geweld/&amp;ei=0-niVb7gK4iX7QbK3aCoCQ&amp;psig=AFQjCNFHimvQHTx2lv-j5ZzNZOb3JPTW6g&amp;ust=14410206375888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Intimiteit en ongewenste intimiteit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26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07505" y="4725144"/>
            <a:ext cx="2448272" cy="203735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VP14</a:t>
            </a:r>
            <a:endParaRPr lang="nl-NL" dirty="0"/>
          </a:p>
          <a:p>
            <a:r>
              <a:rPr lang="nl-NL" dirty="0" smtClean="0"/>
              <a:t>Begeleidingskunde</a:t>
            </a:r>
          </a:p>
          <a:p>
            <a:endParaRPr lang="nl-NL" dirty="0" smtClean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Augustus 2015</a:t>
            </a:r>
          </a:p>
        </p:txBody>
      </p:sp>
      <p:pic>
        <p:nvPicPr>
          <p:cNvPr id="1026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0"/>
            <a:ext cx="2699792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Seksuele intimidatie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Fysiek</a:t>
            </a:r>
          </a:p>
          <a:p>
            <a:r>
              <a:rPr lang="nl-NL" dirty="0" smtClean="0"/>
              <a:t>Verbaal</a:t>
            </a:r>
          </a:p>
          <a:p>
            <a:r>
              <a:rPr lang="nl-NL" dirty="0" smtClean="0"/>
              <a:t>Non-verbaal</a:t>
            </a:r>
          </a:p>
          <a:p>
            <a:r>
              <a:rPr lang="nl-NL" dirty="0" smtClean="0"/>
              <a:t>Opzettelijk</a:t>
            </a:r>
          </a:p>
          <a:p>
            <a:r>
              <a:rPr lang="nl-NL" dirty="0" smtClean="0"/>
              <a:t>Onopzettelijk</a:t>
            </a:r>
          </a:p>
          <a:p>
            <a:r>
              <a:rPr lang="nl-NL" dirty="0" smtClean="0"/>
              <a:t>Jij interpreteert de signalen</a:t>
            </a:r>
          </a:p>
          <a:p>
            <a:pPr lvl="1"/>
            <a:r>
              <a:rPr lang="nl-NL" dirty="0" smtClean="0"/>
              <a:t>Jouw ervaring</a:t>
            </a:r>
          </a:p>
          <a:p>
            <a:pPr lvl="1"/>
            <a:r>
              <a:rPr lang="nl-NL" dirty="0" smtClean="0"/>
              <a:t>Jouw grenzen</a:t>
            </a:r>
          </a:p>
          <a:p>
            <a:pPr lvl="1"/>
            <a:r>
              <a:rPr lang="nl-NL" dirty="0" smtClean="0"/>
              <a:t>Jouw gevoel</a:t>
            </a:r>
          </a:p>
          <a:p>
            <a:pPr lvl="2"/>
            <a:r>
              <a:rPr lang="nl-NL" dirty="0" smtClean="0"/>
              <a:t>Visie op rol man-vrouw</a:t>
            </a:r>
          </a:p>
          <a:p>
            <a:pPr lvl="2"/>
            <a:r>
              <a:rPr lang="nl-NL" dirty="0" smtClean="0"/>
              <a:t>Client-zorgverlener</a:t>
            </a:r>
          </a:p>
          <a:p>
            <a:r>
              <a:rPr lang="nl-NL" dirty="0" smtClean="0"/>
              <a:t>Subjectief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Noem voorbeelden van seksuele intimidatie</a:t>
            </a:r>
          </a:p>
          <a:p>
            <a:r>
              <a:rPr lang="nl-NL" dirty="0" smtClean="0"/>
              <a:t>Maak een lijst van oplopende voorbeelden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7381242" y="5084254"/>
            <a:ext cx="2585864" cy="5715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  <p:pic>
        <p:nvPicPr>
          <p:cNvPr id="11266" name="Picture 2" descr="http://www.blogginyou.nl/wp-content/uploads/2014/05/sexual-harassment-in-the-workp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650239"/>
            <a:ext cx="2884865" cy="20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Situatie interpreteren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/>
          <a:lstStyle/>
          <a:p>
            <a:r>
              <a:rPr lang="nl-NL" dirty="0" smtClean="0"/>
              <a:t>Op bed zitten</a:t>
            </a:r>
          </a:p>
          <a:p>
            <a:r>
              <a:rPr lang="nl-NL" dirty="0" smtClean="0"/>
              <a:t>Kneepje in billen</a:t>
            </a:r>
          </a:p>
          <a:p>
            <a:r>
              <a:rPr lang="nl-NL" dirty="0" smtClean="0"/>
              <a:t>Arm om je schouder</a:t>
            </a:r>
          </a:p>
          <a:p>
            <a:r>
              <a:rPr lang="nl-NL" dirty="0" smtClean="0"/>
              <a:t>Zoen(en)</a:t>
            </a:r>
          </a:p>
          <a:p>
            <a:pPr lvl="1"/>
            <a:r>
              <a:rPr lang="nl-NL" dirty="0" smtClean="0"/>
              <a:t>Grenzen</a:t>
            </a:r>
          </a:p>
          <a:p>
            <a:pPr lvl="1"/>
            <a:r>
              <a:rPr lang="nl-NL" dirty="0" smtClean="0"/>
              <a:t>Normen en waarden</a:t>
            </a:r>
          </a:p>
          <a:p>
            <a:pPr lvl="1"/>
            <a:r>
              <a:rPr lang="nl-NL" dirty="0" smtClean="0"/>
              <a:t>Ervaringen</a:t>
            </a:r>
          </a:p>
          <a:p>
            <a:pPr lvl="1"/>
            <a:r>
              <a:rPr lang="nl-NL" dirty="0" smtClean="0"/>
              <a:t>Achtergrond</a:t>
            </a:r>
          </a:p>
          <a:p>
            <a:r>
              <a:rPr lang="nl-NL" dirty="0" smtClean="0"/>
              <a:t>Jij bepaalt!</a:t>
            </a:r>
          </a:p>
          <a:p>
            <a:endParaRPr lang="nl-NL" dirty="0"/>
          </a:p>
        </p:txBody>
      </p:sp>
      <p:pic>
        <p:nvPicPr>
          <p:cNvPr id="10242" name="Picture 2" descr="http://bepublic.be/assets/files/news/images/457cac69063e9aeca56dd53f9882230b_norm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3619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Grenzen aangeven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Assertief</a:t>
            </a:r>
          </a:p>
          <a:p>
            <a:r>
              <a:rPr lang="nl-NL" dirty="0" smtClean="0"/>
              <a:t>Grenzen aangeven</a:t>
            </a:r>
          </a:p>
          <a:p>
            <a:r>
              <a:rPr lang="nl-NL" dirty="0" smtClean="0"/>
              <a:t>Hoe reageer je</a:t>
            </a:r>
          </a:p>
          <a:p>
            <a:r>
              <a:rPr lang="nl-NL" dirty="0" smtClean="0"/>
              <a:t>Wat zeg je</a:t>
            </a:r>
          </a:p>
          <a:p>
            <a:r>
              <a:rPr lang="nl-NL" dirty="0" smtClean="0"/>
              <a:t>Wat doe je</a:t>
            </a:r>
          </a:p>
          <a:p>
            <a:pPr lvl="1"/>
            <a:r>
              <a:rPr lang="nl-NL" dirty="0" smtClean="0"/>
              <a:t>Bespreek het met collega’s</a:t>
            </a:r>
          </a:p>
          <a:p>
            <a:pPr lvl="1"/>
            <a:r>
              <a:rPr lang="nl-NL" dirty="0" smtClean="0"/>
              <a:t>Bespreek het met leidinggevende</a:t>
            </a:r>
          </a:p>
          <a:p>
            <a:pPr lvl="1"/>
            <a:r>
              <a:rPr lang="nl-NL" dirty="0" smtClean="0"/>
              <a:t>Afspreken maken binnen het team</a:t>
            </a:r>
          </a:p>
          <a:p>
            <a:r>
              <a:rPr lang="nl-NL" dirty="0" smtClean="0"/>
              <a:t>Ongewenst gedrag </a:t>
            </a:r>
            <a:r>
              <a:rPr lang="nl-NL" b="1" u="sng" dirty="0" smtClean="0">
                <a:solidFill>
                  <a:srgbClr val="FF0000"/>
                </a:solidFill>
              </a:rPr>
              <a:t>MOET</a:t>
            </a:r>
            <a:r>
              <a:rPr lang="nl-NL" dirty="0" smtClean="0"/>
              <a:t> stoppen!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Actief verzet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Weerbaar</a:t>
            </a:r>
          </a:p>
          <a:p>
            <a:r>
              <a:rPr lang="nl-NL" dirty="0" smtClean="0"/>
              <a:t>Actief verzetten</a:t>
            </a:r>
          </a:p>
          <a:p>
            <a:r>
              <a:rPr lang="nl-NL" b="1" u="sng" dirty="0" smtClean="0">
                <a:solidFill>
                  <a:srgbClr val="FF0000"/>
                </a:solidFill>
              </a:rPr>
              <a:t>Nooit</a:t>
            </a:r>
            <a:r>
              <a:rPr lang="nl-NL" dirty="0" smtClean="0"/>
              <a:t> accepteren</a:t>
            </a:r>
          </a:p>
          <a:p>
            <a:r>
              <a:rPr lang="nl-NL" dirty="0" smtClean="0"/>
              <a:t>Duidelijk zeggen: ik wil dat u stopt</a:t>
            </a:r>
          </a:p>
          <a:p>
            <a:pPr lvl="1"/>
            <a:r>
              <a:rPr lang="nl-NL" dirty="0" smtClean="0"/>
              <a:t>Ik accepteer dit niet</a:t>
            </a:r>
          </a:p>
          <a:p>
            <a:pPr lvl="1"/>
            <a:r>
              <a:rPr lang="nl-NL" dirty="0" smtClean="0"/>
              <a:t>U gaat mijn grens over</a:t>
            </a:r>
          </a:p>
          <a:p>
            <a:r>
              <a:rPr lang="nl-NL" dirty="0" smtClean="0"/>
              <a:t>Communiceer duidelijk en congruent met lichaamstaal</a:t>
            </a:r>
          </a:p>
          <a:p>
            <a:r>
              <a:rPr lang="nl-NL" dirty="0" smtClean="0"/>
              <a:t>Wees duidelijk vanaf begin</a:t>
            </a:r>
          </a:p>
          <a:p>
            <a:r>
              <a:rPr lang="nl-NL" dirty="0" smtClean="0"/>
              <a:t>Het ligt </a:t>
            </a:r>
            <a:r>
              <a:rPr lang="nl-NL" b="1" u="sng" dirty="0" smtClean="0">
                <a:solidFill>
                  <a:srgbClr val="FF0000"/>
                </a:solidFill>
              </a:rPr>
              <a:t>nooit</a:t>
            </a:r>
            <a:r>
              <a:rPr lang="nl-NL" dirty="0" smtClean="0"/>
              <a:t> aan jou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 descr="http://talentontwikkeling.org/wp-content/uploads/2014/12/kwetsbaarhe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86274"/>
            <a:ext cx="2750865" cy="17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er een punt van</a:t>
            </a:r>
          </a:p>
          <a:p>
            <a:r>
              <a:rPr lang="nl-NL" dirty="0" smtClean="0"/>
              <a:t>Melden bij leidinggevende</a:t>
            </a:r>
          </a:p>
          <a:p>
            <a:pPr lvl="1"/>
            <a:r>
              <a:rPr lang="nl-NL" dirty="0" smtClean="0"/>
              <a:t>Afspraken maken met zorgvrager</a:t>
            </a:r>
          </a:p>
          <a:p>
            <a:pPr lvl="1"/>
            <a:r>
              <a:rPr lang="nl-NL" dirty="0" smtClean="0"/>
              <a:t>Vastleggen en ondertekenen</a:t>
            </a:r>
          </a:p>
          <a:p>
            <a:pPr lvl="1"/>
            <a:r>
              <a:rPr lang="nl-NL" dirty="0" smtClean="0"/>
              <a:t>Evalueren</a:t>
            </a:r>
          </a:p>
          <a:p>
            <a:pPr lvl="1"/>
            <a:endParaRPr lang="nl-NL" dirty="0"/>
          </a:p>
        </p:txBody>
      </p:sp>
      <p:pic>
        <p:nvPicPr>
          <p:cNvPr id="12290" name="Picture 2" descr="http://www.houkeslethcompany.nl/wp-content/uploads/2014/03/Hand-Stop-gew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14675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Grenzen geschaad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Meer dan de helft van verpleegkundigen heeft ervaring met SI</a:t>
            </a:r>
          </a:p>
          <a:p>
            <a:r>
              <a:rPr lang="nl-NL" dirty="0" smtClean="0"/>
              <a:t>Protocol in de instelling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3314" name="Picture 2" descr="http://image.shutterstock.com/display_pic_with_logo/94021/94021,1264861278,11/stock-photo-men-with-yardstick-d-455647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7" b="89944" l="10000" r="97333">
                        <a14:backgroundMark x1="26444" y1="50279" x2="16444" y2="53911"/>
                        <a14:backgroundMark x1="47778" y1="55866" x2="57778" y2="51676"/>
                        <a14:backgroundMark x1="68889" y1="52793" x2="68889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23505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Ongewenste intimiteiten door collega’s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Blijf er niet mee rondlopen</a:t>
            </a:r>
          </a:p>
          <a:p>
            <a:r>
              <a:rPr lang="nl-NL" dirty="0" smtClean="0"/>
              <a:t>Meldt het bij collega’s</a:t>
            </a:r>
          </a:p>
          <a:p>
            <a:r>
              <a:rPr lang="nl-NL" dirty="0" smtClean="0"/>
              <a:t>Vertrouwens persoon</a:t>
            </a:r>
          </a:p>
          <a:p>
            <a:r>
              <a:rPr lang="nl-NL" dirty="0" smtClean="0"/>
              <a:t>Klachtencommissies</a:t>
            </a:r>
          </a:p>
          <a:p>
            <a:r>
              <a:rPr lang="nl-NL" dirty="0" smtClean="0"/>
              <a:t>Vakbond</a:t>
            </a:r>
          </a:p>
          <a:p>
            <a:r>
              <a:rPr lang="nl-NL" dirty="0" smtClean="0"/>
              <a:t>www.hiertrekikmijngrens.nl</a:t>
            </a:r>
          </a:p>
          <a:p>
            <a:endParaRPr lang="nl-NL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7674"/>
            <a:ext cx="2737892" cy="21156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Pagina 199</a:t>
            </a:r>
          </a:p>
          <a:p>
            <a:r>
              <a:rPr lang="nl-NL" dirty="0" smtClean="0"/>
              <a:t>1, 2, 3, 4, 5, 6 &amp; 7</a:t>
            </a:r>
            <a:endParaRPr lang="nl-NL" dirty="0"/>
          </a:p>
        </p:txBody>
      </p:sp>
      <p:pic>
        <p:nvPicPr>
          <p:cNvPr id="4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361">
            <a:off x="6158323" y="4534915"/>
            <a:ext cx="1888596" cy="23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 rot="16200000">
            <a:off x="7381242" y="5084254"/>
            <a:ext cx="2585864" cy="5715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Intieme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Dagelijkse zorgverlening</a:t>
            </a:r>
          </a:p>
          <a:p>
            <a:pPr lvl="1"/>
            <a:r>
              <a:rPr lang="nl-NL" dirty="0" smtClean="0"/>
              <a:t>Wassen</a:t>
            </a:r>
          </a:p>
          <a:p>
            <a:pPr lvl="1"/>
            <a:r>
              <a:rPr lang="nl-NL" dirty="0" smtClean="0"/>
              <a:t>Aankleden</a:t>
            </a:r>
          </a:p>
          <a:p>
            <a:pPr lvl="1"/>
            <a:r>
              <a:rPr lang="nl-NL" dirty="0" smtClean="0"/>
              <a:t>Verplaatsen</a:t>
            </a:r>
          </a:p>
          <a:p>
            <a:r>
              <a:rPr lang="nl-NL" dirty="0" smtClean="0"/>
              <a:t>Erg dicht bij</a:t>
            </a:r>
          </a:p>
          <a:p>
            <a:pPr lvl="1"/>
            <a:r>
              <a:rPr lang="nl-NL" dirty="0" smtClean="0"/>
              <a:t>Gewenst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ngewenst</a:t>
            </a:r>
          </a:p>
          <a:p>
            <a:pPr lvl="1"/>
            <a:endParaRPr lang="nl-NL" dirty="0"/>
          </a:p>
        </p:txBody>
      </p:sp>
      <p:pic>
        <p:nvPicPr>
          <p:cNvPr id="3074" name="Picture 2" descr="http://www.individuo.nl/wp-content/uploads/2012/05/Afstandzo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34" y="4013025"/>
            <a:ext cx="47434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intimiteit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Omgang met anderen</a:t>
            </a:r>
          </a:p>
          <a:p>
            <a:r>
              <a:rPr lang="nl-NL" dirty="0" smtClean="0"/>
              <a:t>Belangrijk</a:t>
            </a:r>
          </a:p>
          <a:p>
            <a:r>
              <a:rPr lang="nl-NL" dirty="0" smtClean="0"/>
              <a:t>Vertrouwen</a:t>
            </a:r>
          </a:p>
          <a:p>
            <a:r>
              <a:rPr lang="nl-NL" dirty="0" smtClean="0"/>
              <a:t>Levensbehoefte</a:t>
            </a:r>
          </a:p>
          <a:p>
            <a:pPr lvl="1"/>
            <a:r>
              <a:rPr lang="nl-NL" dirty="0" smtClean="0"/>
              <a:t>Kinderen</a:t>
            </a:r>
          </a:p>
          <a:p>
            <a:pPr lvl="1"/>
            <a:r>
              <a:rPr lang="nl-NL" dirty="0" smtClean="0"/>
              <a:t>Volwassenen</a:t>
            </a:r>
          </a:p>
          <a:p>
            <a:r>
              <a:rPr lang="nl-NL" dirty="0" smtClean="0"/>
              <a:t>Ervaringen</a:t>
            </a:r>
          </a:p>
          <a:p>
            <a:pPr lvl="1"/>
            <a:r>
              <a:rPr lang="nl-NL" dirty="0" smtClean="0"/>
              <a:t>Per persoon verschillend</a:t>
            </a:r>
          </a:p>
          <a:p>
            <a:pPr lvl="1"/>
            <a:r>
              <a:rPr lang="nl-NL" dirty="0" smtClean="0"/>
              <a:t>Bedreigend</a:t>
            </a:r>
          </a:p>
          <a:p>
            <a:pPr lvl="2"/>
            <a:r>
              <a:rPr lang="nl-NL" dirty="0" smtClean="0"/>
              <a:t>grenzen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76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Beantwoord de volgende vragen eerst persoonlijk en vergelijk de antwoorden met je klasgenoot</a:t>
            </a:r>
          </a:p>
          <a:p>
            <a:pPr lvl="1"/>
            <a:r>
              <a:rPr lang="nl-NL" dirty="0" smtClean="0"/>
              <a:t>Welke betekenis heeft intimiteit voor mij</a:t>
            </a:r>
          </a:p>
          <a:p>
            <a:pPr lvl="1"/>
            <a:r>
              <a:rPr lang="nl-NL" dirty="0" smtClean="0"/>
              <a:t>Wat vind ik normaal en wat niet</a:t>
            </a:r>
          </a:p>
          <a:p>
            <a:pPr lvl="1"/>
            <a:r>
              <a:rPr lang="nl-NL" dirty="0" smtClean="0"/>
              <a:t>Waar ligt voor mij de grens als het gaat om zorgvragers die mij aanraken</a:t>
            </a:r>
          </a:p>
          <a:p>
            <a:pPr lvl="1"/>
            <a:r>
              <a:rPr lang="nl-NL" dirty="0" smtClean="0"/>
              <a:t>Hoe kijk ik aan tegen het wassen van mannen en vrouwen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7381242" y="5084254"/>
            <a:ext cx="2585864" cy="5715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Waarden en normen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vind jij normaal</a:t>
            </a:r>
          </a:p>
          <a:p>
            <a:r>
              <a:rPr lang="nl-NL" dirty="0" smtClean="0"/>
              <a:t>Waar ligt jouw grens</a:t>
            </a:r>
          </a:p>
          <a:p>
            <a:r>
              <a:rPr lang="nl-NL" dirty="0" smtClean="0"/>
              <a:t>Professioneel</a:t>
            </a:r>
          </a:p>
          <a:p>
            <a:endParaRPr lang="nl-NL" dirty="0"/>
          </a:p>
        </p:txBody>
      </p:sp>
      <p:pic>
        <p:nvPicPr>
          <p:cNvPr id="5122" name="Picture 2" descr="Afbeelding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9313"/>
            <a:ext cx="5798418" cy="34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Ongewenste intimiteiten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Seksueel misbruik</a:t>
            </a:r>
          </a:p>
          <a:p>
            <a:r>
              <a:rPr lang="nl-NL" dirty="0" smtClean="0"/>
              <a:t>Kwetsbaarheid zorgvragers</a:t>
            </a:r>
          </a:p>
          <a:p>
            <a:pPr lvl="1"/>
            <a:r>
              <a:rPr lang="nl-NL" dirty="0" smtClean="0"/>
              <a:t>Geestelijke beperking</a:t>
            </a:r>
          </a:p>
          <a:p>
            <a:pPr lvl="1"/>
            <a:r>
              <a:rPr lang="nl-NL" dirty="0" smtClean="0"/>
              <a:t>Afhankelijkheid</a:t>
            </a:r>
          </a:p>
          <a:p>
            <a:pPr lvl="1"/>
            <a:r>
              <a:rPr lang="nl-NL" dirty="0" smtClean="0"/>
              <a:t>Machtsmisbruik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7170" name="Picture 2" descr="http://www.mariscommunicatie.nl/wp-content/uploads/1933/11/kwetsba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58490"/>
            <a:ext cx="3414514" cy="19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ongewenst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Jij bepaalt die grens</a:t>
            </a:r>
          </a:p>
          <a:p>
            <a:r>
              <a:rPr lang="nl-NL" dirty="0" smtClean="0"/>
              <a:t>Binnen de professionele kaders</a:t>
            </a:r>
          </a:p>
          <a:p>
            <a:pPr lvl="1"/>
            <a:r>
              <a:rPr lang="nl-NL" dirty="0" smtClean="0"/>
              <a:t>Hoe </a:t>
            </a:r>
          </a:p>
          <a:p>
            <a:pPr lvl="1"/>
            <a:r>
              <a:rPr lang="nl-NL" dirty="0" smtClean="0"/>
              <a:t>Waar </a:t>
            </a:r>
          </a:p>
          <a:p>
            <a:pPr lvl="1"/>
            <a:r>
              <a:rPr lang="nl-NL" dirty="0" smtClean="0"/>
              <a:t>Wanneer</a:t>
            </a:r>
          </a:p>
          <a:p>
            <a:pPr lvl="1"/>
            <a:r>
              <a:rPr lang="nl-NL" dirty="0" smtClean="0"/>
              <a:t>Door wie</a:t>
            </a:r>
          </a:p>
          <a:p>
            <a:pPr lvl="2"/>
            <a:r>
              <a:rPr lang="nl-NL" dirty="0" smtClean="0"/>
              <a:t>Glijdende schaal</a:t>
            </a:r>
          </a:p>
          <a:p>
            <a:pPr lvl="3"/>
            <a:r>
              <a:rPr lang="nl-NL" dirty="0" smtClean="0"/>
              <a:t>Intimidatie</a:t>
            </a:r>
          </a:p>
          <a:p>
            <a:pPr lvl="3"/>
            <a:r>
              <a:rPr lang="nl-NL" dirty="0" smtClean="0"/>
              <a:t>Geweld</a:t>
            </a:r>
          </a:p>
          <a:p>
            <a:pPr lvl="3"/>
            <a:endParaRPr lang="nl-NL" dirty="0"/>
          </a:p>
        </p:txBody>
      </p:sp>
      <p:pic>
        <p:nvPicPr>
          <p:cNvPr id="8194" name="Picture 2" descr="http://www.capelleaandenijssel.nl/plaat.php?fileid=18151&amp;f=084228e9f05cfd635037e31bb4e5d39faf03707915b0aa1b8f1970f07db7c06ae45b6270792825b1b155ff2309415ac13684fe666a211df4f381bdf108c6f2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5956"/>
            <a:ext cx="3749402" cy="35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Criteria seksueel geweld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/>
          <a:lstStyle/>
          <a:p>
            <a:r>
              <a:rPr lang="nl-NL" dirty="0" smtClean="0"/>
              <a:t>Vond seksueel contact plaats tegen de wil</a:t>
            </a:r>
          </a:p>
          <a:p>
            <a:r>
              <a:rPr lang="nl-NL" dirty="0" smtClean="0"/>
              <a:t>Werd er naar het slachtoffer geluisterd</a:t>
            </a:r>
          </a:p>
          <a:p>
            <a:r>
              <a:rPr lang="nl-NL" dirty="0" smtClean="0"/>
              <a:t>Werd er rekening gehouden met zijn wensen</a:t>
            </a:r>
          </a:p>
          <a:p>
            <a:r>
              <a:rPr lang="nl-NL" dirty="0" smtClean="0"/>
              <a:t>Had slachtoffer zeggenschap over wat er gebeurde</a:t>
            </a:r>
          </a:p>
          <a:p>
            <a:r>
              <a:rPr lang="nl-NL" dirty="0" smtClean="0"/>
              <a:t>Kan slachtoffer verantwoordelijk worden gesteld voor wat er is gebeurd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7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Dwang en </a:t>
            </a:r>
            <a:r>
              <a:rPr lang="nl-NL" dirty="0" err="1" smtClean="0"/>
              <a:t>onvrijwilligheid</a:t>
            </a:r>
            <a:endParaRPr lang="nl-NL" dirty="0" smtClean="0"/>
          </a:p>
          <a:p>
            <a:r>
              <a:rPr lang="nl-NL" dirty="0" smtClean="0"/>
              <a:t>Machtsongelijkheid</a:t>
            </a:r>
          </a:p>
          <a:p>
            <a:r>
              <a:rPr lang="nl-NL" dirty="0" smtClean="0"/>
              <a:t>Lichamelijk geweld</a:t>
            </a:r>
          </a:p>
          <a:p>
            <a:r>
              <a:rPr lang="nl-NL" dirty="0" smtClean="0"/>
              <a:t>Bedrog, misleiding, chantage, verdoving</a:t>
            </a:r>
          </a:p>
          <a:p>
            <a:pPr lvl="1"/>
            <a:r>
              <a:rPr lang="nl-NL" dirty="0" smtClean="0"/>
              <a:t>Drank, drugs</a:t>
            </a:r>
            <a:endParaRPr lang="nl-NL" dirty="0"/>
          </a:p>
        </p:txBody>
      </p:sp>
      <p:pic>
        <p:nvPicPr>
          <p:cNvPr id="9218" name="Picture 2" descr="http://zodietyfuskerstboomstaat.nl/wp-content/uploads/2014/08/huiselijk-gewel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2772"/>
            <a:ext cx="3430563" cy="18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387</Words>
  <Application>Microsoft Office PowerPoint</Application>
  <PresentationFormat>Diavoorstelling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Overvloed</vt:lpstr>
      <vt:lpstr>Intimiteit en ongewenste intimiteit</vt:lpstr>
      <vt:lpstr>Intieme zone</vt:lpstr>
      <vt:lpstr>intimiteit</vt:lpstr>
      <vt:lpstr>opdracht</vt:lpstr>
      <vt:lpstr>Waarden en normen</vt:lpstr>
      <vt:lpstr>Ongewenste intimiteiten</vt:lpstr>
      <vt:lpstr>ongewenst</vt:lpstr>
      <vt:lpstr>Criteria seksueel geweld</vt:lpstr>
      <vt:lpstr>aandachtspunten</vt:lpstr>
      <vt:lpstr>Seksuele intimidatie</vt:lpstr>
      <vt:lpstr>opdracht</vt:lpstr>
      <vt:lpstr>Situatie interpreteren</vt:lpstr>
      <vt:lpstr>Grenzen aangeven </vt:lpstr>
      <vt:lpstr>Actief verzet</vt:lpstr>
      <vt:lpstr>melden</vt:lpstr>
      <vt:lpstr>Grenzen geschaad</vt:lpstr>
      <vt:lpstr>Ongewenste intimiteiten door collega’s</vt:lpstr>
      <vt:lpstr>opdrachten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Intimiteit en ongewenste intimiteit</dc:title>
  <dc:creator>C.A. Hogenbirk</dc:creator>
  <cp:lastModifiedBy>L. Buter</cp:lastModifiedBy>
  <cp:revision>24</cp:revision>
  <dcterms:created xsi:type="dcterms:W3CDTF">2015-08-30T10:08:58Z</dcterms:created>
  <dcterms:modified xsi:type="dcterms:W3CDTF">2016-02-18T13:28:14Z</dcterms:modified>
</cp:coreProperties>
</file>