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7" r:id="rId2"/>
    <p:sldId id="260" r:id="rId3"/>
    <p:sldId id="281" r:id="rId4"/>
    <p:sldId id="292" r:id="rId5"/>
    <p:sldId id="287" r:id="rId6"/>
    <p:sldId id="288" r:id="rId7"/>
    <p:sldId id="291" r:id="rId8"/>
    <p:sldId id="293" r:id="rId9"/>
    <p:sldId id="283" r:id="rId10"/>
    <p:sldId id="269" r:id="rId11"/>
    <p:sldId id="270" r:id="rId12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286" autoAdjust="0"/>
    <p:restoredTop sz="86448" autoAdjust="0"/>
  </p:normalViewPr>
  <p:slideViewPr>
    <p:cSldViewPr snapToGrid="0" snapToObjects="1">
      <p:cViewPr varScale="1">
        <p:scale>
          <a:sx n="119" d="100"/>
          <a:sy n="119" d="100"/>
        </p:scale>
        <p:origin x="99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06672-6DF1-BA43-BCC4-7FA3CA391880}" type="datetimeFigureOut">
              <a:rPr lang="nl-NL" smtClean="0"/>
              <a:t>3-2-2016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DDDFD4-8093-6345-AC93-B2B0DA44B23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02571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F270A-46EE-D742-B7DC-19F626C0E872}" type="datetimeFigureOut">
              <a:rPr lang="nl-NL" smtClean="0"/>
              <a:t>3-2-2016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8732-FCBA-0B47-8B51-6ADB8768A27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2424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F270A-46EE-D742-B7DC-19F626C0E872}" type="datetimeFigureOut">
              <a:rPr lang="nl-NL" smtClean="0"/>
              <a:t>3-2-2016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8732-FCBA-0B47-8B51-6ADB8768A27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10161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F270A-46EE-D742-B7DC-19F626C0E872}" type="datetimeFigureOut">
              <a:rPr lang="nl-NL" smtClean="0"/>
              <a:t>3-2-2016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8732-FCBA-0B47-8B51-6ADB8768A27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1740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F270A-46EE-D742-B7DC-19F626C0E872}" type="datetimeFigureOut">
              <a:rPr lang="nl-NL" smtClean="0"/>
              <a:t>3-2-2016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8732-FCBA-0B47-8B51-6ADB8768A27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5158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F270A-46EE-D742-B7DC-19F626C0E872}" type="datetimeFigureOut">
              <a:rPr lang="nl-NL" smtClean="0"/>
              <a:t>3-2-2016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8732-FCBA-0B47-8B51-6ADB8768A27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05809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F270A-46EE-D742-B7DC-19F626C0E872}" type="datetimeFigureOut">
              <a:rPr lang="nl-NL" smtClean="0"/>
              <a:t>3-2-2016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8732-FCBA-0B47-8B51-6ADB8768A27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4081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F270A-46EE-D742-B7DC-19F626C0E872}" type="datetimeFigureOut">
              <a:rPr lang="nl-NL" smtClean="0"/>
              <a:t>3-2-2016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8732-FCBA-0B47-8B51-6ADB8768A27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85678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F270A-46EE-D742-B7DC-19F626C0E872}" type="datetimeFigureOut">
              <a:rPr lang="nl-NL" smtClean="0"/>
              <a:t>3-2-2016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8732-FCBA-0B47-8B51-6ADB8768A27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7828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F270A-46EE-D742-B7DC-19F626C0E872}" type="datetimeFigureOut">
              <a:rPr lang="nl-NL" smtClean="0"/>
              <a:t>3-2-2016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8732-FCBA-0B47-8B51-6ADB8768A27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29662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F270A-46EE-D742-B7DC-19F626C0E872}" type="datetimeFigureOut">
              <a:rPr lang="nl-NL" smtClean="0"/>
              <a:t>3-2-2016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8732-FCBA-0B47-8B51-6ADB8768A27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12953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F270A-46EE-D742-B7DC-19F626C0E872}" type="datetimeFigureOut">
              <a:rPr lang="nl-NL" smtClean="0"/>
              <a:t>3-2-2016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8732-FCBA-0B47-8B51-6ADB8768A27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5301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F270A-46EE-D742-B7DC-19F626C0E872}" type="datetimeFigureOut">
              <a:rPr lang="nl-NL" smtClean="0"/>
              <a:t>3-2-2016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F8732-FCBA-0B47-8B51-6ADB8768A27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01437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67511" y="5715000"/>
            <a:ext cx="5676489" cy="1143000"/>
          </a:xfrm>
        </p:spPr>
        <p:txBody>
          <a:bodyPr>
            <a:normAutofit/>
          </a:bodyPr>
          <a:lstStyle/>
          <a:p>
            <a:r>
              <a:rPr lang="nl-NL" sz="2000" dirty="0" smtClean="0">
                <a:solidFill>
                  <a:schemeClr val="bg1"/>
                </a:solidFill>
              </a:rPr>
              <a:t>28 januari 2016</a:t>
            </a:r>
            <a:endParaRPr lang="nl-NL" sz="2000" dirty="0">
              <a:solidFill>
                <a:schemeClr val="bg1"/>
              </a:solidFill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21603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5400" dirty="0" smtClean="0"/>
              <a:t>Digitale verzuimregistratie!</a:t>
            </a:r>
            <a:endParaRPr lang="nl-NL" sz="5400" dirty="0"/>
          </a:p>
        </p:txBody>
      </p:sp>
    </p:spTree>
    <p:extLst>
      <p:ext uri="{BB962C8B-B14F-4D97-AF65-F5344CB8AC3E}">
        <p14:creationId xmlns:p14="http://schemas.microsoft.com/office/powerpoint/2010/main" val="242792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997269"/>
            <a:ext cx="8229600" cy="1143000"/>
          </a:xfrm>
        </p:spPr>
        <p:txBody>
          <a:bodyPr/>
          <a:lstStyle/>
          <a:p>
            <a:r>
              <a:rPr lang="nl-NL" dirty="0" smtClean="0"/>
              <a:t>Vragen?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00281"/>
            <a:ext cx="8229600" cy="4354507"/>
          </a:xfrm>
        </p:spPr>
        <p:txBody>
          <a:bodyPr>
            <a:normAutofit/>
          </a:bodyPr>
          <a:lstStyle/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sz="2900" dirty="0" smtClean="0"/>
          </a:p>
          <a:p>
            <a:pPr lvl="1"/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710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997269"/>
            <a:ext cx="8229600" cy="1143000"/>
          </a:xfrm>
        </p:spPr>
        <p:txBody>
          <a:bodyPr/>
          <a:lstStyle/>
          <a:p>
            <a:r>
              <a:rPr lang="nl-NL" dirty="0" smtClean="0"/>
              <a:t>Bedankt voor jullie aandacht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4492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Registratie naar situatie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7010" y="1343527"/>
            <a:ext cx="8379790" cy="400651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nl-NL" sz="4200" b="1" dirty="0" smtClean="0"/>
              <a:t>Situatie 1</a:t>
            </a:r>
            <a:r>
              <a:rPr lang="nl-NL" b="1" dirty="0" smtClean="0"/>
              <a:t>: </a:t>
            </a:r>
            <a:r>
              <a:rPr lang="nl-NL" dirty="0" smtClean="0"/>
              <a:t>AVO onderbouw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In </a:t>
            </a:r>
            <a:r>
              <a:rPr lang="nl-NL" dirty="0"/>
              <a:t>de onderbouw is </a:t>
            </a:r>
            <a:r>
              <a:rPr lang="nl-NL" dirty="0" smtClean="0"/>
              <a:t>er sprake </a:t>
            </a:r>
            <a:r>
              <a:rPr lang="nl-NL" dirty="0"/>
              <a:t>van homogene groepen </a:t>
            </a:r>
            <a:r>
              <a:rPr lang="nl-NL" dirty="0" smtClean="0"/>
              <a:t>waardoor </a:t>
            </a:r>
            <a:r>
              <a:rPr lang="nl-NL" dirty="0"/>
              <a:t>het proces van verzuimregistratie 1x doorlopen hoeft te </a:t>
            </a:r>
            <a:r>
              <a:rPr lang="nl-NL" dirty="0" smtClean="0"/>
              <a:t>worden.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sz="4200" b="1" dirty="0" smtClean="0"/>
              <a:t>Situatie 2</a:t>
            </a:r>
            <a:r>
              <a:rPr lang="nl-NL" b="1" dirty="0" smtClean="0"/>
              <a:t>: </a:t>
            </a:r>
            <a:r>
              <a:rPr lang="nl-NL" dirty="0" smtClean="0"/>
              <a:t>AVO bovenbouw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Er </a:t>
            </a:r>
            <a:r>
              <a:rPr lang="nl-NL" dirty="0"/>
              <a:t>heerst in de AVO-bovenbouw </a:t>
            </a:r>
            <a:r>
              <a:rPr lang="nl-NL" i="1" dirty="0"/>
              <a:t>onduidelijkheid </a:t>
            </a:r>
            <a:r>
              <a:rPr lang="nl-NL" dirty="0"/>
              <a:t>m.b.t. de mogelijke aanwezigheid van </a:t>
            </a:r>
            <a:r>
              <a:rPr lang="nl-NL" dirty="0" smtClean="0"/>
              <a:t>clusterlijsten, waardoor </a:t>
            </a:r>
            <a:r>
              <a:rPr lang="nl-NL" dirty="0"/>
              <a:t>het proces van verzuimregistratie 1x doorlopen hoeft te </a:t>
            </a:r>
            <a:r>
              <a:rPr lang="nl-NL" dirty="0" smtClean="0"/>
              <a:t>worden. </a:t>
            </a:r>
          </a:p>
          <a:p>
            <a:pPr marL="0" indent="0">
              <a:buNone/>
            </a:pPr>
            <a:endParaRPr lang="nl-NL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nl-NL" dirty="0" smtClean="0"/>
              <a:t>Zuid/West werkt met gekoppelde lesgroepen. De lesgroepen zijn als 1 groep te benaderen. 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2156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7010" y="529390"/>
            <a:ext cx="8379790" cy="483669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sz="3100" b="1" dirty="0" smtClean="0"/>
              <a:t>Situatie 3: </a:t>
            </a:r>
            <a:r>
              <a:rPr lang="nl-NL" sz="2400" dirty="0" smtClean="0"/>
              <a:t>Praktijkafdelingen bovenbouw</a:t>
            </a:r>
          </a:p>
          <a:p>
            <a:pPr marL="0" indent="0">
              <a:buNone/>
            </a:pPr>
            <a:r>
              <a:rPr lang="nl-NL" sz="2400" dirty="0" smtClean="0"/>
              <a:t>“</a:t>
            </a:r>
            <a:r>
              <a:rPr lang="nl-NL" sz="2400" i="1" dirty="0" smtClean="0"/>
              <a:t>In </a:t>
            </a:r>
            <a:r>
              <a:rPr lang="nl-NL" sz="2400" i="1" dirty="0"/>
              <a:t>de praktijkafdelingen in de bovenbouw wordt niet gewerkt met clusterlijsten. Dit zorgt ervoor dat docenten mogelijk tot 7x het proces van verzuimregistratie zouden moeten </a:t>
            </a:r>
            <a:r>
              <a:rPr lang="nl-NL" sz="2400" i="1" dirty="0" smtClean="0"/>
              <a:t>doorlopen</a:t>
            </a:r>
            <a:r>
              <a:rPr lang="nl-NL" sz="2400" dirty="0" smtClean="0"/>
              <a:t>”.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b="1" dirty="0" smtClean="0"/>
              <a:t>Leerlingen</a:t>
            </a:r>
          </a:p>
          <a:p>
            <a:pPr marL="0" indent="0">
              <a:buNone/>
            </a:pPr>
            <a:r>
              <a:rPr lang="nl-NL" sz="2400" dirty="0" smtClean="0"/>
              <a:t>In </a:t>
            </a:r>
            <a:r>
              <a:rPr lang="nl-NL" sz="2400" dirty="0"/>
              <a:t>de praktijkafdelingen in de bovenbouw wordt </a:t>
            </a:r>
            <a:r>
              <a:rPr lang="nl-NL" sz="2400" dirty="0" smtClean="0"/>
              <a:t>gewerkt </a:t>
            </a:r>
            <a:r>
              <a:rPr lang="nl-NL" sz="2400" dirty="0"/>
              <a:t>met </a:t>
            </a:r>
            <a:r>
              <a:rPr lang="nl-NL" sz="2400" dirty="0" smtClean="0"/>
              <a:t>aparte al of niet samengestelde groepen:</a:t>
            </a:r>
          </a:p>
          <a:p>
            <a:pPr marL="0" indent="0">
              <a:buNone/>
            </a:pPr>
            <a:r>
              <a:rPr lang="nl-NL" sz="2400" dirty="0" smtClean="0"/>
              <a:t>Dit kan teruggebracht worden naar de volgende groepen: </a:t>
            </a:r>
          </a:p>
          <a:p>
            <a:pPr marL="0" indent="0">
              <a:buNone/>
            </a:pPr>
            <a:r>
              <a:rPr lang="nl-NL" sz="2400" dirty="0"/>
              <a:t>	</a:t>
            </a:r>
            <a:r>
              <a:rPr lang="nl-NL" sz="2400" dirty="0" smtClean="0"/>
              <a:t>	* een samengestelde lesgroep</a:t>
            </a:r>
          </a:p>
          <a:p>
            <a:pPr marL="0" indent="0">
              <a:buNone/>
            </a:pPr>
            <a:r>
              <a:rPr lang="nl-NL" sz="2400" dirty="0"/>
              <a:t>	</a:t>
            </a:r>
            <a:r>
              <a:rPr lang="nl-NL" sz="2400" dirty="0" smtClean="0"/>
              <a:t>	* </a:t>
            </a:r>
            <a:r>
              <a:rPr lang="nl-NL" sz="2400" dirty="0" smtClean="0"/>
              <a:t>meerdere lesgroep(en) </a:t>
            </a:r>
            <a:r>
              <a:rPr lang="nl-NL" sz="2400" dirty="0" smtClean="0"/>
              <a:t>van De Bongerd of Stadion</a:t>
            </a:r>
          </a:p>
          <a:p>
            <a:pPr marL="0" indent="0">
              <a:buNone/>
            </a:pPr>
            <a:r>
              <a:rPr lang="nl-NL" sz="2400" dirty="0"/>
              <a:t>	</a:t>
            </a:r>
            <a:r>
              <a:rPr lang="nl-NL" sz="2400" dirty="0" smtClean="0"/>
              <a:t>	* een groep met Assistenten </a:t>
            </a:r>
          </a:p>
          <a:p>
            <a:pPr marL="0" indent="0">
              <a:buNone/>
            </a:pPr>
            <a:r>
              <a:rPr lang="nl-NL" sz="2400" dirty="0"/>
              <a:t>	</a:t>
            </a:r>
            <a:r>
              <a:rPr lang="nl-NL" sz="2400" dirty="0" smtClean="0"/>
              <a:t>	* een groep </a:t>
            </a:r>
            <a:r>
              <a:rPr lang="nl-NL" sz="2400" dirty="0" err="1" smtClean="0"/>
              <a:t>Lwa</a:t>
            </a:r>
            <a:r>
              <a:rPr lang="nl-NL" sz="2400" dirty="0" smtClean="0"/>
              <a:t> leerlingen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 smtClean="0"/>
              <a:t>Opmerking: Op het moment dat men met clusters werkt is de gehele groep te benaderen.</a:t>
            </a:r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43639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7010" y="529390"/>
            <a:ext cx="8379790" cy="483669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sz="2800" b="1" dirty="0" smtClean="0"/>
              <a:t>Situatie 3: vervolg</a:t>
            </a:r>
          </a:p>
          <a:p>
            <a:pPr marL="0" indent="0">
              <a:buNone/>
            </a:pPr>
            <a:endParaRPr lang="nl-NL" b="1" dirty="0" smtClean="0"/>
          </a:p>
          <a:p>
            <a:pPr marL="0" indent="0">
              <a:buNone/>
            </a:pPr>
            <a:r>
              <a:rPr lang="nl-NL" sz="2300" b="1" dirty="0" smtClean="0"/>
              <a:t>Praktijkblok</a:t>
            </a:r>
            <a:endParaRPr lang="nl-NL" sz="2300" b="1" dirty="0"/>
          </a:p>
          <a:p>
            <a:pPr marL="0" indent="0">
              <a:buNone/>
            </a:pPr>
            <a:r>
              <a:rPr lang="nl-NL" sz="2300" i="1" dirty="0" smtClean="0"/>
              <a:t>“Er is sprake </a:t>
            </a:r>
            <a:r>
              <a:rPr lang="nl-NL" sz="2300" i="1" dirty="0"/>
              <a:t>van een lage motivatie bij deze groep om ieder lesuur tijdens een praktijkles opnieuw de verzuimregistratie in te </a:t>
            </a:r>
            <a:r>
              <a:rPr lang="nl-NL" sz="2300" i="1" dirty="0" smtClean="0"/>
              <a:t>vullen.”</a:t>
            </a:r>
          </a:p>
          <a:p>
            <a:pPr marL="0" indent="0">
              <a:buNone/>
            </a:pPr>
            <a:endParaRPr lang="nl-NL" sz="2300" dirty="0" smtClean="0"/>
          </a:p>
          <a:p>
            <a:pPr marL="0" indent="0">
              <a:buNone/>
            </a:pPr>
            <a:r>
              <a:rPr lang="nl-NL" sz="2300" dirty="0" smtClean="0"/>
              <a:t>Binnen een praktijkblok van 4 lesuur kan de absentie per dubbel uur geregistreerd gaan worden. Dus 2x per blok van 4 lesuren.</a:t>
            </a:r>
          </a:p>
          <a:p>
            <a:pPr marL="0" indent="0">
              <a:buNone/>
            </a:pPr>
            <a:endParaRPr lang="nl-NL" sz="2300" dirty="0" smtClean="0"/>
          </a:p>
          <a:p>
            <a:pPr marL="0" indent="0">
              <a:buNone/>
            </a:pPr>
            <a:r>
              <a:rPr lang="nl-NL" sz="2300" b="1" dirty="0" smtClean="0"/>
              <a:t>Overname bij ziekte docent</a:t>
            </a:r>
          </a:p>
          <a:p>
            <a:pPr marL="0" indent="0">
              <a:buNone/>
            </a:pPr>
            <a:r>
              <a:rPr lang="nl-NL" sz="2300" dirty="0" smtClean="0"/>
              <a:t>Om de absentieregistratie mogelijk te maken bij ziekte staan ‘alle’ praktijkdocenten op ‘alle’ lesgroepen.  Dit geeft een veelheid aan lesgroepen.</a:t>
            </a:r>
          </a:p>
          <a:p>
            <a:pPr marL="0" indent="0">
              <a:buNone/>
            </a:pPr>
            <a:endParaRPr lang="nl-NL" sz="2300" dirty="0" smtClean="0"/>
          </a:p>
          <a:p>
            <a:pPr marL="0" indent="0">
              <a:buNone/>
            </a:pPr>
            <a:r>
              <a:rPr lang="nl-NL" sz="2300" dirty="0" smtClean="0"/>
              <a:t>Teamleider geeft exact aan welke docent/instructeur lesgeeft op welke momenten aan welke lesgroep. Overige docenten worden verwijdert. </a:t>
            </a:r>
          </a:p>
          <a:p>
            <a:pPr marL="0" indent="0">
              <a:buNone/>
            </a:pPr>
            <a:r>
              <a:rPr lang="nl-NL" sz="2300" dirty="0" smtClean="0"/>
              <a:t>‘Nadeel’: bij waarneming op de afdeling geen absentieregistratie digitaal.</a:t>
            </a:r>
            <a:endParaRPr lang="nl-NL" sz="2300" dirty="0"/>
          </a:p>
        </p:txBody>
      </p:sp>
    </p:spTree>
    <p:extLst>
      <p:ext uri="{BB962C8B-B14F-4D97-AF65-F5344CB8AC3E}">
        <p14:creationId xmlns:p14="http://schemas.microsoft.com/office/powerpoint/2010/main" val="199899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Organisatie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7010" y="1303422"/>
            <a:ext cx="8379790" cy="42471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600" b="1" dirty="0"/>
              <a:t>Organisatie</a:t>
            </a:r>
          </a:p>
          <a:p>
            <a:pPr marL="0" indent="0">
              <a:buNone/>
            </a:pPr>
            <a:r>
              <a:rPr lang="nl-NL" sz="2000" dirty="0"/>
              <a:t>Voor het inregelen en onderhouden van de absentie registratie dient de </a:t>
            </a:r>
            <a:r>
              <a:rPr lang="nl-NL" sz="2000" dirty="0" smtClean="0"/>
              <a:t>teamleider/docent </a:t>
            </a:r>
            <a:r>
              <a:rPr lang="nl-NL" sz="2000" dirty="0"/>
              <a:t>contact te zoeken met: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000" dirty="0"/>
              <a:t>de roostermaker van Zuid/West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000" dirty="0"/>
              <a:t>Leny en Helma </a:t>
            </a:r>
            <a:r>
              <a:rPr lang="nl-NL" sz="2000" dirty="0" smtClean="0"/>
              <a:t>voor </a:t>
            </a:r>
            <a:r>
              <a:rPr lang="nl-NL" sz="2000" dirty="0"/>
              <a:t>het rooster </a:t>
            </a:r>
            <a:r>
              <a:rPr lang="nl-NL" sz="2000" dirty="0" smtClean="0"/>
              <a:t>van </a:t>
            </a:r>
            <a:r>
              <a:rPr lang="nl-NL" sz="2000" dirty="0"/>
              <a:t>de LWA en Assistenten klassen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000" dirty="0"/>
              <a:t>de roostermaker-SOM beheerder van De Bongerd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000" dirty="0"/>
              <a:t>de roostermaker-SOM beheerder van Stadion. 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De teamleider/docent </a:t>
            </a:r>
            <a:r>
              <a:rPr lang="nl-NL" sz="2000" dirty="0"/>
              <a:t>weet niet bij wie hij terecht kan en de veelheid van contacten werkt verwarrend. 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i="1" dirty="0"/>
              <a:t>Advies</a:t>
            </a:r>
            <a:r>
              <a:rPr lang="nl-NL" sz="2000" dirty="0"/>
              <a:t>: 1 </a:t>
            </a:r>
            <a:r>
              <a:rPr lang="nl-NL" sz="2000" dirty="0" smtClean="0"/>
              <a:t>contactpersoon voor het inregelen. </a:t>
            </a:r>
            <a:endParaRPr lang="nl-NL" sz="2000" dirty="0"/>
          </a:p>
          <a:p>
            <a:pPr marL="0" indent="0">
              <a:buNone/>
            </a:pPr>
            <a:endParaRPr lang="nl-NL" sz="1800" dirty="0"/>
          </a:p>
          <a:p>
            <a:endParaRPr lang="nl-NL" sz="1800" dirty="0" smtClean="0"/>
          </a:p>
          <a:p>
            <a:endParaRPr lang="nl-NL" sz="1800" dirty="0" smtClean="0"/>
          </a:p>
        </p:txBody>
      </p:sp>
    </p:spTree>
    <p:extLst>
      <p:ext uri="{BB962C8B-B14F-4D97-AF65-F5344CB8AC3E}">
        <p14:creationId xmlns:p14="http://schemas.microsoft.com/office/powerpoint/2010/main" val="173046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Organisatie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7010" y="1130968"/>
            <a:ext cx="8379790" cy="41709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600" b="1" dirty="0" smtClean="0"/>
              <a:t>Media</a:t>
            </a:r>
            <a:endParaRPr lang="nl-NL" sz="2600" b="1" dirty="0" smtClean="0"/>
          </a:p>
          <a:p>
            <a:pPr marL="0" indent="0">
              <a:buNone/>
            </a:pPr>
            <a:r>
              <a:rPr lang="nl-NL" sz="2200" dirty="0" smtClean="0"/>
              <a:t>De docent die geen eigen device heeft voert registratie in op rustig moment bij een vaste computer, waardoor de registraties niet tijdig (voor het 3</a:t>
            </a:r>
            <a:r>
              <a:rPr lang="nl-NL" sz="2200" baseline="30000" dirty="0" smtClean="0"/>
              <a:t>e</a:t>
            </a:r>
            <a:r>
              <a:rPr lang="nl-NL" sz="2200" dirty="0" smtClean="0"/>
              <a:t> lesuur worden ouders gebeld) binnen</a:t>
            </a:r>
            <a:r>
              <a:rPr lang="nl-NL" sz="2200" dirty="0"/>
              <a:t> </a:t>
            </a:r>
            <a:r>
              <a:rPr lang="nl-NL" sz="2200" dirty="0" smtClean="0"/>
              <a:t>zijn. Oplossing korte termijn? Lange termijn…BYOD?</a:t>
            </a:r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r>
              <a:rPr lang="nl-NL" sz="2600" b="1" dirty="0" err="1" smtClean="0"/>
              <a:t>Wifi</a:t>
            </a:r>
            <a:endParaRPr lang="nl-NL" sz="2600" b="1" dirty="0"/>
          </a:p>
          <a:p>
            <a:pPr marL="0" indent="0">
              <a:buNone/>
            </a:pPr>
            <a:r>
              <a:rPr lang="nl-NL" sz="2200" dirty="0" smtClean="0"/>
              <a:t>Volgens werkplekbeheerder Marco werkt het naar behoren. Docenten geven aan dat het </a:t>
            </a:r>
            <a:r>
              <a:rPr lang="nl-NL" sz="2200" dirty="0" smtClean="0"/>
              <a:t>soms wel en soms niet werkt, waardoor ze de </a:t>
            </a:r>
            <a:r>
              <a:rPr lang="nl-NL" sz="2200" dirty="0" err="1" smtClean="0"/>
              <a:t>wifi</a:t>
            </a:r>
            <a:r>
              <a:rPr lang="nl-NL" sz="2200" dirty="0" smtClean="0"/>
              <a:t> niet gebruiken</a:t>
            </a:r>
            <a:r>
              <a:rPr lang="nl-NL" sz="1800" dirty="0" smtClean="0"/>
              <a:t>. 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43461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Aanbevelingen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7010" y="1600201"/>
            <a:ext cx="8379790" cy="37017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000" b="1" dirty="0" smtClean="0"/>
              <a:t>A. </a:t>
            </a:r>
            <a:r>
              <a:rPr lang="nl-NL" sz="2000" dirty="0" smtClean="0"/>
              <a:t>Docenten</a:t>
            </a:r>
            <a:r>
              <a:rPr lang="nl-NL" sz="2000" b="1" dirty="0" smtClean="0"/>
              <a:t> aansturen</a:t>
            </a:r>
            <a:r>
              <a:rPr lang="nl-NL" sz="2000" dirty="0" smtClean="0"/>
              <a:t> om volgende obstakels te overwinnen</a:t>
            </a:r>
          </a:p>
          <a:p>
            <a:r>
              <a:rPr lang="nl-NL" sz="2000" i="1" dirty="0" smtClean="0"/>
              <a:t>Daar </a:t>
            </a:r>
            <a:r>
              <a:rPr lang="nl-NL" sz="2000" i="1" dirty="0"/>
              <a:t>waar docenten op efficiënte wijze de digitale verzuimregistratie zouden kunnen doen, verzaken zij dit </a:t>
            </a:r>
          </a:p>
          <a:p>
            <a:r>
              <a:rPr lang="nl-NL" sz="2000" i="1" dirty="0"/>
              <a:t>Daar waar docenten op efficiënte wijze de digitale verzuimregistratie zouden kunnen doen, zijn zij niet of onvoldoende op de </a:t>
            </a:r>
            <a:r>
              <a:rPr lang="nl-NL" sz="2000" i="1" dirty="0" smtClean="0"/>
              <a:t>hoogte</a:t>
            </a:r>
          </a:p>
          <a:p>
            <a:r>
              <a:rPr lang="nl-NL" sz="2000" i="1" dirty="0" smtClean="0"/>
              <a:t>Zit nog niet in de routine van de docenten</a:t>
            </a:r>
          </a:p>
          <a:p>
            <a:pPr marL="0" indent="0">
              <a:buNone/>
            </a:pPr>
            <a:endParaRPr lang="nl-NL" sz="2000" dirty="0" smtClean="0"/>
          </a:p>
          <a:p>
            <a:pPr marL="0" indent="0">
              <a:buNone/>
            </a:pPr>
            <a:r>
              <a:rPr lang="nl-NL" sz="2000" b="1" dirty="0" smtClean="0"/>
              <a:t>B</a:t>
            </a:r>
            <a:r>
              <a:rPr lang="nl-NL" sz="2000" dirty="0" smtClean="0"/>
              <a:t>. </a:t>
            </a:r>
            <a:r>
              <a:rPr lang="nl-NL" sz="2000" b="1" dirty="0" smtClean="0"/>
              <a:t>Informeer</a:t>
            </a:r>
            <a:r>
              <a:rPr lang="nl-NL" sz="2000" dirty="0" smtClean="0"/>
              <a:t> docenten/instructeurs dat de </a:t>
            </a:r>
            <a:r>
              <a:rPr lang="nl-NL" sz="2000" dirty="0"/>
              <a:t>lesgroepen </a:t>
            </a:r>
            <a:r>
              <a:rPr lang="nl-NL" sz="2000" dirty="0" smtClean="0"/>
              <a:t>als </a:t>
            </a:r>
            <a:r>
              <a:rPr lang="nl-NL" sz="2000" dirty="0"/>
              <a:t>1 groep te </a:t>
            </a:r>
            <a:r>
              <a:rPr lang="nl-NL" sz="2000" dirty="0" smtClean="0"/>
              <a:t>benaderen</a:t>
            </a:r>
            <a:r>
              <a:rPr lang="nl-NL" sz="2000" dirty="0"/>
              <a:t> </a:t>
            </a:r>
            <a:r>
              <a:rPr lang="nl-NL" sz="2000" dirty="0" smtClean="0"/>
              <a:t>is in de AVO bovenbouw.</a:t>
            </a:r>
            <a:endParaRPr lang="nl-NL" sz="2000" dirty="0"/>
          </a:p>
          <a:p>
            <a:pPr marL="0" indent="0">
              <a:buNone/>
            </a:pPr>
            <a:endParaRPr lang="nl-NL" sz="2000" dirty="0" smtClean="0"/>
          </a:p>
          <a:p>
            <a:pPr marL="0" indent="0">
              <a:buNone/>
            </a:pPr>
            <a:r>
              <a:rPr lang="nl-NL" sz="2000" b="1" dirty="0" smtClean="0"/>
              <a:t>C. </a:t>
            </a:r>
            <a:r>
              <a:rPr lang="nl-NL" sz="2000" dirty="0" smtClean="0"/>
              <a:t>Vertegenwoordigers</a:t>
            </a:r>
            <a:r>
              <a:rPr lang="nl-NL" sz="2000" dirty="0" smtClean="0"/>
              <a:t> </a:t>
            </a:r>
            <a:r>
              <a:rPr lang="nl-NL" sz="2000" dirty="0" smtClean="0"/>
              <a:t>praktijkroosters naar </a:t>
            </a:r>
            <a:r>
              <a:rPr lang="nl-NL" sz="2000" b="1" dirty="0" smtClean="0"/>
              <a:t>1 aanspreekpunt</a:t>
            </a:r>
            <a:r>
              <a:rPr lang="nl-NL" sz="2000" dirty="0" smtClean="0"/>
              <a:t>, zodat roosters Z/W, De Bongerd, Stadion en Assistenten/</a:t>
            </a:r>
            <a:r>
              <a:rPr lang="nl-NL" sz="2000" dirty="0" err="1" smtClean="0"/>
              <a:t>Lwa</a:t>
            </a:r>
            <a:r>
              <a:rPr lang="nl-NL" sz="2000" dirty="0"/>
              <a:t> </a:t>
            </a:r>
            <a:r>
              <a:rPr lang="nl-NL" sz="2000" dirty="0" smtClean="0"/>
              <a:t>exact doorgevoerd kunnen worden.</a:t>
            </a:r>
            <a:endParaRPr lang="nl-NL" sz="20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8953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Aanbevelingen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7010" y="1600201"/>
            <a:ext cx="8379790" cy="37017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1" dirty="0" smtClean="0"/>
              <a:t>D</a:t>
            </a:r>
            <a:r>
              <a:rPr lang="nl-NL" sz="2000" dirty="0" smtClean="0"/>
              <a:t>. Bouw de dienstverlening van de leerlingenbalie af.</a:t>
            </a:r>
          </a:p>
          <a:p>
            <a:pPr marL="0" indent="0">
              <a:buNone/>
            </a:pPr>
            <a:endParaRPr lang="nl-NL" sz="2000" dirty="0" smtClean="0"/>
          </a:p>
          <a:p>
            <a:pPr marL="0" indent="0">
              <a:buNone/>
            </a:pPr>
            <a:r>
              <a:rPr lang="nl-NL" sz="2000" b="1" dirty="0" smtClean="0"/>
              <a:t>E</a:t>
            </a:r>
            <a:r>
              <a:rPr lang="nl-NL" sz="2000" dirty="0" smtClean="0"/>
              <a:t>. </a:t>
            </a:r>
            <a:r>
              <a:rPr lang="nl-NL" sz="2000" b="1" dirty="0" smtClean="0"/>
              <a:t>Informeer</a:t>
            </a:r>
            <a:r>
              <a:rPr lang="nl-NL" sz="2000" dirty="0" smtClean="0"/>
              <a:t> en communiceer m.b.t. verbeteringen in het werkproces</a:t>
            </a:r>
          </a:p>
          <a:p>
            <a:pPr marL="0" indent="0">
              <a:buNone/>
            </a:pPr>
            <a:r>
              <a:rPr lang="nl-NL" sz="2000" dirty="0" smtClean="0"/>
              <a:t>(efficiëntie, </a:t>
            </a:r>
            <a:r>
              <a:rPr lang="nl-NL" sz="2000" dirty="0" err="1" smtClean="0"/>
              <a:t>app’s</a:t>
            </a:r>
            <a:r>
              <a:rPr lang="nl-NL" sz="2000" dirty="0" smtClean="0"/>
              <a:t>, </a:t>
            </a:r>
            <a:r>
              <a:rPr lang="nl-NL" sz="2000" dirty="0" err="1" smtClean="0"/>
              <a:t>wifi</a:t>
            </a:r>
            <a:r>
              <a:rPr lang="nl-NL" sz="2000" dirty="0" smtClean="0"/>
              <a:t>, </a:t>
            </a:r>
            <a:r>
              <a:rPr lang="nl-NL" sz="2000" dirty="0" err="1" smtClean="0"/>
              <a:t>etc</a:t>
            </a:r>
            <a:r>
              <a:rPr lang="nl-NL" sz="2000" dirty="0" smtClean="0"/>
              <a:t>).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1800" dirty="0" smtClean="0"/>
          </a:p>
          <a:p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68340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Toekomst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0863" y="1551932"/>
            <a:ext cx="8379790" cy="307621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sz="2600" b="1" dirty="0" smtClean="0"/>
              <a:t>Rooster op </a:t>
            </a:r>
            <a:r>
              <a:rPr lang="nl-NL" sz="2600" b="1" dirty="0" err="1" smtClean="0"/>
              <a:t>leerlingniveau</a:t>
            </a:r>
            <a:r>
              <a:rPr lang="nl-NL" sz="2600" b="1" dirty="0" smtClean="0"/>
              <a:t> </a:t>
            </a:r>
          </a:p>
          <a:p>
            <a:pPr marL="0" indent="0">
              <a:buNone/>
            </a:pPr>
            <a:endParaRPr lang="nl-NL" b="1" dirty="0" smtClean="0"/>
          </a:p>
          <a:p>
            <a:pPr marL="0" indent="0">
              <a:buNone/>
            </a:pPr>
            <a:r>
              <a:rPr lang="nl-NL" sz="2300" dirty="0" smtClean="0"/>
              <a:t>Op het moment dat er met het roosterprogramma en SOM gewerkt wordt met clusters is het mogelijk om roosters te maken op </a:t>
            </a:r>
            <a:r>
              <a:rPr lang="nl-NL" sz="2300" dirty="0" err="1" smtClean="0"/>
              <a:t>leerlingniveau</a:t>
            </a:r>
            <a:r>
              <a:rPr lang="nl-NL" sz="2300" dirty="0" smtClean="0"/>
              <a:t>. </a:t>
            </a:r>
            <a:endParaRPr lang="nl-NL" sz="2300" dirty="0"/>
          </a:p>
          <a:p>
            <a:pPr marL="0" indent="0">
              <a:buNone/>
            </a:pPr>
            <a:endParaRPr lang="nl-NL" sz="2300" dirty="0" smtClean="0"/>
          </a:p>
          <a:p>
            <a:pPr marL="0" indent="0">
              <a:buNone/>
            </a:pPr>
            <a:r>
              <a:rPr lang="nl-NL" sz="2300" dirty="0" smtClean="0"/>
              <a:t>Wat dit inhoudt vraagt om nader onderzoek en scholing/kennis voor de SOM beheerder en roostermaker. Let op: tijdsbestek.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91468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5724</TotalTime>
  <Words>580</Words>
  <Application>Microsoft Office PowerPoint</Application>
  <PresentationFormat>Diavoorstelling (4:3)</PresentationFormat>
  <Paragraphs>87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Office-thema</vt:lpstr>
      <vt:lpstr>28 januari 2016</vt:lpstr>
      <vt:lpstr>Registratie naar situatie</vt:lpstr>
      <vt:lpstr>PowerPoint-presentatie</vt:lpstr>
      <vt:lpstr>PowerPoint-presentatie</vt:lpstr>
      <vt:lpstr>Organisatie</vt:lpstr>
      <vt:lpstr>Organisatie</vt:lpstr>
      <vt:lpstr>Aanbevelingen</vt:lpstr>
      <vt:lpstr>Aanbevelingen</vt:lpstr>
      <vt:lpstr>Toekomst</vt:lpstr>
      <vt:lpstr>Vragen?</vt:lpstr>
      <vt:lpstr>Bedankt voor jullie aandacht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irene pijnenburg</dc:creator>
  <cp:lastModifiedBy>Mike Schultze</cp:lastModifiedBy>
  <cp:revision>103</cp:revision>
  <dcterms:created xsi:type="dcterms:W3CDTF">2013-09-18T10:43:00Z</dcterms:created>
  <dcterms:modified xsi:type="dcterms:W3CDTF">2016-02-03T08:46:24Z</dcterms:modified>
</cp:coreProperties>
</file>