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0ECD-138C-4D0E-9267-8B0E16ECC3D8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614F-4A5B-4C35-82A6-8E9E83022D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8EBFF-2FFA-412D-A600-A8894C05805A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F669-5C90-4B1C-841A-204ED5A44B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E664-C967-46A7-BE72-D6677CDBDECD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CD330-C223-409A-AA7F-FF984BF8F0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F0DF-F740-4D9E-8DB2-A6D08793981D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34553-CD40-45BB-BFBE-D00574872D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2F6A-44BB-40E6-A263-D9B0F1865100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4143-2A92-4CC8-B408-6B9B4FCE64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8A91-6D07-4CB5-BD1D-1A8E8A7EF9E4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4F28C-E0E9-4B81-AB2B-E9B143F97D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588D-49B6-4FED-A1AA-5F7DBAD822AD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80DC-BC17-48CC-A5B2-EF1039CC22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C8063-A1B9-48DA-8394-CD40EC9EF36E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AE5E4-9C79-4C4A-BD43-3C3EECDA59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E2FD-525B-48AE-ABB4-B93FD5D78DF1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89FFA-5370-49C0-8B9E-93C8138B8FD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7E6E8-99FB-4963-9A0A-4A71EBB83208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E62C-C1A6-4920-B3ED-E16B40C94A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80D7-C487-421A-8D20-5629370756A5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B1A98-8DE7-46EB-8EBA-D669926EE3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269F3D-4383-4507-B6A4-C6369B29515A}" type="datetimeFigureOut">
              <a:rPr lang="nl-NL"/>
              <a:pPr>
                <a:defRPr/>
              </a:pPr>
              <a:t>14-12-2015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C0F1E4-869D-457D-8560-7798215FF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fontAlgn="base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fontAlgn="base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Nominaal - Reëel</a:t>
            </a:r>
            <a:endParaRPr lang="nl-NL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ln>
                  <a:noFill/>
                </a:ln>
                <a:effectLst/>
              </a:rPr>
              <a:t>vermogensmarkt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dirty="0" smtClean="0"/>
              <a:t>Hier worden leningen of kredieten verstrekt</a:t>
            </a:r>
          </a:p>
          <a:p>
            <a:endParaRPr lang="nl-NL" dirty="0" smtClean="0"/>
          </a:p>
          <a:p>
            <a:pPr>
              <a:buFont typeface="Wingdings 2" pitchFamily="18" charset="2"/>
              <a:buNone/>
            </a:pPr>
            <a:r>
              <a:rPr lang="nl-NL" dirty="0" smtClean="0"/>
              <a:t>2 deelmarkten:</a:t>
            </a:r>
          </a:p>
          <a:p>
            <a:pPr>
              <a:buFont typeface="Wingdings 2" pitchFamily="18" charset="2"/>
              <a:buNone/>
            </a:pPr>
            <a:endParaRPr lang="nl-NL" dirty="0" smtClean="0"/>
          </a:p>
          <a:p>
            <a:pPr>
              <a:buFont typeface="Wingdings 2" pitchFamily="18" charset="2"/>
              <a:buNone/>
            </a:pPr>
            <a:r>
              <a:rPr lang="nl-NL" sz="2800" dirty="0" smtClean="0"/>
              <a:t>Geldmarkt</a:t>
            </a:r>
            <a:r>
              <a:rPr lang="nl-NL" sz="2800" smtClean="0"/>
              <a:t>: </a:t>
            </a:r>
            <a:r>
              <a:rPr lang="nl-NL" sz="2800" smtClean="0"/>
              <a:t>Kortlopende </a:t>
            </a:r>
            <a:r>
              <a:rPr lang="nl-NL" sz="2800" dirty="0" smtClean="0"/>
              <a:t>kredieten (1 a 2 </a:t>
            </a:r>
            <a:r>
              <a:rPr lang="nl-NL" sz="2800" dirty="0" err="1" smtClean="0"/>
              <a:t>jr</a:t>
            </a:r>
            <a:r>
              <a:rPr lang="nl-NL" sz="2800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nl-NL" sz="2800" dirty="0" smtClean="0"/>
          </a:p>
          <a:p>
            <a:pPr>
              <a:buFont typeface="Wingdings 2" pitchFamily="18" charset="2"/>
              <a:buNone/>
            </a:pPr>
            <a:r>
              <a:rPr lang="nl-NL" sz="2800" dirty="0" smtClean="0"/>
              <a:t>Kapitaalmarkt: Langlopende kredieten (langer dan 2jr)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z="3600" dirty="0">
                <a:ln>
                  <a:noFill/>
                </a:ln>
                <a:effectLst/>
              </a:rPr>
              <a:t>H</a:t>
            </a:r>
            <a:r>
              <a:rPr lang="nl-NL" sz="3600" dirty="0" smtClean="0">
                <a:ln>
                  <a:noFill/>
                </a:ln>
                <a:effectLst/>
              </a:rPr>
              <a:t>oogte </a:t>
            </a:r>
            <a:r>
              <a:rPr lang="nl-NL" sz="3600" dirty="0" smtClean="0">
                <a:ln>
                  <a:noFill/>
                </a:ln>
                <a:effectLst/>
              </a:rPr>
              <a:t>van de rente?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Kortlopend of langlopend</a:t>
            </a:r>
          </a:p>
          <a:p>
            <a:r>
              <a:rPr lang="nl-NL" smtClean="0"/>
              <a:t>Risico</a:t>
            </a:r>
          </a:p>
          <a:p>
            <a:r>
              <a:rPr lang="nl-NL" smtClean="0"/>
              <a:t>De inflatie op dat moment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ln>
                  <a:noFill/>
                </a:ln>
                <a:effectLst/>
              </a:rPr>
              <a:t>Inflatie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Stijging algemeen prijspeil</a:t>
            </a:r>
          </a:p>
          <a:p>
            <a:r>
              <a:rPr lang="nl-NL" smtClean="0"/>
              <a:t>Geldontwaarding</a:t>
            </a:r>
          </a:p>
          <a:p>
            <a:r>
              <a:rPr lang="nl-NL" smtClean="0"/>
              <a:t>Indexcijfer noemen we het cpi: consumentenprijsindex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l-NL" smtClean="0">
                <a:ln>
                  <a:noFill/>
                </a:ln>
                <a:effectLst/>
              </a:rPr>
              <a:t>Verschil nominaal en reëel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nl-NL" smtClean="0"/>
              <a:t>Nominaal is wat je ziet.</a:t>
            </a:r>
          </a:p>
          <a:p>
            <a:r>
              <a:rPr lang="nl-NL" smtClean="0"/>
              <a:t>Reëel is gecorrigeerd door de inflatie</a:t>
            </a:r>
          </a:p>
          <a:p>
            <a:pPr>
              <a:buFont typeface="Wingdings 2" pitchFamily="18" charset="2"/>
              <a:buNone/>
            </a:pPr>
            <a:endParaRPr lang="nl-NL" smtClean="0"/>
          </a:p>
          <a:p>
            <a:pPr>
              <a:buFont typeface="Wingdings 2" pitchFamily="18" charset="2"/>
              <a:buNone/>
            </a:pPr>
            <a:r>
              <a:rPr lang="nl-NL" smtClean="0"/>
              <a:t>Berekening Reële cijfers </a:t>
            </a:r>
          </a:p>
          <a:p>
            <a:pPr>
              <a:buFont typeface="Wingdings 2" pitchFamily="18" charset="2"/>
              <a:buNone/>
            </a:pPr>
            <a:endParaRPr lang="nl-NL" smtClean="0"/>
          </a:p>
          <a:p>
            <a:pPr>
              <a:buFont typeface="Wingdings 2" pitchFamily="18" charset="2"/>
              <a:buNone/>
            </a:pPr>
            <a:r>
              <a:rPr lang="nl-NL" u="sng" smtClean="0"/>
              <a:t>Indexcijfer nominaal</a:t>
            </a:r>
          </a:p>
          <a:p>
            <a:pPr>
              <a:buFont typeface="Wingdings 2" pitchFamily="18" charset="2"/>
              <a:buNone/>
            </a:pPr>
            <a:r>
              <a:rPr lang="nl-NL" smtClean="0"/>
              <a:t>		CPI			* 100</a:t>
            </a:r>
          </a:p>
          <a:p>
            <a:pPr>
              <a:buFont typeface="Wingdings 2" pitchFamily="18" charset="2"/>
              <a:buNone/>
            </a:pPr>
            <a:endParaRPr lang="nl-NL" smtClean="0"/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6013" y="1916113"/>
            <a:ext cx="7488237" cy="830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Stel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nominale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stijgt</a:t>
            </a:r>
            <a:r>
              <a:rPr lang="en-US" dirty="0">
                <a:latin typeface="+mn-lt"/>
              </a:rPr>
              <a:t> met 5% en de </a:t>
            </a:r>
            <a:r>
              <a:rPr lang="en-US" dirty="0" err="1" smtClean="0">
                <a:latin typeface="+mn-lt"/>
              </a:rPr>
              <a:t>prijzen</a:t>
            </a:r>
            <a:r>
              <a:rPr lang="en-US" dirty="0" smtClean="0">
                <a:latin typeface="+mn-lt"/>
              </a:rPr>
              <a:t> met 4</a:t>
            </a:r>
            <a:r>
              <a:rPr lang="en-US" dirty="0">
                <a:latin typeface="+mn-lt"/>
              </a:rPr>
              <a:t>%. Met </a:t>
            </a:r>
            <a:r>
              <a:rPr lang="en-US" dirty="0" err="1">
                <a:latin typeface="+mn-lt"/>
              </a:rPr>
              <a:t>hoeveel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procent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stijgt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daalt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reële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?</a:t>
            </a:r>
            <a:endParaRPr lang="nl-NL" dirty="0">
              <a:latin typeface="+mn-lt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116013" y="3173413"/>
            <a:ext cx="7488237" cy="831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Antwoord</a:t>
            </a:r>
            <a:r>
              <a:rPr lang="en-US" dirty="0">
                <a:latin typeface="+mn-lt"/>
              </a:rPr>
              <a:t>: 105 / 104 x 100% = 100,96.  </a:t>
            </a:r>
            <a:r>
              <a:rPr lang="en-US" dirty="0" err="1">
                <a:latin typeface="+mn-lt"/>
              </a:rPr>
              <a:t>Dus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reële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stijgt</a:t>
            </a:r>
            <a:r>
              <a:rPr lang="en-US" dirty="0">
                <a:latin typeface="+mn-lt"/>
              </a:rPr>
              <a:t> met 100,96 – 100 = 0,96%</a:t>
            </a:r>
            <a:endParaRPr lang="nl-NL" dirty="0">
              <a:latin typeface="+mn-lt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42988" y="4100513"/>
            <a:ext cx="7488237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Stel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nominale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stijgt</a:t>
            </a:r>
            <a:r>
              <a:rPr lang="en-US" dirty="0">
                <a:latin typeface="+mn-lt"/>
              </a:rPr>
              <a:t> met 4,5% en de </a:t>
            </a:r>
            <a:r>
              <a:rPr lang="en-US" dirty="0" err="1" smtClean="0">
                <a:latin typeface="+mn-lt"/>
              </a:rPr>
              <a:t>prijzen</a:t>
            </a:r>
            <a:r>
              <a:rPr lang="en-US" dirty="0" smtClean="0">
                <a:latin typeface="+mn-lt"/>
              </a:rPr>
              <a:t> met 7</a:t>
            </a:r>
            <a:r>
              <a:rPr lang="en-US" dirty="0">
                <a:latin typeface="+mn-lt"/>
              </a:rPr>
              <a:t>%. Met </a:t>
            </a:r>
            <a:r>
              <a:rPr lang="en-US" dirty="0" err="1">
                <a:latin typeface="+mn-lt"/>
              </a:rPr>
              <a:t>hoeveel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procent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stijgt</a:t>
            </a:r>
            <a:r>
              <a:rPr lang="en-US" dirty="0">
                <a:latin typeface="+mn-lt"/>
              </a:rPr>
              <a:t>/</a:t>
            </a:r>
            <a:r>
              <a:rPr lang="en-US" dirty="0" err="1">
                <a:latin typeface="+mn-lt"/>
              </a:rPr>
              <a:t>daalt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reële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?</a:t>
            </a:r>
            <a:endParaRPr lang="nl-NL" dirty="0">
              <a:latin typeface="+mn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44575" y="5407025"/>
            <a:ext cx="7488238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Antwoord</a:t>
            </a:r>
            <a:r>
              <a:rPr lang="en-US" dirty="0">
                <a:latin typeface="+mn-lt"/>
              </a:rPr>
              <a:t>: 104,5 / 107 x 100% = 97,66.  </a:t>
            </a:r>
            <a:r>
              <a:rPr lang="en-US" dirty="0" err="1">
                <a:latin typeface="+mn-lt"/>
              </a:rPr>
              <a:t>Dus</a:t>
            </a:r>
            <a:r>
              <a:rPr lang="en-US" dirty="0">
                <a:latin typeface="+mn-lt"/>
              </a:rPr>
              <a:t> het </a:t>
            </a:r>
            <a:r>
              <a:rPr lang="en-US" dirty="0" err="1">
                <a:latin typeface="+mn-lt"/>
              </a:rPr>
              <a:t>reële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inkomen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daalt</a:t>
            </a:r>
            <a:r>
              <a:rPr lang="en-US" dirty="0">
                <a:latin typeface="+mn-lt"/>
              </a:rPr>
              <a:t> met 100 – 97,66 = 2,34%</a:t>
            </a:r>
            <a:endParaRPr lang="nl-NL" dirty="0">
              <a:latin typeface="+mn-lt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3200" dirty="0" smtClean="0"/>
              <a:t>Voorbeelden nominaal – reëel inkomen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00088" y="2854325"/>
            <a:ext cx="3871912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Nominale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rente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bestaat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uit</a:t>
            </a:r>
            <a:r>
              <a:rPr lang="en-US" dirty="0">
                <a:latin typeface="+mn-lt"/>
              </a:rPr>
              <a:t>:</a:t>
            </a:r>
            <a:endParaRPr lang="nl-NL" dirty="0">
              <a:latin typeface="+mn-lt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9263" y="3590925"/>
            <a:ext cx="570706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err="1">
                <a:latin typeface="+mn-lt"/>
              </a:rPr>
              <a:t>Vergoeding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uitstel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consumptie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err="1">
                <a:latin typeface="+mn-lt"/>
              </a:rPr>
              <a:t>Vergoeding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risico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dat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gelopen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wordt</a:t>
            </a:r>
            <a:r>
              <a:rPr lang="en-US" dirty="0">
                <a:latin typeface="+mn-lt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err="1">
                <a:latin typeface="+mn-lt"/>
              </a:rPr>
              <a:t>Vergoeding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voor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inflatie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prijsstijging</a:t>
            </a:r>
            <a:r>
              <a:rPr lang="en-US" dirty="0" smtClean="0">
                <a:latin typeface="+mn-lt"/>
              </a:rPr>
              <a:t>)</a:t>
            </a:r>
            <a:endParaRPr lang="nl-NL" dirty="0">
              <a:latin typeface="+mn-l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700338" y="5157788"/>
            <a:ext cx="6299200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De </a:t>
            </a:r>
            <a:r>
              <a:rPr lang="en-US" dirty="0" err="1">
                <a:latin typeface="+mn-lt"/>
              </a:rPr>
              <a:t>eerste</a:t>
            </a:r>
            <a:r>
              <a:rPr lang="en-US" dirty="0">
                <a:latin typeface="+mn-lt"/>
              </a:rPr>
              <a:t> twee </a:t>
            </a:r>
            <a:r>
              <a:rPr lang="en-US" dirty="0" err="1">
                <a:latin typeface="+mn-lt"/>
              </a:rPr>
              <a:t>punten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vormen</a:t>
            </a:r>
            <a:r>
              <a:rPr lang="en-US" dirty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reële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rente</a:t>
            </a:r>
            <a:r>
              <a:rPr lang="en-US" dirty="0">
                <a:latin typeface="+mn-lt"/>
              </a:rPr>
              <a:t>.</a:t>
            </a:r>
            <a:endParaRPr lang="nl-NL" dirty="0">
              <a:latin typeface="+mn-lt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00088" y="1557338"/>
            <a:ext cx="56515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>
                <a:latin typeface="+mn-lt"/>
              </a:rPr>
              <a:t>Je ziet bij een bank staan: rente 4,6%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00088" y="2278063"/>
            <a:ext cx="4787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>
                <a:latin typeface="+mn-lt"/>
              </a:rPr>
              <a:t>Dit is de nominale rente</a:t>
            </a: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3200" dirty="0" smtClean="0"/>
              <a:t>Rendement</a:t>
            </a:r>
            <a:r>
              <a:rPr lang="nl-NL" sz="3200" baseline="30000" dirty="0" smtClean="0"/>
              <a:t>1</a:t>
            </a:r>
            <a:endParaRPr lang="nl-NL" sz="3200" baseline="30000" dirty="0"/>
          </a:p>
        </p:txBody>
      </p:sp>
      <p:sp>
        <p:nvSpPr>
          <p:cNvPr id="16391" name="Tekstvak 1"/>
          <p:cNvSpPr txBox="1">
            <a:spLocks noChangeArrowheads="1"/>
          </p:cNvSpPr>
          <p:nvPr/>
        </p:nvSpPr>
        <p:spPr bwMode="auto">
          <a:xfrm>
            <a:off x="457200" y="6165850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baseline="30000">
                <a:latin typeface="Corbel" pitchFamily="34" charset="0"/>
              </a:rPr>
              <a:t>1</a:t>
            </a:r>
            <a:r>
              <a:rPr lang="nl-NL">
                <a:latin typeface="Corbel" pitchFamily="34" charset="0"/>
              </a:rPr>
              <a:t> investeringsopbrengst / investering x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  <p:bldP spid="1032" grpId="0"/>
      <p:bldP spid="10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16013" y="2708275"/>
            <a:ext cx="2971800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Nominale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rente</a:t>
            </a:r>
            <a:r>
              <a:rPr lang="en-US" dirty="0">
                <a:latin typeface="+mn-lt"/>
              </a:rPr>
              <a:t>  4,5%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Inflatie</a:t>
            </a:r>
            <a:r>
              <a:rPr lang="en-US" dirty="0">
                <a:latin typeface="+mn-lt"/>
              </a:rPr>
              <a:t> 2,5%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0825" y="5199063"/>
            <a:ext cx="8821738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+mn-lt"/>
              </a:rPr>
              <a:t>Dus</a:t>
            </a:r>
            <a:r>
              <a:rPr lang="en-US" dirty="0" smtClean="0">
                <a:latin typeface="+mn-lt"/>
              </a:rPr>
              <a:t> de </a:t>
            </a:r>
            <a:r>
              <a:rPr lang="en-US" dirty="0" err="1">
                <a:latin typeface="+mn-lt"/>
              </a:rPr>
              <a:t>reëele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rente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is 104,5 / 102,5 *100 = 101,95            </a:t>
            </a:r>
            <a:r>
              <a:rPr lang="en-US" dirty="0" smtClean="0">
                <a:latin typeface="+mn-lt"/>
              </a:rPr>
              <a:t>1,95</a:t>
            </a:r>
            <a:r>
              <a:rPr lang="en-US" dirty="0">
                <a:latin typeface="+mn-lt"/>
              </a:rPr>
              <a:t>%           </a:t>
            </a:r>
            <a:endParaRPr lang="nl-NL" dirty="0">
              <a:latin typeface="+mn-lt"/>
            </a:endParaRPr>
          </a:p>
        </p:txBody>
      </p:sp>
      <p:sp>
        <p:nvSpPr>
          <p:cNvPr id="3" name="PIJL-RECHTS 2"/>
          <p:cNvSpPr/>
          <p:nvPr/>
        </p:nvSpPr>
        <p:spPr>
          <a:xfrm>
            <a:off x="6516688" y="5302250"/>
            <a:ext cx="5762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800" b="1" kern="120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3200" dirty="0" smtClean="0"/>
              <a:t>Voorbeeld rendement</a:t>
            </a:r>
            <a:endParaRPr lang="nl-NL" sz="3200" dirty="0"/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250825" y="4005263"/>
            <a:ext cx="83645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rbel" pitchFamily="34" charset="0"/>
              </a:rPr>
              <a:t>De reëele rente  is: </a:t>
            </a:r>
          </a:p>
          <a:p>
            <a:r>
              <a:rPr lang="en-US" sz="2400">
                <a:latin typeface="Corbel" pitchFamily="34" charset="0"/>
              </a:rPr>
              <a:t>indexcijfer nominale rente / prijsindexcijfer x 100%</a:t>
            </a:r>
            <a:endParaRPr lang="nl-NL" sz="24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0" grpId="0"/>
      <p:bldP spid="3" grpId="0" animBg="1"/>
      <p:bldP spid="2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Luxe-thema</Template>
  <TotalTime>120</TotalTime>
  <Words>261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Deluxe</vt:lpstr>
      <vt:lpstr>Nominaal - Reëel</vt:lpstr>
      <vt:lpstr>vermogensmarkt</vt:lpstr>
      <vt:lpstr>Hoogte van de rente?</vt:lpstr>
      <vt:lpstr>Inflatie</vt:lpstr>
      <vt:lpstr>Verschil nominaal en reëel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Nominaal - Reëel</dc:title>
  <dc:creator>Alberts, Johan</dc:creator>
  <cp:lastModifiedBy>Alberts, R.J.</cp:lastModifiedBy>
  <cp:revision>10</cp:revision>
  <dcterms:modified xsi:type="dcterms:W3CDTF">2015-12-14T09:38:45Z</dcterms:modified>
</cp:coreProperties>
</file>