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1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>
      <p:cViewPr varScale="1">
        <p:scale>
          <a:sx n="84" d="100"/>
          <a:sy n="84" d="100"/>
        </p:scale>
        <p:origin x="-141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A6A4F10-A218-4A82-809D-C083B8B76DE5}" type="datetimeFigureOut">
              <a:rPr lang="nl-NL" smtClean="0"/>
              <a:t>11-2-2016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6A4F10-A218-4A82-809D-C083B8B76DE5}" type="datetimeFigureOut">
              <a:rPr lang="nl-NL" smtClean="0"/>
              <a:t>11-2-2016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A6A4F10-A218-4A82-809D-C083B8B76DE5}" type="datetimeFigureOut">
              <a:rPr lang="nl-NL" smtClean="0"/>
              <a:t>11-2-2016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6A4F10-A218-4A82-809D-C083B8B76DE5}" type="datetimeFigureOut">
              <a:rPr lang="nl-NL" smtClean="0"/>
              <a:t>11-2-2016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6A4F10-A218-4A82-809D-C083B8B76DE5}" type="datetimeFigureOut">
              <a:rPr lang="nl-NL" smtClean="0"/>
              <a:t>11-2-2016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6A4F10-A218-4A82-809D-C083B8B76DE5}" type="datetimeFigureOut">
              <a:rPr lang="nl-NL" smtClean="0"/>
              <a:t>11-2-2016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6A4F10-A218-4A82-809D-C083B8B76DE5}" type="datetimeFigureOut">
              <a:rPr lang="nl-NL" smtClean="0"/>
              <a:t>11-2-2016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6A4F10-A218-4A82-809D-C083B8B76DE5}" type="datetimeFigureOut">
              <a:rPr lang="nl-NL" smtClean="0"/>
              <a:t>11-2-2016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6A4F10-A218-4A82-809D-C083B8B76DE5}" type="datetimeFigureOut">
              <a:rPr lang="nl-NL" smtClean="0"/>
              <a:t>11-2-2016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6A4F10-A218-4A82-809D-C083B8B76DE5}" type="datetimeFigureOut">
              <a:rPr lang="nl-NL" smtClean="0"/>
              <a:t>11-2-2016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6A4F10-A218-4A82-809D-C083B8B76DE5}" type="datetimeFigureOut">
              <a:rPr lang="nl-NL" smtClean="0"/>
              <a:t>11-2-2016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A6A4F10-A218-4A82-809D-C083B8B76DE5}" type="datetimeFigureOut">
              <a:rPr lang="nl-NL" smtClean="0"/>
              <a:t>11-2-2016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nl/url?sa=i&amp;rct=j&amp;q=&amp;esrc=s&amp;source=images&amp;cd=&amp;cad=rja&amp;uact=8&amp;ved=0CAcQjRxqFQoTCPz6hfvOv8cCFRFr2wodhHUL8g&amp;url=http://zonnehart2012haikujozlebruyn.skynetblogs.be/archive/2014/03/20/valse-bescheidenheid-8139056.html&amp;ei=vPPZVfysKJHW7QaE662QDw&amp;psig=AFQjCNHFCZu0F59em6H-46DFiEd0Rto7EA&amp;ust=144043342506426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nl/url?sa=i&amp;rct=j&amp;q=&amp;esrc=s&amp;source=images&amp;cd=&amp;cad=rja&amp;uact=8&amp;ved=0CAcQjRxqFQoTCLT0ruDMv8cCFcqc2wodzW4Ihw&amp;url=https://www.managementsite.nl/grenzen-stellen-managen&amp;ei=a_HZVfSSM8q57gbN3aG4CA&amp;psig=AFQjCNGaISL_nQxDZR8bWhMMaJ5dps24ZA&amp;ust=144043287127552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nl/url?sa=i&amp;rct=j&amp;q=&amp;esrc=s&amp;source=images&amp;cd=&amp;cad=rja&amp;uact=8&amp;ved=0CAcQjRxqFQoTCIvg_cvNv8cCFaUK2wod1AgI6g&amp;url=https://octopas.wordpress.com/&amp;ei=TfLZVcuFIKWV7AbUkaDQDg&amp;psig=AFQjCNFYojk0CIDnl6ZDRwIz39nx-nS9rw&amp;ust=144043309852195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nl/url?sa=i&amp;rct=j&amp;q=&amp;esrc=s&amp;source=images&amp;cd=&amp;cad=rja&amp;uact=8&amp;ved=0CAcQjRxqFQoTCLSDvOTNv8cCFWkI2wod2xcBKA&amp;url=http://www.insideup.nl/?page_id%3D84&amp;ei=gPLZVbTDNemQ7Abbr4TAAg&amp;psig=AFQjCNGID_68I5YAXhOZyC0DQuCJegDGkA&amp;ust=144043313454363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Assertief zijn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Hoofdstuk 25</a:t>
            </a:r>
            <a:endParaRPr lang="nl-NL" dirty="0"/>
          </a:p>
        </p:txBody>
      </p:sp>
      <p:pic>
        <p:nvPicPr>
          <p:cNvPr id="1026" name="Picture 2" descr="Traject V&amp;V / Zorg Begeleiden / niveau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51" y="188640"/>
            <a:ext cx="2083470" cy="2844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ndertitel 2"/>
          <p:cNvSpPr txBox="1">
            <a:spLocks/>
          </p:cNvSpPr>
          <p:nvPr/>
        </p:nvSpPr>
        <p:spPr>
          <a:xfrm>
            <a:off x="72008" y="4536504"/>
            <a:ext cx="2483768" cy="2276872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None/>
              <a:defRPr kumimoji="0" sz="2200" kern="1200" baseline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None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nl-NL" dirty="0" smtClean="0"/>
              <a:t>VZ </a:t>
            </a:r>
          </a:p>
          <a:p>
            <a:r>
              <a:rPr lang="nl-NL" dirty="0" smtClean="0"/>
              <a:t>Begeleidingskunde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Carin Hogenbirk</a:t>
            </a:r>
          </a:p>
          <a:p>
            <a:r>
              <a:rPr lang="nl-NL" dirty="0" smtClean="0"/>
              <a:t>Augustus 2015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357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Agressief reageren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Ziet zijn gedrag niet als probleem</a:t>
            </a:r>
          </a:p>
          <a:p>
            <a:r>
              <a:rPr lang="nl-NL" dirty="0" smtClean="0"/>
              <a:t>Heeft geen inzicht in eigen gedrag</a:t>
            </a:r>
          </a:p>
          <a:p>
            <a:r>
              <a:rPr lang="nl-NL" dirty="0" smtClean="0"/>
              <a:t>Meestal een </a:t>
            </a:r>
            <a:r>
              <a:rPr lang="nl-NL" dirty="0" smtClean="0"/>
              <a:t>masker</a:t>
            </a:r>
          </a:p>
          <a:p>
            <a:r>
              <a:rPr lang="nl-NL" dirty="0" smtClean="0"/>
              <a:t>Luistert slecht of helemaal niet</a:t>
            </a:r>
            <a:endParaRPr lang="nl-NL" dirty="0" smtClean="0"/>
          </a:p>
          <a:p>
            <a:pPr lvl="1"/>
            <a:r>
              <a:rPr lang="nl-NL" dirty="0" smtClean="0"/>
              <a:t>Houdt zo mensen op een afstand</a:t>
            </a:r>
          </a:p>
          <a:p>
            <a:pPr lvl="1"/>
            <a:r>
              <a:rPr lang="nl-NL" dirty="0" smtClean="0"/>
              <a:t>Leert niet van zijn gedrag</a:t>
            </a:r>
          </a:p>
          <a:p>
            <a:pPr lvl="1"/>
            <a:r>
              <a:rPr lang="nl-NL" dirty="0" smtClean="0"/>
              <a:t>Wekt erg veel weerstand </a:t>
            </a:r>
            <a:r>
              <a:rPr lang="nl-NL" dirty="0" smtClean="0"/>
              <a:t>op</a:t>
            </a:r>
          </a:p>
          <a:p>
            <a:pPr lvl="1"/>
            <a:r>
              <a:rPr lang="nl-NL" dirty="0" smtClean="0"/>
              <a:t>Heeft veel overdreven kritiek op </a:t>
            </a:r>
          </a:p>
          <a:p>
            <a:pPr marL="292608" lvl="1" indent="0">
              <a:buNone/>
            </a:pPr>
            <a:r>
              <a:rPr lang="nl-NL" dirty="0" smtClean="0"/>
              <a:t>  anderen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 smtClean="0"/>
              <a:t>Vaak onzeker</a:t>
            </a:r>
          </a:p>
          <a:p>
            <a:pPr marL="292608" lvl="1" indent="0">
              <a:buNone/>
            </a:pPr>
            <a:r>
              <a:rPr lang="nl-NL" dirty="0"/>
              <a:t> </a:t>
            </a:r>
            <a:endParaRPr lang="nl-NL" dirty="0" smtClean="0"/>
          </a:p>
          <a:p>
            <a:pPr marL="292608" lvl="1" indent="0">
              <a:buNone/>
            </a:pPr>
            <a:r>
              <a:rPr lang="nl-NL" dirty="0" smtClean="0"/>
              <a:t>  </a:t>
            </a:r>
            <a:endParaRPr lang="nl-NL" dirty="0" smtClean="0"/>
          </a:p>
          <a:p>
            <a:pPr lvl="1"/>
            <a:endParaRPr lang="nl-NL" dirty="0"/>
          </a:p>
        </p:txBody>
      </p:sp>
      <p:pic>
        <p:nvPicPr>
          <p:cNvPr id="7170" name="Picture 2" descr="http://krant.telegraaf.nl/krant/depsycholoog/graphics/psycho.maandag.echtegevo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418355"/>
            <a:ext cx="2527548" cy="253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4501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20040"/>
            <a:ext cx="807524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Oorzaken gebrek aan assertiviteit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Bescheidenheid</a:t>
            </a:r>
          </a:p>
          <a:p>
            <a:pPr lvl="1"/>
            <a:r>
              <a:rPr lang="nl-NL" dirty="0" smtClean="0"/>
              <a:t>Meer ervaring</a:t>
            </a:r>
          </a:p>
          <a:p>
            <a:pPr lvl="1"/>
            <a:r>
              <a:rPr lang="nl-NL" dirty="0" smtClean="0"/>
              <a:t>Meer kennis</a:t>
            </a:r>
          </a:p>
          <a:p>
            <a:pPr lvl="1"/>
            <a:r>
              <a:rPr lang="nl-NL" dirty="0" smtClean="0"/>
              <a:t>Ouder</a:t>
            </a:r>
          </a:p>
          <a:p>
            <a:pPr lvl="1"/>
            <a:r>
              <a:rPr lang="nl-NL" dirty="0" smtClean="0"/>
              <a:t>Hogere functie</a:t>
            </a:r>
          </a:p>
          <a:p>
            <a:pPr lvl="1"/>
            <a:r>
              <a:rPr lang="nl-NL" dirty="0" smtClean="0"/>
              <a:t>Afhankelijkheid gevoel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 rot="16200000">
            <a:off x="7044444" y="4772980"/>
            <a:ext cx="3110880" cy="710952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nl-NL" smtClean="0"/>
              <a:t>oorzaken</a:t>
            </a:r>
            <a:endParaRPr lang="nl-NL" dirty="0"/>
          </a:p>
        </p:txBody>
      </p:sp>
      <p:pic>
        <p:nvPicPr>
          <p:cNvPr id="8194" name="Picture 2" descr="http://c2.plzcdn.com/ZillaIMG/11ccc1492e171cb051c9e153f3ca9c1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79568"/>
            <a:ext cx="3142070" cy="2739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456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28800"/>
            <a:ext cx="7643192" cy="4198248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Angst</a:t>
            </a:r>
            <a:endParaRPr lang="nl-NL" dirty="0" smtClean="0"/>
          </a:p>
          <a:p>
            <a:pPr lvl="1"/>
            <a:r>
              <a:rPr lang="nl-NL" dirty="0"/>
              <a:t>Emotionele verwaarlozing</a:t>
            </a:r>
            <a:endParaRPr lang="nl-NL" dirty="0" smtClean="0"/>
          </a:p>
          <a:p>
            <a:pPr lvl="1"/>
            <a:r>
              <a:rPr lang="nl-NL" dirty="0" smtClean="0"/>
              <a:t>Bang om afgewezen te worden</a:t>
            </a:r>
          </a:p>
          <a:p>
            <a:pPr lvl="1"/>
            <a:r>
              <a:rPr lang="nl-NL" dirty="0" smtClean="0"/>
              <a:t>Bang om gekwetst te worden</a:t>
            </a:r>
          </a:p>
          <a:p>
            <a:r>
              <a:rPr lang="nl-NL" dirty="0" smtClean="0"/>
              <a:t>Te hoge verwachtingen</a:t>
            </a:r>
          </a:p>
          <a:p>
            <a:pPr lvl="1"/>
            <a:r>
              <a:rPr lang="nl-NL" dirty="0" smtClean="0"/>
              <a:t>Verwachten dat een ander wel begrijpt wat je wilt</a:t>
            </a:r>
          </a:p>
          <a:p>
            <a:r>
              <a:rPr lang="nl-NL" dirty="0" smtClean="0"/>
              <a:t>Verlegenheid</a:t>
            </a:r>
          </a:p>
          <a:p>
            <a:pPr lvl="1"/>
            <a:r>
              <a:rPr lang="nl-NL" dirty="0" smtClean="0"/>
              <a:t>Hekel aan om in het middelpunt te staan</a:t>
            </a:r>
          </a:p>
          <a:p>
            <a:pPr lvl="2"/>
            <a:r>
              <a:rPr lang="nl-NL" dirty="0" smtClean="0"/>
              <a:t>Blozen</a:t>
            </a:r>
          </a:p>
          <a:p>
            <a:pPr lvl="2"/>
            <a:r>
              <a:rPr lang="nl-NL" dirty="0" smtClean="0"/>
              <a:t>Stotteren</a:t>
            </a:r>
          </a:p>
          <a:p>
            <a:pPr lvl="2"/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 rot="16200000">
            <a:off x="7044444" y="4772980"/>
            <a:ext cx="3110880" cy="710952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nl-NL" smtClean="0"/>
              <a:t>oorzaken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3806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4846320"/>
          </a:xfrm>
        </p:spPr>
        <p:txBody>
          <a:bodyPr/>
          <a:lstStyle/>
          <a:p>
            <a:r>
              <a:rPr lang="nl-NL" dirty="0" smtClean="0"/>
              <a:t>Schuldgevoel</a:t>
            </a:r>
          </a:p>
          <a:p>
            <a:pPr lvl="1"/>
            <a:r>
              <a:rPr lang="nl-NL" dirty="0" smtClean="0"/>
              <a:t>Willen anderen helpen</a:t>
            </a:r>
          </a:p>
          <a:p>
            <a:pPr lvl="1"/>
            <a:r>
              <a:rPr lang="nl-NL" dirty="0" smtClean="0"/>
              <a:t>Niet egoïstisch zijn</a:t>
            </a:r>
          </a:p>
          <a:p>
            <a:pPr lvl="1"/>
            <a:r>
              <a:rPr lang="nl-NL" dirty="0" smtClean="0"/>
              <a:t>Oorzaak opvoeding</a:t>
            </a:r>
          </a:p>
          <a:p>
            <a:r>
              <a:rPr lang="nl-NL" dirty="0" smtClean="0"/>
              <a:t>Eenling zijn</a:t>
            </a:r>
          </a:p>
          <a:p>
            <a:pPr lvl="1"/>
            <a:r>
              <a:rPr lang="nl-NL" dirty="0" smtClean="0"/>
              <a:t>Het lijkt of jij alleen een andere mening hebt</a:t>
            </a:r>
          </a:p>
          <a:p>
            <a:pPr lvl="2"/>
            <a:r>
              <a:rPr lang="nl-NL" dirty="0" smtClean="0"/>
              <a:t>Pesten</a:t>
            </a:r>
          </a:p>
          <a:p>
            <a:r>
              <a:rPr lang="nl-NL" dirty="0" smtClean="0"/>
              <a:t>Bewuste keuze</a:t>
            </a:r>
          </a:p>
          <a:p>
            <a:pPr lvl="1"/>
            <a:r>
              <a:rPr lang="nl-NL" dirty="0" smtClean="0"/>
              <a:t>Goed afgewogen</a:t>
            </a:r>
          </a:p>
          <a:p>
            <a:pPr lvl="1"/>
            <a:endParaRPr lang="nl-NL" dirty="0"/>
          </a:p>
          <a:p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 rot="16200000">
            <a:off x="7044444" y="4772980"/>
            <a:ext cx="3110880" cy="710952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nl-NL" smtClean="0"/>
              <a:t>oorzaken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7374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Assertief wel zo prettig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609416"/>
            <a:ext cx="7931224" cy="4846320"/>
          </a:xfrm>
        </p:spPr>
        <p:txBody>
          <a:bodyPr/>
          <a:lstStyle/>
          <a:p>
            <a:r>
              <a:rPr lang="nl-NL" dirty="0" smtClean="0"/>
              <a:t>Anderen hebben daar respect en waardering voor</a:t>
            </a:r>
          </a:p>
          <a:p>
            <a:pPr lvl="1"/>
            <a:r>
              <a:rPr lang="nl-NL" dirty="0" smtClean="0"/>
              <a:t>Laat rustig horen wat jij wilt</a:t>
            </a:r>
          </a:p>
          <a:p>
            <a:pPr lvl="1"/>
            <a:r>
              <a:rPr lang="nl-NL" dirty="0" smtClean="0"/>
              <a:t>Gebruik de –ik- vorm</a:t>
            </a:r>
          </a:p>
          <a:p>
            <a:pPr lvl="1"/>
            <a:r>
              <a:rPr lang="nl-NL" dirty="0" smtClean="0"/>
              <a:t>Geef aan waarom je iets wilt</a:t>
            </a:r>
          </a:p>
          <a:p>
            <a:pPr lvl="1"/>
            <a:r>
              <a:rPr lang="nl-NL" dirty="0" smtClean="0"/>
              <a:t>Denk mee met oplossingen</a:t>
            </a:r>
          </a:p>
          <a:p>
            <a:pPr lvl="1"/>
            <a:r>
              <a:rPr lang="nl-NL" dirty="0" smtClean="0"/>
              <a:t>Maak er geen lang verhaal van</a:t>
            </a:r>
          </a:p>
          <a:p>
            <a:pPr lvl="1"/>
            <a:r>
              <a:rPr lang="nl-NL" dirty="0" smtClean="0"/>
              <a:t>Bereidt het goed voor</a:t>
            </a:r>
          </a:p>
          <a:p>
            <a:pPr lvl="1"/>
            <a:r>
              <a:rPr lang="nl-NL" dirty="0" smtClean="0"/>
              <a:t>Gebruik geen smoesjes</a:t>
            </a:r>
          </a:p>
          <a:p>
            <a:pPr lvl="1"/>
            <a:r>
              <a:rPr lang="nl-NL" dirty="0" smtClean="0"/>
              <a:t>Laat non verbale communicatie overeenkomen met wat je zegt (congruent)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1836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609416"/>
            <a:ext cx="8147248" cy="4846320"/>
          </a:xfrm>
        </p:spPr>
        <p:txBody>
          <a:bodyPr/>
          <a:lstStyle/>
          <a:p>
            <a:endParaRPr lang="nl-NL" dirty="0" smtClean="0"/>
          </a:p>
          <a:p>
            <a:r>
              <a:rPr lang="nl-NL" dirty="0"/>
              <a:t>Verwerkingsopdrachten bij H25 op blz. 195</a:t>
            </a:r>
            <a:r>
              <a:rPr lang="nl-NL" dirty="0" smtClean="0"/>
              <a:t>:</a:t>
            </a:r>
          </a:p>
          <a:p>
            <a:pPr marL="0" indent="0">
              <a:buNone/>
            </a:pPr>
            <a:r>
              <a:rPr lang="nl-NL"/>
              <a:t> </a:t>
            </a:r>
            <a:r>
              <a:rPr lang="nl-NL" smtClean="0"/>
              <a:t>  </a:t>
            </a:r>
            <a:r>
              <a:rPr lang="nl-NL" dirty="0"/>
              <a:t>1 </a:t>
            </a:r>
            <a:r>
              <a:rPr lang="nl-NL"/>
              <a:t>t/m </a:t>
            </a:r>
            <a:r>
              <a:rPr lang="nl-NL"/>
              <a:t>4</a:t>
            </a:r>
            <a:endParaRPr lang="nl-NL" dirty="0"/>
          </a:p>
        </p:txBody>
      </p:sp>
      <p:pic>
        <p:nvPicPr>
          <p:cNvPr id="4" name="Picture 2" descr="Traject V&amp;V / Zorg Begeleiden / niveau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4460">
            <a:off x="7246595" y="4571616"/>
            <a:ext cx="1273999" cy="173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48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Grenzen stellen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Opkomen voor je eigen belangen</a:t>
            </a:r>
          </a:p>
          <a:p>
            <a:r>
              <a:rPr lang="nl-NL" dirty="0" smtClean="0"/>
              <a:t>Anderen vragen veel van je</a:t>
            </a:r>
          </a:p>
          <a:p>
            <a:pPr lvl="1"/>
            <a:r>
              <a:rPr lang="nl-NL" dirty="0" smtClean="0"/>
              <a:t>Stage organisatie</a:t>
            </a:r>
          </a:p>
          <a:p>
            <a:pPr lvl="1"/>
            <a:r>
              <a:rPr lang="nl-NL" dirty="0" smtClean="0"/>
              <a:t>Zorgvrager</a:t>
            </a:r>
          </a:p>
          <a:p>
            <a:pPr lvl="1"/>
            <a:r>
              <a:rPr lang="nl-NL" dirty="0" smtClean="0"/>
              <a:t>Collega</a:t>
            </a:r>
          </a:p>
          <a:p>
            <a:pPr lvl="1"/>
            <a:r>
              <a:rPr lang="nl-NL" dirty="0" smtClean="0"/>
              <a:t>Leidinggevende</a:t>
            </a:r>
          </a:p>
          <a:p>
            <a:r>
              <a:rPr lang="nl-NL" dirty="0" smtClean="0"/>
              <a:t>Eerlijk zijn</a:t>
            </a:r>
          </a:p>
          <a:p>
            <a:pPr lvl="1"/>
            <a:r>
              <a:rPr lang="nl-NL" dirty="0" smtClean="0"/>
              <a:t>Naar jezelf</a:t>
            </a:r>
          </a:p>
          <a:p>
            <a:pPr lvl="1"/>
            <a:r>
              <a:rPr lang="nl-NL" dirty="0" smtClean="0"/>
              <a:t>Naar je collega’s </a:t>
            </a:r>
          </a:p>
          <a:p>
            <a:pPr lvl="1"/>
            <a:r>
              <a:rPr lang="nl-NL" dirty="0" smtClean="0"/>
              <a:t>Naar anderen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  <p:pic>
        <p:nvPicPr>
          <p:cNvPr id="2050" name="Picture 2" descr="https://www.managementsite.nl/wp-content/uploads/2011/02/16025-grenzen-stellen-managen_l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775" y="4365104"/>
            <a:ext cx="3886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78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static.wixstatic.com/media/9d91de_4b5389dd3eb24382814c429fab193060.jpg_srb_p_424_283_75_22_0.50_1.20_0.00_jpg_sr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4384178"/>
            <a:ext cx="3706361" cy="2473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Assertief zijn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Zelfverzekerd</a:t>
            </a:r>
          </a:p>
          <a:p>
            <a:r>
              <a:rPr lang="nl-NL" dirty="0" smtClean="0"/>
              <a:t>Aangeven van jouw behoeften</a:t>
            </a:r>
          </a:p>
          <a:p>
            <a:pPr lvl="1"/>
            <a:r>
              <a:rPr lang="nl-NL" dirty="0" smtClean="0"/>
              <a:t>Weten wat je wilt/niet wilt</a:t>
            </a:r>
          </a:p>
          <a:p>
            <a:pPr lvl="1"/>
            <a:r>
              <a:rPr lang="nl-NL" dirty="0" smtClean="0"/>
              <a:t>Kunnen benoemen wat je wilt/niet wilt</a:t>
            </a:r>
          </a:p>
          <a:p>
            <a:r>
              <a:rPr lang="nl-NL" dirty="0" smtClean="0"/>
              <a:t>Rekening houden met andermans behoeften</a:t>
            </a:r>
          </a:p>
          <a:p>
            <a:pPr lvl="1"/>
            <a:r>
              <a:rPr lang="nl-NL" dirty="0" smtClean="0"/>
              <a:t>Rechten van de ander niet schaden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921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Assertief zijn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628800"/>
            <a:ext cx="7239000" cy="4846320"/>
          </a:xfrm>
        </p:spPr>
        <p:txBody>
          <a:bodyPr/>
          <a:lstStyle/>
          <a:p>
            <a:r>
              <a:rPr lang="nl-NL" dirty="0" smtClean="0"/>
              <a:t>- op een rustige respectvolle manier</a:t>
            </a:r>
          </a:p>
          <a:p>
            <a:pPr marL="0" indent="0">
              <a:buNone/>
            </a:pPr>
            <a:r>
              <a:rPr lang="nl-NL" dirty="0" smtClean="0"/>
              <a:t>Maar wel voor je belangen op komen</a:t>
            </a:r>
          </a:p>
          <a:p>
            <a:pPr marL="0" indent="0">
              <a:buNone/>
            </a:pPr>
            <a:r>
              <a:rPr lang="nl-NL" dirty="0" smtClean="0"/>
              <a:t>voor jezelf en je eigen belangen en                      behoeften, zonder de rechten van de ander</a:t>
            </a:r>
          </a:p>
          <a:p>
            <a:pPr marL="0" indent="0">
              <a:buNone/>
            </a:pPr>
            <a:r>
              <a:rPr lang="nl-NL" dirty="0" smtClean="0"/>
              <a:t>te ontkennen.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834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Non-/sub-assertief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Niet voor je eigen belangen opkomen</a:t>
            </a:r>
          </a:p>
          <a:p>
            <a:r>
              <a:rPr lang="nl-NL" dirty="0" smtClean="0"/>
              <a:t>Je houdt je eigen mening voor je</a:t>
            </a:r>
          </a:p>
          <a:p>
            <a:r>
              <a:rPr lang="nl-NL" dirty="0" smtClean="0"/>
              <a:t>Het lijkt voor een ander of je met de gang van zaken eens bent</a:t>
            </a:r>
            <a:endParaRPr lang="nl-NL" dirty="0"/>
          </a:p>
        </p:txBody>
      </p:sp>
      <p:pic>
        <p:nvPicPr>
          <p:cNvPr id="5122" name="Picture 2" descr="https://octopas.files.wordpress.com/2011/12/subassertief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010024"/>
            <a:ext cx="4267200" cy="284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393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Agressief reageren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715200" cy="4846320"/>
          </a:xfrm>
        </p:spPr>
        <p:txBody>
          <a:bodyPr/>
          <a:lstStyle/>
          <a:p>
            <a:r>
              <a:rPr lang="nl-NL" dirty="0" smtClean="0"/>
              <a:t>De ander aanvalt</a:t>
            </a:r>
          </a:p>
          <a:p>
            <a:r>
              <a:rPr lang="nl-NL" dirty="0" smtClean="0"/>
              <a:t>Je eigen mening ten koste van alles doordrijven</a:t>
            </a:r>
          </a:p>
          <a:p>
            <a:r>
              <a:rPr lang="nl-NL" dirty="0" smtClean="0"/>
              <a:t>Geen rekening houden met een ander</a:t>
            </a:r>
          </a:p>
          <a:p>
            <a:r>
              <a:rPr lang="nl-NL" dirty="0" smtClean="0"/>
              <a:t>Niet bewust zijn van wat het met een ander doet</a:t>
            </a:r>
          </a:p>
          <a:p>
            <a:endParaRPr lang="nl-NL" dirty="0"/>
          </a:p>
        </p:txBody>
      </p:sp>
      <p:pic>
        <p:nvPicPr>
          <p:cNvPr id="6146" name="Picture 2" descr="http://www.insideup.nl/wp-content/uploads/2012/01/Agressief-website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972272"/>
            <a:ext cx="2769096" cy="2769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0674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Non-assertief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Wacht af wat een ander vindt</a:t>
            </a:r>
          </a:p>
          <a:p>
            <a:r>
              <a:rPr lang="nl-NL" dirty="0" smtClean="0"/>
              <a:t>Zegt ja i.p.v. nee</a:t>
            </a:r>
          </a:p>
          <a:p>
            <a:r>
              <a:rPr lang="nl-NL" dirty="0" smtClean="0"/>
              <a:t>Geeft snel toe</a:t>
            </a:r>
          </a:p>
          <a:p>
            <a:r>
              <a:rPr lang="nl-NL" dirty="0" smtClean="0"/>
              <a:t>Durft geen kritiek te geven</a:t>
            </a:r>
          </a:p>
          <a:p>
            <a:r>
              <a:rPr lang="nl-NL" dirty="0" smtClean="0"/>
              <a:t>Gaat conflicten uit de weg</a:t>
            </a:r>
          </a:p>
          <a:p>
            <a:r>
              <a:rPr lang="nl-NL" dirty="0" smtClean="0"/>
              <a:t>Kan moeilijk met complimenten omgaan</a:t>
            </a:r>
          </a:p>
          <a:p>
            <a:pPr lvl="1"/>
            <a:r>
              <a:rPr lang="nl-NL" dirty="0" smtClean="0"/>
              <a:t>Komt veel voor </a:t>
            </a:r>
            <a:r>
              <a:rPr lang="nl-NL" dirty="0" smtClean="0"/>
              <a:t>bij verzorgenden in </a:t>
            </a:r>
            <a:r>
              <a:rPr lang="nl-NL" dirty="0" smtClean="0"/>
              <a:t>opleiding</a:t>
            </a:r>
          </a:p>
          <a:p>
            <a:pPr lvl="1"/>
            <a:r>
              <a:rPr lang="nl-NL" dirty="0" smtClean="0"/>
              <a:t>Nemen te veel hooi op de vork</a:t>
            </a:r>
          </a:p>
          <a:p>
            <a:pPr lvl="1"/>
            <a:r>
              <a:rPr lang="nl-NL" dirty="0" smtClean="0"/>
              <a:t>Ontevreden</a:t>
            </a:r>
          </a:p>
          <a:p>
            <a:pPr lvl="1"/>
            <a:r>
              <a:rPr lang="nl-NL" dirty="0" smtClean="0"/>
              <a:t>Burn-out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2272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assertief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1609416"/>
            <a:ext cx="8291264" cy="4846320"/>
          </a:xfrm>
        </p:spPr>
        <p:txBody>
          <a:bodyPr>
            <a:normAutofit/>
          </a:bodyPr>
          <a:lstStyle/>
          <a:p>
            <a:r>
              <a:rPr lang="nl-NL" dirty="0" smtClean="0"/>
              <a:t>Eigen mening is net zo belangrijk als die van anderen</a:t>
            </a:r>
          </a:p>
          <a:p>
            <a:r>
              <a:rPr lang="nl-NL" dirty="0" smtClean="0"/>
              <a:t>Stelt zich onafhankelijk op; durft nee te zeggen</a:t>
            </a:r>
          </a:p>
          <a:p>
            <a:r>
              <a:rPr lang="nl-NL" dirty="0" smtClean="0"/>
              <a:t>Durft initiatieven te nemen</a:t>
            </a:r>
          </a:p>
          <a:p>
            <a:r>
              <a:rPr lang="nl-NL" dirty="0" smtClean="0"/>
              <a:t>Durft gedachten en mening te uiten</a:t>
            </a:r>
          </a:p>
          <a:p>
            <a:r>
              <a:rPr lang="nl-NL" dirty="0" smtClean="0"/>
              <a:t>Geeft anderen ook de ruimte om mening te geven</a:t>
            </a:r>
          </a:p>
          <a:p>
            <a:r>
              <a:rPr lang="nl-NL" dirty="0" smtClean="0"/>
              <a:t>Vindt conflicten niet leuk maar gaat ze niet uit de weg</a:t>
            </a:r>
          </a:p>
          <a:p>
            <a:r>
              <a:rPr lang="nl-NL" dirty="0" smtClean="0"/>
              <a:t>Zoekt bij onenigheid niet naar schuldige maar naar oplossing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9457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Agressief reageren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248584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Voelen zich aangevallen</a:t>
            </a:r>
          </a:p>
          <a:p>
            <a:r>
              <a:rPr lang="nl-NL" dirty="0" smtClean="0"/>
              <a:t>Eigen behoeften en belangen veilig stellen</a:t>
            </a:r>
          </a:p>
          <a:p>
            <a:r>
              <a:rPr lang="nl-NL" dirty="0" smtClean="0"/>
              <a:t>Geen rekening houden met anderen</a:t>
            </a:r>
          </a:p>
          <a:p>
            <a:r>
              <a:rPr lang="nl-NL" dirty="0" smtClean="0"/>
              <a:t>Kwetsen</a:t>
            </a:r>
          </a:p>
          <a:p>
            <a:r>
              <a:rPr lang="nl-NL" dirty="0" smtClean="0"/>
              <a:t>Discussie is niet mogelijk</a:t>
            </a:r>
          </a:p>
          <a:p>
            <a:r>
              <a:rPr lang="nl-NL" dirty="0" smtClean="0"/>
              <a:t>Geen mogelijkheid om oplossing te zoeken</a:t>
            </a:r>
          </a:p>
          <a:p>
            <a:pPr lvl="1"/>
            <a:r>
              <a:rPr lang="nl-NL" dirty="0" smtClean="0"/>
              <a:t>Overheersen van anderen</a:t>
            </a:r>
          </a:p>
          <a:p>
            <a:pPr lvl="1"/>
            <a:r>
              <a:rPr lang="nl-NL" dirty="0" smtClean="0"/>
              <a:t>Negeert anderen</a:t>
            </a:r>
          </a:p>
          <a:p>
            <a:pPr lvl="1"/>
            <a:r>
              <a:rPr lang="nl-NL" dirty="0" smtClean="0"/>
              <a:t>Luistert slecht of helemaal niet</a:t>
            </a:r>
          </a:p>
          <a:p>
            <a:pPr lvl="1"/>
            <a:r>
              <a:rPr lang="nl-NL" dirty="0" smtClean="0"/>
              <a:t>Is meestal heel onzeker</a:t>
            </a:r>
          </a:p>
          <a:p>
            <a:pPr lvl="1"/>
            <a:r>
              <a:rPr lang="nl-NL" dirty="0" smtClean="0"/>
              <a:t>Heeft overdreven veel kritiek</a:t>
            </a:r>
          </a:p>
          <a:p>
            <a:pPr lvl="1"/>
            <a:r>
              <a:rPr lang="nl-NL" dirty="0" smtClean="0"/>
              <a:t>Verheft stem, schreeuwt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85421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338</TotalTime>
  <Words>508</Words>
  <Application>Microsoft Office PowerPoint</Application>
  <PresentationFormat>Diavoorstelling (4:3)</PresentationFormat>
  <Paragraphs>128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Overvloed</vt:lpstr>
      <vt:lpstr>Assertief zijn</vt:lpstr>
      <vt:lpstr>Grenzen stellen</vt:lpstr>
      <vt:lpstr>Assertief zijn</vt:lpstr>
      <vt:lpstr>Assertief zijn</vt:lpstr>
      <vt:lpstr>Non-/sub-assertief</vt:lpstr>
      <vt:lpstr>Agressief reageren</vt:lpstr>
      <vt:lpstr>Non-assertief</vt:lpstr>
      <vt:lpstr>assertief</vt:lpstr>
      <vt:lpstr>Agressief reageren</vt:lpstr>
      <vt:lpstr>Agressief reageren</vt:lpstr>
      <vt:lpstr>Oorzaken gebrek aan assertiviteit</vt:lpstr>
      <vt:lpstr>PowerPoint-presentatie</vt:lpstr>
      <vt:lpstr>PowerPoint-presentatie</vt:lpstr>
      <vt:lpstr>Assertief wel zo prettig</vt:lpstr>
      <vt:lpstr>opdracht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Assertief zijn</dc:title>
  <dc:creator>C.A. Hogenbirk</dc:creator>
  <cp:lastModifiedBy>L. Buter</cp:lastModifiedBy>
  <cp:revision>26</cp:revision>
  <dcterms:created xsi:type="dcterms:W3CDTF">2015-08-23T14:04:13Z</dcterms:created>
  <dcterms:modified xsi:type="dcterms:W3CDTF">2016-02-11T12:16:22Z</dcterms:modified>
</cp:coreProperties>
</file>