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59" r:id="rId11"/>
    <p:sldId id="260" r:id="rId12"/>
    <p:sldId id="262" r:id="rId13"/>
    <p:sldId id="261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031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569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7659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209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6346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03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3948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771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062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387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0605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425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760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426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04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064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0E141-1301-455E-AF48-88539C86B1F1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0DCC8C-6591-4301-8E05-4B20BDD34A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585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Coping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Scholing NAH i.s.m. </a:t>
            </a:r>
            <a:r>
              <a:rPr lang="nl-NL" dirty="0" err="1" smtClean="0"/>
              <a:t>Hilverzorg</a:t>
            </a:r>
            <a:endParaRPr lang="nl-NL" dirty="0"/>
          </a:p>
        </p:txBody>
      </p:sp>
      <p:pic>
        <p:nvPicPr>
          <p:cNvPr id="4" name="Afbeelding 3" descr="logo-mboutrec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3609" y="5664349"/>
            <a:ext cx="1752381" cy="11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36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Copingsstrategieën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68611"/>
            <a:ext cx="8596668" cy="5006330"/>
          </a:xfrm>
        </p:spPr>
        <p:txBody>
          <a:bodyPr>
            <a:noAutofit/>
          </a:bodyPr>
          <a:lstStyle/>
          <a:p>
            <a:r>
              <a:rPr lang="nl-NL" sz="2400" dirty="0" smtClean="0">
                <a:latin typeface="Calibri" panose="020F0502020204030204" pitchFamily="34" charset="0"/>
              </a:rPr>
              <a:t>Adaptief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Effectief op de korte én de lange termijn</a:t>
            </a:r>
          </a:p>
          <a:p>
            <a:r>
              <a:rPr lang="nl-NL" sz="2400" dirty="0" err="1">
                <a:latin typeface="Calibri" panose="020F0502020204030204" pitchFamily="34" charset="0"/>
              </a:rPr>
              <a:t>M</a:t>
            </a:r>
            <a:r>
              <a:rPr lang="nl-NL" sz="2400" dirty="0" err="1" smtClean="0">
                <a:latin typeface="Calibri" panose="020F0502020204030204" pitchFamily="34" charset="0"/>
              </a:rPr>
              <a:t>aladaptief</a:t>
            </a:r>
            <a:endParaRPr lang="nl-NL" sz="2400" dirty="0" smtClean="0">
              <a:latin typeface="Calibri" panose="020F0502020204030204" pitchFamily="34" charset="0"/>
            </a:endParaRP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(mogelijk) effectief op de korte termijn, maar geeft uiteindelijk problemen 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Lost het probleem niet op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Constructief en destructief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Probleemgericht en emotiegericht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Probleemgericht; oplossen van het probleem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Emotiegericht; gericht op de omgang met het probleem</a:t>
            </a:r>
            <a:endParaRPr lang="nl-NL" sz="2400" dirty="0">
              <a:latin typeface="Calibri" panose="020F0502020204030204" pitchFamily="34" charset="0"/>
            </a:endParaRPr>
          </a:p>
        </p:txBody>
      </p:sp>
      <p:pic>
        <p:nvPicPr>
          <p:cNvPr id="4" name="Afbeelding 3" descr="logo-mboutrec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9402" y="5580137"/>
            <a:ext cx="1752381" cy="11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1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6 categorieën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>
                <a:latin typeface="Calibri" panose="020F0502020204030204" pitchFamily="34" charset="0"/>
              </a:rPr>
              <a:t>Actief aanpakken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Emotiegericht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Vermijden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Geruststellende gedachten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Overcompensatie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Passiviteit</a:t>
            </a:r>
          </a:p>
          <a:p>
            <a:endParaRPr lang="nl-NL" dirty="0"/>
          </a:p>
        </p:txBody>
      </p:sp>
      <p:pic>
        <p:nvPicPr>
          <p:cNvPr id="4" name="Afbeelding 3" descr="logo-mboutrec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5457" y="5580137"/>
            <a:ext cx="1752381" cy="11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53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Rouwproces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>
                <a:latin typeface="Calibri" panose="020F0502020204030204" pitchFamily="34" charset="0"/>
              </a:rPr>
              <a:t>Elisabeth </a:t>
            </a:r>
            <a:r>
              <a:rPr lang="nl-NL" sz="2400" dirty="0" err="1" smtClean="0">
                <a:latin typeface="Calibri" panose="020F0502020204030204" pitchFamily="34" charset="0"/>
              </a:rPr>
              <a:t>Kübler</a:t>
            </a:r>
            <a:r>
              <a:rPr lang="nl-NL" sz="2400" dirty="0" smtClean="0">
                <a:latin typeface="Calibri" panose="020F0502020204030204" pitchFamily="34" charset="0"/>
              </a:rPr>
              <a:t> Ross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5 fasen: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Ontkenning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Marchanderen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Boosheid/woede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Verdriet/depressie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Acceptatie/het een plek kunnen geven</a:t>
            </a:r>
            <a:endParaRPr lang="nl-NL" sz="2400" dirty="0">
              <a:latin typeface="Calibri" panose="020F0502020204030204" pitchFamily="34" charset="0"/>
            </a:endParaRPr>
          </a:p>
        </p:txBody>
      </p:sp>
      <p:pic>
        <p:nvPicPr>
          <p:cNvPr id="4" name="Afbeelding 3" descr="logo-mboutrec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7111" y="5650577"/>
            <a:ext cx="1752381" cy="11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88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76135"/>
          </a:xfrm>
        </p:spPr>
        <p:txBody>
          <a:bodyPr>
            <a:normAutofit/>
          </a:bodyPr>
          <a:lstStyle/>
          <a:p>
            <a:r>
              <a:rPr lang="nl-NL" sz="2400" dirty="0" smtClean="0">
                <a:latin typeface="Calibri" panose="020F0502020204030204" pitchFamily="34" charset="0"/>
              </a:rPr>
              <a:t>Wat betekent de theorie over de </a:t>
            </a:r>
            <a:r>
              <a:rPr lang="nl-NL" sz="2400" dirty="0" err="1" smtClean="0">
                <a:latin typeface="Calibri" panose="020F0502020204030204" pitchFamily="34" charset="0"/>
              </a:rPr>
              <a:t>copingstrategieën</a:t>
            </a:r>
            <a:r>
              <a:rPr lang="nl-NL" sz="2400" dirty="0" smtClean="0">
                <a:latin typeface="Calibri" panose="020F0502020204030204" pitchFamily="34" charset="0"/>
              </a:rPr>
              <a:t> en het rouwproces voor jou als verzorgende/verpleegkundige?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Welke </a:t>
            </a:r>
            <a:r>
              <a:rPr lang="nl-NL" sz="2400" dirty="0" err="1" smtClean="0">
                <a:latin typeface="Calibri" panose="020F0502020204030204" pitchFamily="34" charset="0"/>
              </a:rPr>
              <a:t>copingsstrategieen</a:t>
            </a:r>
            <a:r>
              <a:rPr lang="nl-NL" sz="2400" dirty="0" smtClean="0">
                <a:latin typeface="Calibri" panose="020F0502020204030204" pitchFamily="34" charset="0"/>
              </a:rPr>
              <a:t> zie je in de praktijk; welk gedrag zie je hierbij in de praktijk? Maak hierbij een onderscheid tussen adaptieve en </a:t>
            </a:r>
            <a:r>
              <a:rPr lang="nl-NL" sz="2400" dirty="0" err="1" smtClean="0">
                <a:latin typeface="Calibri" panose="020F0502020204030204" pitchFamily="34" charset="0"/>
              </a:rPr>
              <a:t>maladaptieve</a:t>
            </a:r>
            <a:r>
              <a:rPr lang="nl-NL" sz="2400" dirty="0" smtClean="0">
                <a:latin typeface="Calibri" panose="020F0502020204030204" pitchFamily="34" charset="0"/>
              </a:rPr>
              <a:t> strategieën.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Welke bevorderende en belemmerende factoren zie je bij de zorgvragers?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Wat is jouw taak als begeleider van de zorgvrager hierbij?</a:t>
            </a:r>
          </a:p>
          <a:p>
            <a:r>
              <a:rPr lang="nl-NL" sz="2400" dirty="0" smtClean="0">
                <a:latin typeface="Calibri" panose="020F0502020204030204" pitchFamily="34" charset="0"/>
              </a:rPr>
              <a:t>Wat is de relatie met de fasen van het rouwproces?</a:t>
            </a:r>
          </a:p>
          <a:p>
            <a:endParaRPr lang="nl-NL" sz="2400" dirty="0" smtClean="0">
              <a:latin typeface="Calibri" panose="020F0502020204030204" pitchFamily="34" charset="0"/>
            </a:endParaRPr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 descr="logo-mboutrec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4246" y="5580137"/>
            <a:ext cx="1752381" cy="11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1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Coping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>
                <a:latin typeface="Calibri" panose="020F0502020204030204" pitchFamily="34" charset="0"/>
              </a:rPr>
              <a:t>Uit het Engels ‘</a:t>
            </a:r>
            <a:r>
              <a:rPr lang="nl-NL" sz="2800" dirty="0" err="1" smtClean="0">
                <a:latin typeface="Calibri" panose="020F0502020204030204" pitchFamily="34" charset="0"/>
              </a:rPr>
              <a:t>to</a:t>
            </a:r>
            <a:r>
              <a:rPr lang="nl-NL" sz="2800" dirty="0" smtClean="0">
                <a:latin typeface="Calibri" panose="020F0502020204030204" pitchFamily="34" charset="0"/>
              </a:rPr>
              <a:t> </a:t>
            </a:r>
            <a:r>
              <a:rPr lang="nl-NL" sz="2800" dirty="0" err="1" smtClean="0">
                <a:latin typeface="Calibri" panose="020F0502020204030204" pitchFamily="34" charset="0"/>
              </a:rPr>
              <a:t>cope</a:t>
            </a:r>
            <a:r>
              <a:rPr lang="nl-NL" sz="2800" dirty="0" smtClean="0">
                <a:latin typeface="Calibri" panose="020F0502020204030204" pitchFamily="34" charset="0"/>
              </a:rPr>
              <a:t> </a:t>
            </a:r>
            <a:r>
              <a:rPr lang="nl-NL" sz="2800" dirty="0" err="1" smtClean="0">
                <a:latin typeface="Calibri" panose="020F0502020204030204" pitchFamily="34" charset="0"/>
              </a:rPr>
              <a:t>with</a:t>
            </a:r>
            <a:r>
              <a:rPr lang="nl-NL" sz="2800" dirty="0" smtClean="0">
                <a:latin typeface="Calibri" panose="020F0502020204030204" pitchFamily="34" charset="0"/>
              </a:rPr>
              <a:t>’ </a:t>
            </a:r>
            <a:r>
              <a:rPr lang="nl-NL" sz="2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omgaan met…</a:t>
            </a:r>
            <a:endParaRPr lang="nl-NL" sz="2800" dirty="0" smtClean="0">
              <a:latin typeface="Calibri" panose="020F0502020204030204" pitchFamily="34" charset="0"/>
            </a:endParaRPr>
          </a:p>
          <a:p>
            <a:r>
              <a:rPr lang="nl-NL" sz="2800" dirty="0" smtClean="0">
                <a:latin typeface="Calibri" panose="020F0502020204030204" pitchFamily="34" charset="0"/>
              </a:rPr>
              <a:t>De manier waarop iemand met stress, problemen en veranderingen omgaat én</a:t>
            </a:r>
          </a:p>
          <a:p>
            <a:r>
              <a:rPr lang="nl-NL" sz="2800" dirty="0" smtClean="0">
                <a:latin typeface="Calibri" panose="020F0502020204030204" pitchFamily="34" charset="0"/>
              </a:rPr>
              <a:t>Het gedrag wat daaruit voortvloeit</a:t>
            </a:r>
            <a:endParaRPr lang="nl-NL" sz="2800" dirty="0">
              <a:latin typeface="Calibri" panose="020F0502020204030204" pitchFamily="34" charset="0"/>
            </a:endParaRPr>
          </a:p>
        </p:txBody>
      </p:sp>
      <p:pic>
        <p:nvPicPr>
          <p:cNvPr id="4" name="Afbeelding 3" descr="logo-mboutrec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3543" y="5664349"/>
            <a:ext cx="1752381" cy="11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8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Coping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 smtClean="0">
                <a:latin typeface="Calibri" panose="020F0502020204030204" pitchFamily="34" charset="0"/>
              </a:rPr>
              <a:t>Beïnvloedende factoren: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Leeftijd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Levensfase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Mate </a:t>
            </a:r>
            <a:r>
              <a:rPr lang="nl-NL" sz="2400" dirty="0" smtClean="0">
                <a:latin typeface="Calibri" panose="020F0502020204030204" pitchFamily="34" charset="0"/>
              </a:rPr>
              <a:t>van inzicht in de situatie 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Levensbeschouwing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Sociale netwerk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Professionele </a:t>
            </a:r>
            <a:r>
              <a:rPr lang="nl-NL" sz="2400" dirty="0" smtClean="0">
                <a:latin typeface="Calibri" panose="020F0502020204030204" pitchFamily="34" charset="0"/>
              </a:rPr>
              <a:t>ondersteuning</a:t>
            </a:r>
          </a:p>
          <a:p>
            <a:pPr lvl="1"/>
            <a:r>
              <a:rPr lang="nl-NL" sz="2400" dirty="0" smtClean="0">
                <a:latin typeface="Calibri" panose="020F0502020204030204" pitchFamily="34" charset="0"/>
              </a:rPr>
              <a:t>Cognitieve </a:t>
            </a:r>
            <a:r>
              <a:rPr lang="nl-NL" sz="2400" dirty="0">
                <a:latin typeface="Calibri" panose="020F0502020204030204" pitchFamily="34" charset="0"/>
              </a:rPr>
              <a:t>en executieve functies</a:t>
            </a:r>
          </a:p>
          <a:p>
            <a:pPr lvl="1"/>
            <a:endParaRPr lang="nl-NL" sz="2400" dirty="0" smtClean="0">
              <a:latin typeface="Calibri" panose="020F0502020204030204" pitchFamily="34" charset="0"/>
            </a:endParaRPr>
          </a:p>
          <a:p>
            <a:endParaRPr lang="nl-NL" dirty="0"/>
          </a:p>
        </p:txBody>
      </p:sp>
      <p:pic>
        <p:nvPicPr>
          <p:cNvPr id="4" name="Afbeelding 3" descr="logo-mboutrech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9532" y="5664349"/>
            <a:ext cx="1752381" cy="11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78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Cognitieve functies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 smtClean="0"/>
              <a:t>Alle functies die mensen gebruiken om:</a:t>
            </a:r>
          </a:p>
          <a:p>
            <a:pPr lvl="1"/>
            <a:r>
              <a:rPr lang="nl-NL" sz="2000" dirty="0" smtClean="0"/>
              <a:t>De wereld en zichzelf te kennen</a:t>
            </a:r>
          </a:p>
          <a:p>
            <a:pPr lvl="1"/>
            <a:r>
              <a:rPr lang="nl-NL" sz="2000" dirty="0" smtClean="0"/>
              <a:t>Te onthouden wat belangrijk is</a:t>
            </a:r>
          </a:p>
          <a:p>
            <a:pPr lvl="1"/>
            <a:r>
              <a:rPr lang="nl-NL" sz="2000" dirty="0" smtClean="0"/>
              <a:t>Te begrijpen wat er waargenomen wordt</a:t>
            </a:r>
          </a:p>
          <a:p>
            <a:pPr lvl="1"/>
            <a:r>
              <a:rPr lang="nl-NL" sz="2000" dirty="0" smtClean="0"/>
              <a:t>Oplossingen te bedenken</a:t>
            </a:r>
          </a:p>
          <a:p>
            <a:pPr lvl="1"/>
            <a:r>
              <a:rPr lang="nl-NL" sz="2000" dirty="0" smtClean="0"/>
              <a:t>Ingewikkelde handelingen uit te voeren</a:t>
            </a:r>
          </a:p>
          <a:p>
            <a:pPr lvl="1"/>
            <a:r>
              <a:rPr lang="nl-NL" sz="2000" dirty="0" smtClean="0"/>
              <a:t>Te communiceren</a:t>
            </a:r>
          </a:p>
          <a:p>
            <a:pPr lvl="1"/>
            <a:endParaRPr lang="nl-NL" sz="2000" dirty="0" smtClean="0"/>
          </a:p>
          <a:p>
            <a:pPr lvl="1"/>
            <a:r>
              <a:rPr lang="nl-NL" sz="2000" dirty="0" smtClean="0"/>
              <a:t>Ook wel hogere hersenfuncties genoemd</a:t>
            </a:r>
          </a:p>
        </p:txBody>
      </p:sp>
    </p:spTree>
    <p:extLst>
      <p:ext uri="{BB962C8B-B14F-4D97-AF65-F5344CB8AC3E}">
        <p14:creationId xmlns:p14="http://schemas.microsoft.com/office/powerpoint/2010/main" val="356587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Cognitieve functies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Geheugen</a:t>
            </a:r>
          </a:p>
          <a:p>
            <a:r>
              <a:rPr lang="nl-NL" sz="2000" dirty="0" smtClean="0"/>
              <a:t>Oriëntatie </a:t>
            </a:r>
          </a:p>
          <a:p>
            <a:r>
              <a:rPr lang="nl-NL" sz="2000" dirty="0" smtClean="0"/>
              <a:t>Verwerken van ruimtelijke informatie</a:t>
            </a:r>
          </a:p>
          <a:p>
            <a:r>
              <a:rPr lang="nl-NL" sz="2000" dirty="0" smtClean="0"/>
              <a:t>Taalfuncties </a:t>
            </a:r>
          </a:p>
          <a:p>
            <a:r>
              <a:rPr lang="nl-NL" sz="2000" dirty="0" smtClean="0"/>
              <a:t>Aandacht</a:t>
            </a:r>
          </a:p>
          <a:p>
            <a:r>
              <a:rPr lang="nl-NL" sz="2000" dirty="0" smtClean="0"/>
              <a:t>Concentratie</a:t>
            </a:r>
          </a:p>
          <a:p>
            <a:r>
              <a:rPr lang="nl-NL" sz="2000" dirty="0" smtClean="0"/>
              <a:t>Executieve functies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14106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Cognitieve en executieve functies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Cognitieve functies</a:t>
            </a:r>
          </a:p>
          <a:p>
            <a:pPr lvl="1"/>
            <a:r>
              <a:rPr lang="nl-NL" sz="2000" dirty="0" smtClean="0"/>
              <a:t>Basale vermogens</a:t>
            </a:r>
            <a:endParaRPr lang="nl-NL" sz="2000" dirty="0"/>
          </a:p>
          <a:p>
            <a:pPr lvl="1"/>
            <a:r>
              <a:rPr lang="nl-NL" sz="2000" dirty="0"/>
              <a:t>WAT en HOEVEEL iemand bezit aan </a:t>
            </a:r>
            <a:r>
              <a:rPr lang="nl-NL" sz="2000" dirty="0" smtClean="0"/>
              <a:t>kennis, vaardigheden </a:t>
            </a:r>
            <a:r>
              <a:rPr lang="nl-NL" sz="2000" dirty="0"/>
              <a:t>en intellectuele </a:t>
            </a:r>
            <a:r>
              <a:rPr lang="nl-NL" sz="2000" dirty="0" smtClean="0"/>
              <a:t>begaafdheid</a:t>
            </a:r>
            <a:endParaRPr lang="nl-NL" sz="2000" dirty="0"/>
          </a:p>
          <a:p>
            <a:r>
              <a:rPr lang="nl-NL" sz="2000" dirty="0" smtClean="0"/>
              <a:t>Executieve functies</a:t>
            </a:r>
            <a:endParaRPr lang="nl-NL" sz="2000" dirty="0"/>
          </a:p>
          <a:p>
            <a:pPr lvl="1"/>
            <a:r>
              <a:rPr lang="nl-NL" sz="2000" dirty="0"/>
              <a:t>Hogere controle van basale </a:t>
            </a:r>
            <a:r>
              <a:rPr lang="nl-NL" sz="2000" dirty="0" smtClean="0"/>
              <a:t>vermogens</a:t>
            </a:r>
            <a:endParaRPr lang="nl-NL" sz="2000" dirty="0"/>
          </a:p>
          <a:p>
            <a:pPr lvl="1"/>
            <a:r>
              <a:rPr lang="nl-NL" sz="2000" dirty="0"/>
              <a:t>OF en HOE iemand gebruik maakt van zijn </a:t>
            </a:r>
            <a:r>
              <a:rPr lang="nl-NL" sz="2000" dirty="0" smtClean="0"/>
              <a:t>kennis</a:t>
            </a:r>
            <a:r>
              <a:rPr lang="nl-NL" sz="2000" dirty="0" smtClean="0"/>
              <a:t>, vaardigheden </a:t>
            </a:r>
            <a:r>
              <a:rPr lang="nl-NL" sz="2000" dirty="0"/>
              <a:t>en intellectuele </a:t>
            </a:r>
            <a:r>
              <a:rPr lang="nl-NL" sz="2000" dirty="0" smtClean="0"/>
              <a:t>begaafdheid</a:t>
            </a:r>
          </a:p>
        </p:txBody>
      </p:sp>
    </p:spTree>
    <p:extLst>
      <p:ext uri="{BB962C8B-B14F-4D97-AF65-F5344CB8AC3E}">
        <p14:creationId xmlns:p14="http://schemas.microsoft.com/office/powerpoint/2010/main" val="5651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Executieve functies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Het systeem </a:t>
            </a:r>
            <a:r>
              <a:rPr lang="nl-NL" sz="2000" dirty="0"/>
              <a:t>dat verschillende cognitieve functies met </a:t>
            </a:r>
            <a:r>
              <a:rPr lang="nl-NL" sz="2000" dirty="0" smtClean="0"/>
              <a:t>elkaar in </a:t>
            </a:r>
            <a:r>
              <a:rPr lang="nl-NL" sz="2000" dirty="0"/>
              <a:t>verband brengt, integreert, en de afzonderlijke </a:t>
            </a:r>
            <a:r>
              <a:rPr lang="nl-NL" sz="2000" dirty="0" smtClean="0"/>
              <a:t>functies overstijgt</a:t>
            </a:r>
            <a:endParaRPr lang="nl-NL" sz="2000" dirty="0"/>
          </a:p>
          <a:p>
            <a:r>
              <a:rPr lang="nl-NL" sz="2000" dirty="0"/>
              <a:t>Functies die de sturing en controle over cognitieve </a:t>
            </a:r>
            <a:r>
              <a:rPr lang="nl-NL" sz="2000" dirty="0" smtClean="0"/>
              <a:t>processen bepalen</a:t>
            </a:r>
            <a:endParaRPr lang="nl-NL" sz="2000" dirty="0"/>
          </a:p>
          <a:p>
            <a:r>
              <a:rPr lang="nl-NL" sz="2000" dirty="0"/>
              <a:t>Verantwoordelijk voor de bewuste, gecontroleerde </a:t>
            </a:r>
            <a:r>
              <a:rPr lang="nl-NL" sz="2000" dirty="0" smtClean="0"/>
              <a:t>besturing van </a:t>
            </a:r>
            <a:r>
              <a:rPr lang="nl-NL" sz="2000" dirty="0"/>
              <a:t>doelgericht gedrag in </a:t>
            </a:r>
            <a:r>
              <a:rPr lang="nl-NL" sz="2000" dirty="0" smtClean="0"/>
              <a:t>niet routine </a:t>
            </a:r>
            <a:r>
              <a:rPr lang="nl-NL" sz="2000" dirty="0"/>
              <a:t>situaties.</a:t>
            </a:r>
          </a:p>
        </p:txBody>
      </p:sp>
    </p:spTree>
    <p:extLst>
      <p:ext uri="{BB962C8B-B14F-4D97-AF65-F5344CB8AC3E}">
        <p14:creationId xmlns:p14="http://schemas.microsoft.com/office/powerpoint/2010/main" val="197185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Executieve functies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Initiëren: vermogen om met taken of handelingen te beginnen</a:t>
            </a:r>
          </a:p>
          <a:p>
            <a:r>
              <a:rPr lang="nl-NL" sz="2000" dirty="0" smtClean="0"/>
              <a:t>Inhiberen; vermogen om taken of handelingen te beëindigen en impulsen af te remmen</a:t>
            </a:r>
          </a:p>
          <a:p>
            <a:r>
              <a:rPr lang="nl-NL" sz="2000" dirty="0" smtClean="0"/>
              <a:t>Persisteren: vermogen om een taak of handeling vol te houden</a:t>
            </a:r>
          </a:p>
          <a:p>
            <a:r>
              <a:rPr lang="nl-NL" sz="2000" dirty="0" smtClean="0"/>
              <a:t>Organiseren; vermogen om deelactiviteiten op elkaar af te stemmen</a:t>
            </a:r>
          </a:p>
          <a:p>
            <a:r>
              <a:rPr lang="nl-NL" sz="2000" dirty="0" smtClean="0"/>
              <a:t>Adapteren; vermogen om (alternatieve) oplossingen te bedenken</a:t>
            </a:r>
          </a:p>
          <a:p>
            <a:r>
              <a:rPr lang="nl-NL" sz="2000" dirty="0" smtClean="0"/>
              <a:t>Abstraheren; vermogen om afstand te nemen van het concrete</a:t>
            </a:r>
          </a:p>
          <a:p>
            <a:r>
              <a:rPr lang="nl-NL" sz="2000" dirty="0" smtClean="0"/>
              <a:t>Superviseren: vermogen om eigen gedrag te overzien en zo nodig te corrigeren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40660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Executieve functie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 smtClean="0"/>
              <a:t>Kortom:</a:t>
            </a:r>
          </a:p>
          <a:p>
            <a:r>
              <a:rPr lang="nl-NL" sz="2000" dirty="0" smtClean="0"/>
              <a:t>Plannen, organiseren, overzien, initiatief, abstract denken, reflecteren</a:t>
            </a:r>
          </a:p>
          <a:p>
            <a:r>
              <a:rPr lang="nl-NL" sz="2000" dirty="0" smtClean="0"/>
              <a:t>Deze zijn nodig voor het starten van gedrag, het stoppen van gedrag en reguleren van gedrag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45508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auw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463</Words>
  <Application>Microsoft Office PowerPoint</Application>
  <PresentationFormat>Breedbeeld</PresentationFormat>
  <Paragraphs>88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9" baseType="lpstr">
      <vt:lpstr>Arial</vt:lpstr>
      <vt:lpstr>Calibri</vt:lpstr>
      <vt:lpstr>Trebuchet MS</vt:lpstr>
      <vt:lpstr>Wingdings</vt:lpstr>
      <vt:lpstr>Wingdings 3</vt:lpstr>
      <vt:lpstr>Facet</vt:lpstr>
      <vt:lpstr>Coping</vt:lpstr>
      <vt:lpstr>Coping </vt:lpstr>
      <vt:lpstr>Coping </vt:lpstr>
      <vt:lpstr>Cognitieve functies</vt:lpstr>
      <vt:lpstr>Cognitieve functies</vt:lpstr>
      <vt:lpstr>Cognitieve en executieve functies</vt:lpstr>
      <vt:lpstr>Executieve functies</vt:lpstr>
      <vt:lpstr>Executieve functies</vt:lpstr>
      <vt:lpstr>Executieve functie</vt:lpstr>
      <vt:lpstr>Copingsstrategieën </vt:lpstr>
      <vt:lpstr>6 categorieën </vt:lpstr>
      <vt:lpstr>Rouwproces </vt:lpstr>
      <vt:lpstr>Opdracht </vt:lpstr>
    </vt:vector>
  </TitlesOfParts>
  <Company>Vancis B.V.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Coping</dc:title>
  <dc:creator>Willem Gilsing</dc:creator>
  <cp:lastModifiedBy>Willem Gilsing</cp:lastModifiedBy>
  <cp:revision>5</cp:revision>
  <dcterms:created xsi:type="dcterms:W3CDTF">2016-02-09T08:24:42Z</dcterms:created>
  <dcterms:modified xsi:type="dcterms:W3CDTF">2016-02-09T09:00:20Z</dcterms:modified>
</cp:coreProperties>
</file>