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58" r:id="rId4"/>
    <p:sldId id="261" r:id="rId5"/>
    <p:sldId id="259" r:id="rId6"/>
    <p:sldId id="297" r:id="rId7"/>
    <p:sldId id="269" r:id="rId8"/>
    <p:sldId id="270" r:id="rId9"/>
    <p:sldId id="307" r:id="rId10"/>
    <p:sldId id="275" r:id="rId11"/>
    <p:sldId id="274" r:id="rId12"/>
    <p:sldId id="302" r:id="rId13"/>
    <p:sldId id="273" r:id="rId14"/>
    <p:sldId id="271" r:id="rId15"/>
    <p:sldId id="264" r:id="rId16"/>
    <p:sldId id="288" r:id="rId17"/>
    <p:sldId id="265" r:id="rId18"/>
    <p:sldId id="284" r:id="rId19"/>
    <p:sldId id="296" r:id="rId20"/>
    <p:sldId id="292" r:id="rId21"/>
    <p:sldId id="268" r:id="rId22"/>
    <p:sldId id="304" r:id="rId23"/>
    <p:sldId id="305" r:id="rId24"/>
    <p:sldId id="303" r:id="rId25"/>
    <p:sldId id="283" r:id="rId26"/>
    <p:sldId id="294" r:id="rId27"/>
    <p:sldId id="277" r:id="rId28"/>
    <p:sldId id="301" r:id="rId29"/>
    <p:sldId id="289" r:id="rId30"/>
    <p:sldId id="287" r:id="rId31"/>
    <p:sldId id="290" r:id="rId32"/>
    <p:sldId id="291" r:id="rId33"/>
    <p:sldId id="308" r:id="rId34"/>
    <p:sldId id="293" r:id="rId35"/>
    <p:sldId id="281" r:id="rId36"/>
    <p:sldId id="282" r:id="rId37"/>
    <p:sldId id="298" r:id="rId38"/>
    <p:sldId id="299" r:id="rId39"/>
    <p:sldId id="278" r:id="rId40"/>
    <p:sldId id="279" r:id="rId41"/>
    <p:sldId id="280" r:id="rId4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ACFF1-9FFE-44B5-9745-58E1014FEF59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F02D-BE58-4EE6-ACBA-6B8A4E3F9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28C2-2261-499A-8BC9-9FFC3A2C1D23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E76A-E47B-45B9-BD82-607F99A9D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E76A-E47B-45B9-BD82-607F99A9D4B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5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388F-B146-4FDA-BFD3-748B82C35DA1}" type="datetime1">
              <a:rPr lang="nl-NL" smtClean="0"/>
              <a:t>3-2-2016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1B2-D5EA-4B20-9260-3569BA297CC0}" type="datetime1">
              <a:rPr lang="nl-NL" smtClean="0"/>
              <a:t>3-2-2016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A9C4-A45E-4C90-9AD9-0D29469FF36B}" type="datetime1">
              <a:rPr lang="nl-NL" smtClean="0"/>
              <a:t>3-2-2016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494C-FA89-4359-99B5-C5668FAF9BAE}" type="datetime1">
              <a:rPr lang="nl-NL" smtClean="0"/>
              <a:t>3-2-2016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97C8-7E4C-4A3F-AE1A-D91194CBA0DF}" type="datetime1">
              <a:rPr lang="nl-NL" smtClean="0"/>
              <a:t>3-2-2016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59-053F-4147-B027-9847BC0B565D}" type="datetime1">
              <a:rPr lang="nl-NL" smtClean="0"/>
              <a:t>3-2-2016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6642-EC07-4D6F-8381-52D9FAE4AA4D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DCCA-6B90-48C3-95D4-58CC7306E89C}" type="datetime1">
              <a:rPr lang="nl-NL" smtClean="0"/>
              <a:t>3-2-2016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C8B-20E0-4E3C-BB71-FBA71508E25A}" type="datetime1">
              <a:rPr lang="nl-NL" smtClean="0"/>
              <a:t>3-2-2016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48E-E753-401E-9CD3-D89692B4AAD0}" type="datetime1">
              <a:rPr lang="nl-NL" smtClean="0"/>
              <a:t>3-2-2016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5021BC-CD33-45AC-8D89-4838A12BAC87}" type="datetime1">
              <a:rPr lang="nl-NL" smtClean="0"/>
              <a:t>3-2-2016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F313F8-6EF7-4859-8162-20E94C0A307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xDjs9isQmk&amp;list=PL2ehNk1W8vi3SEOmDVxmZUoUvPDTkxrFc&amp;index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UcBpl2y5EU&amp;list=PL2ehNk1W8vi3SEOmDVxmZUoUvPDTkxrFc&amp;index=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Cerebro Vasculair Accident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CVA</a:t>
            </a:r>
            <a:endParaRPr lang="nl-NL" dirty="0"/>
          </a:p>
        </p:txBody>
      </p:sp>
      <p:pic>
        <p:nvPicPr>
          <p:cNvPr id="4" name="Afbeelding 3" descr="C:\Users\Laptop\Documents\willem\contractactiviteiten\2010\logo2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4941168"/>
            <a:ext cx="2592288" cy="16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latin typeface="Calibri" pitchFamily="34" charset="0"/>
                <a:cs typeface="Calibri" pitchFamily="34" charset="0"/>
              </a:rPr>
              <a:t>D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iabetes mellitus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Hypertensie 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Hoog cholesterol (infarct)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Operatie (infarct)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Hartritmestoornissen/boezemfibrilleren (infarct)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Gebruik van anticoagulantia (bloeding)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Levensstijl; eetpatroon, bewegen, roken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AE4E-B801-4B40-A27A-140F3BFB992E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0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Bloeding:</a:t>
            </a: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Natuurlijk proces van stolling</a:t>
            </a: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Afhankelijk van de oorzaak</a:t>
            </a: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Operatie (afklemmen aneurysma)</a:t>
            </a:r>
          </a:p>
          <a:p>
            <a:endParaRPr lang="nl-NL" dirty="0"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Infarct:</a:t>
            </a: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Time is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brain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Binnen 4,5 uur trombolyse (anti-stollingstherapie), mits de situatie van de patient het toelaat</a:t>
            </a:r>
          </a:p>
          <a:p>
            <a:pPr lvl="1"/>
            <a:r>
              <a:rPr lang="nl-NL" dirty="0" smtClean="0">
                <a:latin typeface="Calibri" pitchFamily="34" charset="0"/>
                <a:cs typeface="Calibri" pitchFamily="34" charset="0"/>
              </a:rPr>
              <a:t>Antistolling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530-11E0-4328-B0B8-4DC100310DF6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8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nl-NL" dirty="0" smtClean="0"/>
              <a:t>Trombolyse niet als: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400600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 smtClean="0">
                <a:latin typeface="Calibri" panose="020F0502020204030204" pitchFamily="34" charset="0"/>
              </a:rPr>
              <a:t>exacte kennis van precieze begin tijdstip ontbreekt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uitval te klein of te groot (bewustzijn, oogstand, blikparese</a:t>
            </a:r>
            <a:r>
              <a:rPr lang="nl-NL" sz="2800" dirty="0">
                <a:latin typeface="Calibri" panose="020F0502020204030204" pitchFamily="34" charset="0"/>
              </a:rPr>
              <a:t>)</a:t>
            </a:r>
          </a:p>
          <a:p>
            <a:r>
              <a:rPr lang="nl-NL" sz="2800" dirty="0" smtClean="0">
                <a:latin typeface="Calibri" panose="020F0502020204030204" pitchFamily="34" charset="0"/>
              </a:rPr>
              <a:t>orale antistolling, INR 1,7 of meer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arteriële punctie gehad afgelopen 7 dagen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het gaat om een recidief infarct binnen 6 weken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ernstig schedelletsel afgelopen 3 maanden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hersenbloeding in de anamnese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</a:rPr>
              <a:t>g</a:t>
            </a:r>
            <a:r>
              <a:rPr lang="nl-NL" sz="2800" dirty="0" smtClean="0">
                <a:latin typeface="Calibri" panose="020F0502020204030204" pitchFamily="34" charset="0"/>
              </a:rPr>
              <a:t>rote operatieve ingreep afgelopen 14 dagen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voor de bloeding RR &gt;185 /100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duidelijke </a:t>
            </a:r>
            <a:r>
              <a:rPr lang="nl-NL" sz="2800" dirty="0" err="1" smtClean="0">
                <a:latin typeface="Calibri" panose="020F0502020204030204" pitchFamily="34" charset="0"/>
              </a:rPr>
              <a:t>hypoglcyemie</a:t>
            </a:r>
            <a:r>
              <a:rPr lang="nl-NL" sz="2800" dirty="0" smtClean="0">
                <a:latin typeface="Calibri" panose="020F0502020204030204" pitchFamily="34" charset="0"/>
              </a:rPr>
              <a:t> of </a:t>
            </a:r>
            <a:r>
              <a:rPr lang="nl-NL" sz="2800" dirty="0" err="1" smtClean="0">
                <a:latin typeface="Calibri" panose="020F0502020204030204" pitchFamily="34" charset="0"/>
              </a:rPr>
              <a:t>hyperglycemie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ontstaan tijdens een epileptisch insult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Het mag geen bloeding zijn maar moet een afsluiting zijn</a:t>
            </a: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Binnen 4uur 30minuten</a:t>
            </a:r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F.A.S.T. 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4" y="2492896"/>
            <a:ext cx="853673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598C-7931-417B-85D2-E48F4D1CF010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7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Gezicht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ace): vraag de persoon te lachen of de tanden te laten zien. Staat de mond scheef of hangt één van de mondhoeken naar beneden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Arm</a:t>
            </a:r>
            <a:r>
              <a:rPr lang="nl-NL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rm): vraag de persoon om beide armen tegelijkertijd recht voor zich uit naar voren te strekken met de handpalmen naar boven. Zakt hierbij een arm weg of beweegt deze zwalkend rond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Spraak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peech): vraag de persoon een zin uit te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spreken.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Komt de persoon niet uit zijn woorden of spreekt hij onduidelijk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Tijd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ime): vraag de persoon of omstanders hoe laat één of meerdere van de symptomen begonnen zijn. Dit is van belang voor de behandeling.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9466-7CD4-4F08-89D5-987E1AC725C8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0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Afhankelijk van de plaats (lokalisatie) en de grootte van het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CVA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Symptomen kunnen na enkele dagen licht afnemen doordat het oedeem rondom het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cva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verdwijnt</a:t>
            </a:r>
            <a:endParaRPr lang="nl-N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Globaal:</a:t>
            </a:r>
          </a:p>
          <a:p>
            <a:pPr lvl="1">
              <a:tabLst>
                <a:tab pos="2781300" algn="l"/>
                <a:tab pos="2868613" algn="l"/>
              </a:tabLst>
            </a:pP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Grote hersenen : 	uitvalsverschijnselen lichaamshelft</a:t>
            </a:r>
          </a:p>
          <a:p>
            <a:pPr lvl="1" defTabSz="952500">
              <a:tabLst>
                <a:tab pos="2781300" algn="l"/>
              </a:tabLst>
            </a:pP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Kleine hersenen: 	evenwichtsstoornissen, dysarthrie, 		coördinatiestoornissen, </a:t>
            </a:r>
            <a:r>
              <a:rPr lang="nl-NL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dysphagie</a:t>
            </a:r>
            <a:endParaRPr lang="nl-N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defTabSz="846138">
              <a:tabLst>
                <a:tab pos="2695575" algn="l"/>
                <a:tab pos="2781300" algn="l"/>
              </a:tabLst>
            </a:pP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Hersenstam: 		bewustzijnsstoornissen, </a:t>
            </a:r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paralyse, ademhalingsstoornissen</a:t>
            </a:r>
            <a:endParaRPr lang="nl-NL" sz="2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FC02-5084-45D4-B773-6C7E3F20634F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5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364776" cy="4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02E8-5B15-4A04-B485-0C5282C49A8A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Motorisch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Sensorisch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Cognitief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Communicatief</a:t>
            </a:r>
            <a:endParaRPr lang="nl-NL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Emotioneel</a:t>
            </a:r>
          </a:p>
          <a:p>
            <a:pPr marL="0" indent="0">
              <a:buNone/>
            </a:pPr>
            <a:endParaRPr lang="nl-NL" i="1" dirty="0">
              <a:solidFill>
                <a:schemeClr val="accent2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ADBA-48B0-4AF9-AFBE-8DD752B70C1D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symptomen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Moeheid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Karakter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veranderingen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Geheugenstoornissen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Emotionele labiliteit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Gevoelens van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depressie, boosheid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49C3-878E-400D-A69D-4901239072C7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6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Begrippen 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Hemi-parese		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plegie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paralyse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analgesie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anesthesie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Afasie			 </a:t>
            </a:r>
            <a:endParaRPr lang="nl-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Dysartrie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Dysphagie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Apraxie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Agnosie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anopsie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Hemi-neglect		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Anosognosie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nl-NL" sz="20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820-0ECF-46BB-B127-5D8183C0406A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0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Transiënt 	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van voorbijgaande aard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69875" indent="-269875">
              <a:tabLst>
                <a:tab pos="1617663" algn="l"/>
                <a:tab pos="1790700" algn="l"/>
                <a:tab pos="1885950" algn="l"/>
                <a:tab pos="2243138" algn="l"/>
              </a:tabLst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Ischaemic 		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zuurstofgebrek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Attack 	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aanval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Kortom: een voorbijgaande zuurstofgebrek van de hersenen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Oorzaak: vaatkramp, atherosclerose, trombus 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Verschijnselen verdwijnen binnen 24 uur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Waarschuwingsteken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Start antistolling (ascal®, aspirine®)  remmen de werking van trombocyten (bloedplaatjes)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BC42-397C-4778-ABB9-0000572F5E27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3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Begrippen 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610600" cy="48272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Hemi-parese		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Krachtsvermindering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lichaamshelft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plegie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paralyse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Volledige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verlamming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lichaamshelft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analgesie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Sensorische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pijn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anesthesie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Afwezigheid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fijne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lichaamshelft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Afasie			 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 de taal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Dysartrie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Spraakstoornis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Dysphagie		 Slikstoornis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Apraxie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Onvermogen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complexe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handelingen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		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uit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voeren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Agnosie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 de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waarneming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herkenning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anopsie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Halfzijdige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visuele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uitval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beide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ogen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Hemi-neglect		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Negeren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verwaarlozen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van de 			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aangedane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zijde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Anosognosie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ebrek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ziektebesef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Persevereren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herhalen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gedrag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handelingen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nl-NL" sz="20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9209-D03D-4258-B7E5-0254EF6E0CA9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5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/>
          <a:lstStyle/>
          <a:p>
            <a:pPr>
              <a:buFontTx/>
              <a:buNone/>
            </a:pPr>
            <a:r>
              <a:rPr lang="nl-NL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Linker hemisfeer:</a:t>
            </a:r>
            <a:endParaRPr lang="nl-NL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Uitvalverschijnselen rechts</a:t>
            </a: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Afasie/dysartrie</a:t>
            </a: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Gedrag en emoties</a:t>
            </a:r>
            <a:endParaRPr lang="nl-NL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(Langzaam en onzeker)</a:t>
            </a:r>
          </a:p>
          <a:p>
            <a:r>
              <a:rPr lang="nl-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Hemi-anopsie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rechts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Herkenning/agnosie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Rekenen</a:t>
            </a:r>
          </a:p>
          <a:p>
            <a:endParaRPr lang="nl-NL" sz="2400" dirty="0">
              <a:solidFill>
                <a:schemeClr val="accent2"/>
              </a:solidFill>
            </a:endParaRPr>
          </a:p>
          <a:p>
            <a:endParaRPr lang="nl-NL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82667" y="836712"/>
            <a:ext cx="3810000" cy="60212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NL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Rechter hemisfeer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Uitvalverschijnselen links</a:t>
            </a:r>
          </a:p>
          <a:p>
            <a:r>
              <a:rPr lang="nl-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Hemi-anopsie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links</a:t>
            </a:r>
            <a:endParaRPr lang="nl-NL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Stoornissen in de ruimtelijke oriëntatie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 in het leggen van verbanden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Impulsief gedrag</a:t>
            </a: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elfoverschatting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Ontkenning van de aandoening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Neglect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Verlies van initiatief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Verlies van vermogen tijd goed inschatten</a:t>
            </a:r>
          </a:p>
          <a:p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Communicatie; </a:t>
            </a:r>
            <a:r>
              <a:rPr lang="nl-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gezichtuitdrukkingen</a:t>
            </a: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niet herkennen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5D4D-39A6-49A6-87E6-092D29D29485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Voorhoofdskwab: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Initiatief verlies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Concentratie en </a:t>
            </a:r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aandachtsstoornissen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Stoornissen impulsbeheersing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Persevereren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29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persevereren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taal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handelen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08920"/>
            <a:ext cx="5787304" cy="31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Agnosie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2448578" cy="29098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81055"/>
            <a:ext cx="2572781" cy="277273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930" y="347195"/>
            <a:ext cx="3207520" cy="2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Neglect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Het niet bewust zijn van de aangedane zijde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‘vergeten’ de aangedane zijne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Anosognosie: geen ziekte besef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“Ik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snap niet dat ik niet snap wàt ik niet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snap”.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Gevolgen: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Botsen tegen deurposten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Klem zitten met een hand of arm in de rolstoel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Lichaamshelft niet wassen of aankleden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Problemen met lezen of klokkijken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Schouderklachten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www.youtube.com/watch?v=NxDjs9isQmk&amp;list=PL2ehNk1W8vi3SEOmDVxmZUoUvPDTkxrFc&amp;index=1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AB0E-552F-4D36-A174-9C01E31AD0F0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6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8479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658-8B5D-491F-A35B-C3FBC236C496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Hemi-anopsie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Hersenbeschadiging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prikkels vanuit het oog worden niet meer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verwerkt. Het oog is dus intact!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‘Blind’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aan 1 helft van het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gezichtsveld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linkerhersenhelft 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rechterhelft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van het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zien</a:t>
            </a:r>
          </a:p>
          <a:p>
            <a:pPr lvl="2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Vaak correctie door oog- en hoofdstand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Rechterhersenhelft 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linkerhelft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van het zien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Men is zich dit wel bewust maar..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vaak in combinatie met hemi-neglect  de linkerhelft wordt ‘verwaarloosd’; het besef dat er meer is, is weg</a:t>
            </a:r>
          </a:p>
          <a:p>
            <a:pPr lvl="2"/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9AD9-97BF-448B-BB79-BF43370EBCA8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Absoluut defect; geen waarneming meer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Relatief defect; waarneming verstoord bv wazig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Hemianopsie</a:t>
            </a:r>
            <a:r>
              <a:rPr lang="nl-NL" sz="4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nl-NL" sz="4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026747"/>
            <a:ext cx="3749071" cy="253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57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053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900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2C09-8F58-4C70-A6A2-16C8937F9DC8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0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CVA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Cerebro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hersenen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Vasculair  bloedvaten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Accident  ongeluk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Kortom een ongeluk in de bloedvaten (slagaders) van de hersenen</a:t>
            </a:r>
          </a:p>
          <a:p>
            <a:pPr marL="320040" lvl="1" indent="0">
              <a:buNone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Andere benaming: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beroerte, apoplexie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F1-AC33-4E45-9051-B76C4E541481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Afasie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Taalcentra bij de meeste mensen in de linker hemisfeer (90% rechtshandigen en 70% linkshandigen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Afasie is een 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taal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Motorische afasie (expressief)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Sensorische afasie (receptief)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Globale afasie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D3F7-627A-40A8-BF72-5016FFDA4D39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0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18" y="1709752"/>
            <a:ext cx="6035563" cy="404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76DF-7630-4459-BC94-4FC71B802BA4}" type="datetime1">
              <a:rPr lang="nl-NL" smtClean="0"/>
              <a:t>3-2-2016</a:t>
            </a:fld>
            <a:endParaRPr lang="nl-NL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3059832" y="3933056"/>
            <a:ext cx="504056" cy="7200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5436096" y="2204864"/>
            <a:ext cx="736104" cy="12241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Expressieve (motorische) taalfuncties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Broca  voorhoofdskwab linkerhersenhelft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Spreken 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Schrijven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Receptieve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(sensorische) taalfuncties  Wernicke  slaapkwab linkerhersenhelft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Begrijpen van gesproken woorden en zinnen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Lezen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Begrijpen en gebruiken van symbolen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Globale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afasie</a:t>
            </a:r>
          </a:p>
          <a:p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9E69-BDC0-444A-B74A-27F4FF4CACBD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5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http://www.youtube.com/watch?v=IUcBpl2y5EU&amp;list=PL2ehNk1W8vi3SEOmDVxmZUoUvPDTkxrFc&amp;index=4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4.10 – 5.40</a:t>
            </a:r>
            <a:endParaRPr lang="nl-NL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88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Complicaties CVA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Acute fase: hersenoedeem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toename klachten, coma, dood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Bloeding na infarct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Aspiratiepneumonie 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Decubitus 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Spasticiteit en/of Contracturen </a:t>
            </a:r>
            <a:endParaRPr lang="nl-N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Hemiplegische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schouderpijn (HSP)</a:t>
            </a:r>
            <a:endParaRPr lang="nl-N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Depressie 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Mictieproblemen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Obstipatie 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Seksuele stoornissen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AB3C-A1B2-4291-8948-A6EEEDD478E8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7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Zorg Bij Opname ivm CVA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Aansluitende en multidisciplinaire zorg en behandeling in drie fasen:</a:t>
            </a:r>
          </a:p>
          <a:p>
            <a:pPr>
              <a:buFontTx/>
              <a:buNone/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acute fase 		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stroke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 unit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revalidatiefase		(poli) klinisch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chronische fase		thuis/ verz. huis</a:t>
            </a:r>
          </a:p>
          <a:p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D02-2617-4C46-AEAC-5F2ADFDA6ED3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VA-zorgk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2338"/>
            <a:ext cx="8839200" cy="53816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755576" y="6400800"/>
            <a:ext cx="3962400" cy="457200"/>
          </a:xfrm>
        </p:spPr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247B-2FB0-4AE2-9A3C-7E79F7665F10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2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Revalidatie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Een langdurig proces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Veel disciplines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Revalidatie arts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neuropsycholoog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Ergo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Fysio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Logo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Diëtist 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Verzorgende /Verpleegkundige 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Arbo-deskundige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Speciale begeleiding en behandeling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Neurostimulatie /</a:t>
            </a:r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electrostimulatie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0">
              <a:buNone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Aandachtspunten in de zorg</a:t>
            </a:r>
            <a:b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Somatisch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334000"/>
          </a:xfrm>
        </p:spPr>
        <p:txBody>
          <a:bodyPr/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ewegingsbeperkingen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venwichtsproblemen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ensorische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stoornissen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edicijngebruik/medisch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technisch handelen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Eet-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 leefgewoonten</a:t>
            </a: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evalidatie/oefenschema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Lichamelijke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klachten/veranderingen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Seksualiteit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Preventie van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contracturen,decubitus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incontinentie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nl-NL" sz="28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A8CD-0770-41AC-8F71-4027CBB29821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4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351837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55650" y="836613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ATHEROSCLEROSE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6264275" y="1700213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TIA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6264275" y="3716338"/>
            <a:ext cx="28797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Herseninfarct: acute afsluiting </a:t>
            </a:r>
            <a:r>
              <a:rPr lang="nl-NL" sz="2400" i="1" u="sng" dirty="0">
                <a:latin typeface="Calibri" pitchFamily="34" charset="0"/>
                <a:cs typeface="Calibri" pitchFamily="34" charset="0"/>
              </a:rPr>
              <a:t>hersenslagader 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door een 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trombus of embolie</a:t>
            </a:r>
            <a:endParaRPr lang="nl-NL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2697-F608-421F-A11D-54FF22F580C5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1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Aandachtspunten in de zorg</a:t>
            </a:r>
            <a:b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Psychisch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iekte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inzicht of gebrek aan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inzicht</a:t>
            </a:r>
          </a:p>
          <a:p>
            <a:pPr>
              <a:lnSpc>
                <a:spcPct val="90000"/>
              </a:lnSpc>
            </a:pP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Neglect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erlies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onafhankelijkheid</a:t>
            </a:r>
          </a:p>
          <a:p>
            <a:pPr>
              <a:lnSpc>
                <a:spcPct val="90000"/>
              </a:lnSpc>
            </a:pP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Verlies/verandering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relaties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erlies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identiteit en arbeid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eranderd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rolpatroon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erlies/verandering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seksualiteit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chuldgevoelens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tegenover partner/familie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ngst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voor aftakeling,dood verlies van partner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edragsveranderingen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 (on)begrip bij de omgeving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1208-18AA-4842-8A01-E9C5BC1F68C5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7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Aandachtspunten in de zorg</a:t>
            </a:r>
            <a:br>
              <a:rPr lang="nl-NL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Sociaal</a:t>
            </a:r>
            <a:endParaRPr lang="nl-N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724400"/>
          </a:xfrm>
        </p:spPr>
        <p:txBody>
          <a:bodyPr/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elasting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patiënt /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mantelzorg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Verandering relatiepatroon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edwongen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veranderingen in leefgewoonte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Reacties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omgeving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Contacten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diverse hulpverleners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Inkomensproblemen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Veranderingen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 hobby/recreatie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Aanpassingen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ulpmiddelen,voorzieningen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atiëntenbelangen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etc.</a:t>
            </a:r>
          </a:p>
          <a:p>
            <a:endParaRPr lang="nl-NL" sz="2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93C8-BB14-43C8-9A9D-4A3267F00DFC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1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Bloedig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bloeding, scheurtje in een bloedvat 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20%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Onbloedig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infarct, afsluiting van een bloedvat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80%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2C17-57A3-46F8-89CA-9ACD8FF27B72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Oorzaken bloeding: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Aneurysma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Trauma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Ruimte-innemend proces 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Oorzaken herseninfarct: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Vanuit een embolie uit de halsslagader, eerste gedeelte van de aorta of vanuit de linkerhartkamer ten gevolge van hartfalen, boezemfibrilleren, </a:t>
            </a:r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linkerhartklepstenose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of een hartinfarct</a:t>
            </a:r>
          </a:p>
          <a:p>
            <a:pPr lvl="1"/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Vanuit een trombus in de hersenvaten zelf (door langdurige bloeddrukdaling bijvoorbeeld bij shock, operatie)</a:t>
            </a:r>
          </a:p>
        </p:txBody>
      </p:sp>
    </p:spTree>
    <p:extLst>
      <p:ext uri="{BB962C8B-B14F-4D97-AF65-F5344CB8AC3E}">
        <p14:creationId xmlns:p14="http://schemas.microsoft.com/office/powerpoint/2010/main" val="37052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6014"/>
            <a:ext cx="7065416" cy="423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A9B7-19DF-41C5-851E-AF0F52B3B363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8194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308285" cy="227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551723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bloeding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519914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Infarct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WG-AFP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88BE-FDDC-4C95-AC47-27D28E5AB0C6}" type="datetime1">
              <a:rPr lang="nl-NL" smtClean="0"/>
              <a:t>3-2-2016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4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4F7-D871-4D88-8522-F8AA7FD8E823}" type="datetime1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WG-AFP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 een infarct vaak oedeemvorming: in eerste instantie toename van klachten, daarna afname van klachten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4" y="2852936"/>
            <a:ext cx="5124044" cy="33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617</TotalTime>
  <Words>1007</Words>
  <Application>Microsoft Office PowerPoint</Application>
  <PresentationFormat>Diavoorstelling (4:3)</PresentationFormat>
  <Paragraphs>335</Paragraphs>
  <Slides>41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CVA</vt:lpstr>
      <vt:lpstr>TIA</vt:lpstr>
      <vt:lpstr>CVA</vt:lpstr>
      <vt:lpstr>PowerPoint-presentatie</vt:lpstr>
      <vt:lpstr>Soorten </vt:lpstr>
      <vt:lpstr>PowerPoint-presentatie</vt:lpstr>
      <vt:lpstr>PowerPoint-presentatie</vt:lpstr>
      <vt:lpstr>PowerPoint-presentatie</vt:lpstr>
      <vt:lpstr>PowerPoint-presentatie</vt:lpstr>
      <vt:lpstr>Risicofactoren </vt:lpstr>
      <vt:lpstr>BEHANDELING</vt:lpstr>
      <vt:lpstr>Trombolyse niet als:</vt:lpstr>
      <vt:lpstr>F.A.S.T. </vt:lpstr>
      <vt:lpstr>PowerPoint-presentatie</vt:lpstr>
      <vt:lpstr>Symptomen </vt:lpstr>
      <vt:lpstr>PowerPoint-presentatie</vt:lpstr>
      <vt:lpstr>Symptomen </vt:lpstr>
      <vt:lpstr>Algemene symptomen</vt:lpstr>
      <vt:lpstr>Begrippen </vt:lpstr>
      <vt:lpstr>Begrippen </vt:lpstr>
      <vt:lpstr>PowerPoint-presentatie</vt:lpstr>
      <vt:lpstr>PowerPoint-presentatie</vt:lpstr>
      <vt:lpstr>persevereren</vt:lpstr>
      <vt:lpstr>Agnosie </vt:lpstr>
      <vt:lpstr>Neglect </vt:lpstr>
      <vt:lpstr>PowerPoint-presentatie</vt:lpstr>
      <vt:lpstr>Hemi-anopsie</vt:lpstr>
      <vt:lpstr>PowerPoint-presentatie</vt:lpstr>
      <vt:lpstr>Hemianopsie </vt:lpstr>
      <vt:lpstr>Afasie </vt:lpstr>
      <vt:lpstr>PowerPoint-presentatie</vt:lpstr>
      <vt:lpstr>PowerPoint-presentatie</vt:lpstr>
      <vt:lpstr>PowerPoint-presentatie</vt:lpstr>
      <vt:lpstr>Complicaties CVA</vt:lpstr>
      <vt:lpstr>Zorg Bij Opname ivm CVA</vt:lpstr>
      <vt:lpstr>PowerPoint-presentatie</vt:lpstr>
      <vt:lpstr>Revalidatie </vt:lpstr>
      <vt:lpstr>PowerPoint-presentatie</vt:lpstr>
      <vt:lpstr>Aandachtspunten in de zorg Somatisch</vt:lpstr>
      <vt:lpstr>Aandachtspunten in de zorg Psychisch</vt:lpstr>
      <vt:lpstr>Aandachtspunten in de zorg Sociaal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CVA</dc:title>
  <dc:creator>beneden</dc:creator>
  <cp:lastModifiedBy>Willem Gilsing</cp:lastModifiedBy>
  <cp:revision>50</cp:revision>
  <cp:lastPrinted>2016-02-03T11:05:31Z</cp:lastPrinted>
  <dcterms:created xsi:type="dcterms:W3CDTF">2014-02-01T14:36:15Z</dcterms:created>
  <dcterms:modified xsi:type="dcterms:W3CDTF">2016-02-03T11:05:39Z</dcterms:modified>
</cp:coreProperties>
</file>