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705" r:id="rId2"/>
  </p:sldMasterIdLst>
  <p:sldIdLst>
    <p:sldId id="256" r:id="rId3"/>
    <p:sldId id="257" r:id="rId4"/>
    <p:sldId id="262" r:id="rId5"/>
    <p:sldId id="260" r:id="rId6"/>
    <p:sldId id="258" r:id="rId7"/>
    <p:sldId id="264" r:id="rId8"/>
    <p:sldId id="272" r:id="rId9"/>
    <p:sldId id="273" r:id="rId10"/>
    <p:sldId id="274" r:id="rId11"/>
    <p:sldId id="265" r:id="rId12"/>
    <p:sldId id="266" r:id="rId13"/>
    <p:sldId id="271" r:id="rId14"/>
    <p:sldId id="269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B5D7-6C3C-474B-8241-DB3C3892B7A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118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9897-6DC0-446B-AE7B-60E4D352947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614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FB5B9-2AA0-4DB7-B7E7-C8F122AA54F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756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D12-B2B9-4FC2-9684-27D5B2CA195A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50C8-1D5D-4FE2-A467-97D14536C5D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8AA0-C3DE-4015-886A-BDC22C16A345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58A9-10F7-4821-8CFF-24C19CD68B0C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FF39-D052-41E4-852B-3E4994E73C5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DF-1D19-4840-B506-A0BA127558CC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4CB-0BFF-472F-9258-391943CF04FF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D911-3D26-414C-BE8A-522EE2D274AB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69185-2381-4EC6-B31E-DFCC81C1F0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7471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nl-NL" alt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B9A0B1-CD73-49D5-973E-85AC5F89C6BA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A6F3-6A4F-423C-8FCC-009D19CDA98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26D7-8C57-43F1-87E0-173D6B2D8965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808F1-B75E-404C-8310-CFC90A4F552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37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28C21-D0A7-4B0D-8275-BAEB3150CC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53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433C0-A26A-457A-9026-70EE76CC350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617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5117-132F-4396-8B05-6368D02BAF0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213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0AA14-2774-46CB-8C4D-72CDDFB5380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61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EA66-7DB6-44ED-AD3F-2144C74EB2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488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D324E-F732-4981-AFFA-A9CB7901182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84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nl-NL" altLang="nl-NL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nl-NL" altLang="nl-NL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0969070-01AE-4D0F-81C5-1EF5F83B5BC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BE164C-B334-4B1B-95EF-8B1859C2B29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  <a:p>
            <a:endParaRPr lang="nl-NL" altLang="nl-NL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6408738" cy="1193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nl-N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KENNIS OVER SPIEREN</a:t>
            </a:r>
          </a:p>
        </p:txBody>
      </p:sp>
      <p:pic>
        <p:nvPicPr>
          <p:cNvPr id="2054" name="Picture 6" descr="spieronderdeel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989138"/>
            <a:ext cx="3960812" cy="292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916238" y="5661025"/>
            <a:ext cx="4319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nl-NL" altLang="nl-NL" sz="3200" dirty="0" smtClean="0">
                <a:latin typeface="Arial" charset="0"/>
              </a:rPr>
              <a:t>SXL BI H2</a:t>
            </a:r>
            <a:endParaRPr lang="nl-NL" altLang="nl-NL" sz="3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Prikkeling van de spiercel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400" dirty="0"/>
              <a:t>Via de motorische eindplaatjes (zenuwstelsel)</a:t>
            </a:r>
          </a:p>
          <a:p>
            <a:r>
              <a:rPr lang="nl-NL" altLang="nl-NL" sz="2400" dirty="0"/>
              <a:t>Aansturing vezels verspreid over spiergebied</a:t>
            </a:r>
          </a:p>
          <a:p>
            <a:r>
              <a:rPr lang="nl-NL" altLang="nl-NL" sz="2400" dirty="0"/>
              <a:t>Meer plaatjes tegelijk ingeschakeld, hoe meer kracht en snelheid</a:t>
            </a:r>
          </a:p>
          <a:p>
            <a:r>
              <a:rPr lang="nl-NL" altLang="nl-NL" sz="2400" dirty="0"/>
              <a:t>Hoe meer plaatjes per hoeveelheid spierweefsel, hoe `</a:t>
            </a:r>
            <a:r>
              <a:rPr lang="nl-NL" altLang="nl-NL" sz="2400" dirty="0" err="1"/>
              <a:t>fijner`de</a:t>
            </a:r>
            <a:r>
              <a:rPr lang="nl-NL" altLang="nl-NL" sz="2400" dirty="0"/>
              <a:t> aansturing</a:t>
            </a:r>
          </a:p>
          <a:p>
            <a:pPr>
              <a:buFont typeface="Wingdings" pitchFamily="2" charset="2"/>
              <a:buNone/>
            </a:pPr>
            <a:r>
              <a:rPr lang="nl-NL" altLang="nl-NL" sz="2400" dirty="0"/>
              <a:t>    (bijvoorbeeld het  oog) </a:t>
            </a:r>
          </a:p>
          <a:p>
            <a:endParaRPr lang="nl-NL" altLang="nl-NL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6" name="Picture 6" descr="end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Spier en pees aandoeningen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r>
              <a:rPr lang="nl-NL" altLang="nl-NL" sz="1800" b="1"/>
              <a:t>Hypertrofie</a:t>
            </a:r>
          </a:p>
          <a:p>
            <a:pPr>
              <a:buFont typeface="Wingdings" pitchFamily="2" charset="2"/>
              <a:buNone/>
            </a:pPr>
            <a:r>
              <a:rPr lang="nl-NL" altLang="nl-NL" sz="1800" b="1"/>
              <a:t>     </a:t>
            </a:r>
            <a:r>
              <a:rPr lang="nl-NL" altLang="nl-NL" sz="1800"/>
              <a:t>Ontwikkeling weefsel b.v. door training toename van spierweefsel geregelde belasting beter dan kortdurende sterke belasting</a:t>
            </a:r>
          </a:p>
          <a:p>
            <a:pPr>
              <a:buFont typeface="Wingdings" pitchFamily="2" charset="2"/>
              <a:buNone/>
            </a:pPr>
            <a:r>
              <a:rPr lang="nl-NL" altLang="nl-NL" sz="1800"/>
              <a:t>    Na 3 tot 6 weken teruggang in trainingsactiviteiten neemt de spiermassa af.</a:t>
            </a:r>
          </a:p>
          <a:p>
            <a:pPr>
              <a:buFont typeface="Wingdings" pitchFamily="2" charset="2"/>
              <a:buNone/>
            </a:pPr>
            <a:r>
              <a:rPr lang="nl-NL" altLang="nl-NL" sz="1800"/>
              <a:t>°   </a:t>
            </a:r>
            <a:r>
              <a:rPr lang="nl-NL" altLang="nl-NL" sz="1800" b="1"/>
              <a:t>Atrofie</a:t>
            </a:r>
            <a:r>
              <a:rPr lang="nl-NL" altLang="nl-NL" sz="1800"/>
              <a:t> </a:t>
            </a:r>
          </a:p>
          <a:p>
            <a:pPr>
              <a:buFont typeface="Wingdings" pitchFamily="2" charset="2"/>
              <a:buNone/>
            </a:pPr>
            <a:r>
              <a:rPr lang="nl-NL" altLang="nl-NL" sz="1800"/>
              <a:t>    Afname van volume en kracht spieren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r>
              <a:rPr lang="nl-NL" altLang="nl-NL" sz="1800" b="1"/>
              <a:t>Spit en</a:t>
            </a:r>
            <a:r>
              <a:rPr lang="nl-NL" altLang="nl-NL"/>
              <a:t> </a:t>
            </a:r>
            <a:r>
              <a:rPr lang="nl-NL" altLang="nl-NL" sz="1800" b="1"/>
              <a:t>stijve nek</a:t>
            </a:r>
            <a:endParaRPr lang="nl-NL" altLang="nl-NL" sz="1800"/>
          </a:p>
          <a:p>
            <a:pPr>
              <a:buFont typeface="Wingdings" pitchFamily="2" charset="2"/>
              <a:buNone/>
            </a:pPr>
            <a:r>
              <a:rPr lang="nl-NL" altLang="nl-NL" sz="1800" b="1"/>
              <a:t>     </a:t>
            </a:r>
            <a:r>
              <a:rPr lang="nl-NL" altLang="nl-NL" sz="1800"/>
              <a:t>een verkramping van de spieren, door verrekking, oververmoeidheid of spanning. Behandeling warmte applicatie, massage, oefeningen, rust, en/of spierontspannende middelen. Pijnstillers indien noodzakelijk.         </a:t>
            </a:r>
          </a:p>
          <a:p>
            <a:pPr>
              <a:buFont typeface="Wingdings" pitchFamily="2" charset="2"/>
              <a:buNone/>
            </a:pPr>
            <a:r>
              <a:rPr lang="nl-NL" altLang="nl-NL" sz="1800"/>
              <a:t>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Spier en pees aandoeningen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altLang="nl-NL" sz="2000" b="1" dirty="0"/>
              <a:t>Zweepslag (ruptuur van de spier)</a:t>
            </a:r>
            <a:endParaRPr lang="nl-NL" altLang="nl-N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sz="2000" b="1" dirty="0"/>
              <a:t>     </a:t>
            </a:r>
            <a:r>
              <a:rPr lang="nl-NL" altLang="nl-NL" sz="2000" dirty="0"/>
              <a:t>Scheurtje in spier vaak kuit. Korte rustperiode en fysiotherapie, stimulatie van de doorbloeding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sz="2000" dirty="0"/>
              <a:t>°   </a:t>
            </a:r>
            <a:r>
              <a:rPr lang="nl-NL" altLang="nl-NL" sz="2000" b="1" dirty="0"/>
              <a:t>Peesschede ontsteking (Tendovaginitis)</a:t>
            </a:r>
            <a:endParaRPr lang="nl-NL" altLang="nl-N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sz="2000" dirty="0"/>
              <a:t>     Ontsteking van de bekleding van de peesschede welke vaak ontstaat door repeterende bewegingen. Behandelen met rust</a:t>
            </a:r>
            <a:r>
              <a:rPr lang="nl-NL" altLang="nl-NL" sz="2000" dirty="0" smtClean="0"/>
              <a:t>. </a:t>
            </a:r>
            <a:endParaRPr lang="nl-NL" altLang="nl-N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sz="2000" dirty="0" smtClean="0"/>
              <a:t>     </a:t>
            </a:r>
            <a:endParaRPr lang="nl-NL" altLang="nl-N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Het Spierstelsel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NL" altLang="nl-NL" sz="2800" dirty="0"/>
              <a:t>De spieren in ons lichaam worden gebruikt om ons te laten </a:t>
            </a:r>
            <a:r>
              <a:rPr lang="nl-NL" altLang="nl-NL" sz="2800" dirty="0" err="1"/>
              <a:t>bewegen,maar</a:t>
            </a:r>
            <a:r>
              <a:rPr lang="nl-NL" altLang="nl-NL" sz="2800" dirty="0"/>
              <a:t> ook bij de ademhaling , spijsvertering en bloedcirculatie spelen ze een rol.</a:t>
            </a:r>
          </a:p>
          <a:p>
            <a:pPr>
              <a:lnSpc>
                <a:spcPct val="80000"/>
              </a:lnSpc>
            </a:pPr>
            <a:endParaRPr lang="nl-NL" altLang="nl-NL" sz="2800" dirty="0"/>
          </a:p>
          <a:p>
            <a:pPr>
              <a:lnSpc>
                <a:spcPct val="80000"/>
              </a:lnSpc>
            </a:pPr>
            <a:r>
              <a:rPr lang="nl-NL" altLang="nl-NL" sz="2800" dirty="0"/>
              <a:t>Er bestaan drie soorten spierweefsel: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nl-NL" altLang="nl-NL" sz="2800" dirty="0"/>
              <a:t>Glad </a:t>
            </a:r>
            <a:r>
              <a:rPr lang="nl-NL" altLang="nl-NL" sz="2800" dirty="0" smtClean="0"/>
              <a:t>spierweefsel </a:t>
            </a:r>
            <a:r>
              <a:rPr lang="nl-NL" altLang="nl-NL" sz="2400" dirty="0" smtClean="0"/>
              <a:t>(onbewust, buiten onze wil om, bij verteringskanaal, bloedvaten)</a:t>
            </a:r>
            <a:endParaRPr lang="nl-NL" altLang="nl-NL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nl-NL" altLang="nl-NL" sz="2800" dirty="0" smtClean="0"/>
              <a:t>Hart spierweefsel </a:t>
            </a:r>
            <a:r>
              <a:rPr lang="nl-NL" altLang="nl-NL" sz="2400" dirty="0" smtClean="0"/>
              <a:t>(buiten onze wil om)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nl-NL" altLang="nl-NL" sz="2800" b="1" dirty="0">
                <a:solidFill>
                  <a:schemeClr val="accent5">
                    <a:lumMod val="75000"/>
                  </a:schemeClr>
                </a:solidFill>
              </a:rPr>
              <a:t>Dwarsgestreept </a:t>
            </a:r>
            <a:r>
              <a:rPr lang="nl-NL" altLang="nl-NL" sz="2800" b="1" dirty="0" smtClean="0">
                <a:solidFill>
                  <a:schemeClr val="accent5">
                    <a:lumMod val="75000"/>
                  </a:schemeClr>
                </a:solidFill>
              </a:rPr>
              <a:t>spierweefsel (skeletspieren</a:t>
            </a:r>
            <a:r>
              <a:rPr lang="nl-NL" altLang="nl-NL" sz="28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nl-NL" altLang="nl-NL" sz="2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nl-NL" altLang="nl-NL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28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nl-NL" altLang="nl-NL" sz="2800" dirty="0"/>
          </a:p>
          <a:p>
            <a:pPr>
              <a:lnSpc>
                <a:spcPct val="80000"/>
              </a:lnSpc>
              <a:buFontTx/>
              <a:buNone/>
            </a:pPr>
            <a:endParaRPr lang="nl-NL" altLang="nl-NL" sz="2800" dirty="0"/>
          </a:p>
          <a:p>
            <a:pPr>
              <a:lnSpc>
                <a:spcPct val="80000"/>
              </a:lnSpc>
              <a:buFontTx/>
              <a:buNone/>
            </a:pPr>
            <a:endParaRPr lang="nl-NL" altLang="nl-NL" sz="2800" dirty="0"/>
          </a:p>
          <a:p>
            <a:pPr>
              <a:lnSpc>
                <a:spcPct val="80000"/>
              </a:lnSpc>
              <a:buFontTx/>
              <a:buNone/>
            </a:pPr>
            <a:endParaRPr lang="nl-NL" altLang="nl-N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Spiertypen-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Dwarsgestreept spierweefsel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sz="2400" dirty="0"/>
              <a:t>Dwarsgestreept is </a:t>
            </a:r>
            <a:r>
              <a:rPr lang="nl-NL" altLang="nl-NL" sz="2400" dirty="0" smtClean="0"/>
              <a:t>bewust aangestuurd door onze wil.</a:t>
            </a:r>
            <a:endParaRPr lang="nl-NL" altLang="nl-NL" sz="2400" dirty="0"/>
          </a:p>
          <a:p>
            <a:r>
              <a:rPr lang="nl-NL" altLang="nl-NL" sz="2400" dirty="0"/>
              <a:t>Langgerekte cellen, spiervezels, met meerdere </a:t>
            </a:r>
            <a:r>
              <a:rPr lang="nl-NL" altLang="nl-NL" sz="2400" dirty="0" smtClean="0"/>
              <a:t>kernen. </a:t>
            </a:r>
            <a:r>
              <a:rPr lang="nl-NL" altLang="nl-NL" sz="2400" dirty="0"/>
              <a:t>Streepvormig.</a:t>
            </a:r>
          </a:p>
          <a:p>
            <a:r>
              <a:rPr lang="nl-NL" altLang="nl-NL" sz="2400" dirty="0"/>
              <a:t>Reageert snel, snel vermoeiend.</a:t>
            </a:r>
          </a:p>
          <a:p>
            <a:r>
              <a:rPr lang="nl-NL" altLang="nl-NL" sz="2400" dirty="0"/>
              <a:t>In spiervezel </a:t>
            </a:r>
            <a:r>
              <a:rPr lang="nl-NL" altLang="nl-NL" sz="2400" u="sng" dirty="0"/>
              <a:t>fibrillen =&gt;</a:t>
            </a:r>
            <a:r>
              <a:rPr lang="nl-NL" altLang="nl-NL" sz="2400" dirty="0"/>
              <a:t> contraheren (samentrekken) dan verkorting spier</a:t>
            </a:r>
          </a:p>
          <a:p>
            <a:r>
              <a:rPr lang="nl-NL" altLang="nl-NL" sz="2400" dirty="0" smtClean="0"/>
              <a:t>Skeletspieren </a:t>
            </a:r>
            <a:r>
              <a:rPr lang="nl-NL" altLang="nl-NL" sz="2400" dirty="0"/>
              <a:t>zijn met pezen verbonden aan het </a:t>
            </a:r>
            <a:r>
              <a:rPr lang="nl-NL" altLang="nl-NL" sz="2400" dirty="0" smtClean="0"/>
              <a:t>skelet en maken bewegen mogelijk.</a:t>
            </a:r>
            <a:endParaRPr lang="nl-NL" alt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/>
              <a:t>Spierweefsel</a:t>
            </a:r>
            <a:br>
              <a:rPr lang="nl-NL" altLang="nl-NL"/>
            </a:br>
            <a:endParaRPr lang="nl-NL" alt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sz="2800" dirty="0"/>
              <a:t>Spiercellen</a:t>
            </a:r>
            <a:r>
              <a:rPr lang="nl-NL" altLang="nl-NL" sz="2400" dirty="0"/>
              <a:t> worden gekenmerkt door aanwezigheid van in serie geschakelde </a:t>
            </a:r>
            <a:r>
              <a:rPr lang="nl-NL" altLang="nl-NL" sz="2800" dirty="0"/>
              <a:t>eiwitketens</a:t>
            </a:r>
            <a:r>
              <a:rPr lang="nl-NL" altLang="nl-NL" sz="2400" dirty="0"/>
              <a:t>, </a:t>
            </a:r>
            <a:r>
              <a:rPr lang="nl-NL" altLang="nl-NL" sz="2400" u="sng" dirty="0" err="1"/>
              <a:t>myofibrillen</a:t>
            </a:r>
            <a:r>
              <a:rPr lang="nl-NL" altLang="nl-NL" sz="2400" dirty="0" smtClean="0"/>
              <a:t>.</a:t>
            </a:r>
            <a:br>
              <a:rPr lang="nl-NL" altLang="nl-NL" sz="2400" dirty="0" smtClean="0"/>
            </a:br>
            <a:endParaRPr lang="nl-NL" altLang="nl-NL" sz="2400" dirty="0"/>
          </a:p>
          <a:p>
            <a:r>
              <a:rPr lang="nl-NL" altLang="nl-NL" sz="2400" dirty="0"/>
              <a:t>In </a:t>
            </a:r>
            <a:r>
              <a:rPr lang="nl-NL" altLang="nl-NL" sz="2400" dirty="0" err="1"/>
              <a:t>myofibrillen</a:t>
            </a:r>
            <a:r>
              <a:rPr lang="nl-NL" altLang="nl-NL" sz="2400" dirty="0"/>
              <a:t> zitten twee soorten eiwitten, </a:t>
            </a:r>
            <a:r>
              <a:rPr lang="nl-NL" altLang="nl-NL" sz="2400" u="sng" dirty="0"/>
              <a:t>actine</a:t>
            </a:r>
            <a:r>
              <a:rPr lang="nl-NL" altLang="nl-NL" sz="2400" dirty="0"/>
              <a:t> en </a:t>
            </a:r>
            <a:r>
              <a:rPr lang="nl-NL" altLang="nl-NL" sz="2400" u="sng" dirty="0"/>
              <a:t>myosine</a:t>
            </a:r>
            <a:r>
              <a:rPr lang="nl-NL" altLang="nl-NL" sz="2400" dirty="0"/>
              <a:t>, die kunnen </a:t>
            </a:r>
            <a:r>
              <a:rPr lang="nl-NL" altLang="nl-NL" sz="2800" dirty="0"/>
              <a:t>schuiven</a:t>
            </a:r>
            <a:r>
              <a:rPr lang="nl-NL" altLang="nl-NL" sz="2400" dirty="0"/>
              <a:t> t.o.v. elkaar</a:t>
            </a:r>
            <a:r>
              <a:rPr lang="nl-NL" altLang="nl-NL" sz="2400" dirty="0" smtClean="0"/>
              <a:t>.</a:t>
            </a:r>
            <a:br>
              <a:rPr lang="nl-NL" altLang="nl-NL" sz="2400" dirty="0" smtClean="0"/>
            </a:br>
            <a:endParaRPr lang="nl-NL" altLang="nl-NL" sz="2400" dirty="0"/>
          </a:p>
          <a:p>
            <a:r>
              <a:rPr lang="nl-NL" altLang="nl-NL" sz="2400" dirty="0"/>
              <a:t>Het in elkaar schuiven kost energie en heet </a:t>
            </a:r>
            <a:r>
              <a:rPr lang="nl-NL" altLang="nl-NL" sz="2400" u="sng" dirty="0"/>
              <a:t>contractie.</a:t>
            </a:r>
          </a:p>
          <a:p>
            <a:r>
              <a:rPr lang="nl-NL" altLang="nl-NL" sz="2400" dirty="0"/>
              <a:t>Het uit elkaar gaan kost geen energie.</a:t>
            </a:r>
          </a:p>
          <a:p>
            <a:endParaRPr lang="nl-NL" altLang="nl-N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mus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ebruikers\Gert\Pictures\Biologie\Opbouw van een sp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015"/>
            <a:ext cx="4953001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Gebruikers\Gert\Pictures\Biologie\spiervezel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77072"/>
            <a:ext cx="428625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ekromde PIJL-RECHTS 1"/>
          <p:cNvSpPr/>
          <p:nvPr/>
        </p:nvSpPr>
        <p:spPr>
          <a:xfrm rot="18959226">
            <a:off x="1919193" y="4733075"/>
            <a:ext cx="1770231" cy="2199417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364089" y="112474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</a:t>
            </a:r>
            <a:r>
              <a:rPr lang="nl-NL" dirty="0" err="1" smtClean="0"/>
              <a:t>sacromeer</a:t>
            </a:r>
            <a:r>
              <a:rPr lang="nl-NL" dirty="0" smtClean="0"/>
              <a:t> is een deel van een spiervezel dat een eenheid vormt en steeds wordt herhaald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H="1">
            <a:off x="5940152" y="2204864"/>
            <a:ext cx="115213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7244682" y="2204864"/>
            <a:ext cx="279646" cy="2222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62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\\data.groevenbeek.nl@SSL\DavWWWRoot\Secties\AH\Biologie\Campbell8 afbeeldingen\50_Art_for_Students\50_25bSarcomereStructure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6986860" cy="580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07505" y="5734833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het samentrekken van spieren schuiven de </a:t>
            </a:r>
            <a:r>
              <a:rPr lang="nl-NL" dirty="0" err="1" smtClean="0"/>
              <a:t>sacromeren</a:t>
            </a:r>
            <a:r>
              <a:rPr lang="nl-NL" dirty="0" smtClean="0"/>
              <a:t> in elkaar; ze worden dus korter waarbij de actinedraadjes tussen de myeline naar binnen schuiven. Effect: de spier wordt korter en dikker.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23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Gebruikers\Gert\Pictures\Biologie\50_32MuscleSkelMovement-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3419475" cy="53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antagonisten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419475" y="1988840"/>
            <a:ext cx="56170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nl-NL" dirty="0" smtClean="0"/>
              <a:t>Contractie (samentrekken) van de biceps (blauw) (armbuigspier) </a:t>
            </a:r>
            <a:r>
              <a:rPr lang="nl-NL" dirty="0" smtClean="0">
                <a:sym typeface="Wingdings" panose="05000000000000000000" pitchFamily="2" charset="2"/>
              </a:rPr>
              <a:t> korter/dikker  arm buigt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de </a:t>
            </a:r>
            <a:r>
              <a:rPr lang="nl-NL" dirty="0" err="1" smtClean="0">
                <a:sym typeface="Wingdings" panose="05000000000000000000" pitchFamily="2" charset="2"/>
              </a:rPr>
              <a:t>triceps</a:t>
            </a:r>
            <a:r>
              <a:rPr lang="nl-NL" dirty="0" smtClean="0">
                <a:sym typeface="Wingdings" panose="05000000000000000000" pitchFamily="2" charset="2"/>
              </a:rPr>
              <a:t> (groen) is ontspannen (langer/dunner)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endParaRPr lang="nl-NL" dirty="0" smtClean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lphaUcPeriod"/>
            </a:pPr>
            <a:r>
              <a:rPr lang="nl-NL" dirty="0" smtClean="0">
                <a:sym typeface="Wingdings" panose="05000000000000000000" pitchFamily="2" charset="2"/>
              </a:rPr>
              <a:t>Contractie </a:t>
            </a:r>
            <a:r>
              <a:rPr lang="nl-NL" dirty="0" err="1" smtClean="0">
                <a:sym typeface="Wingdings" panose="05000000000000000000" pitchFamily="2" charset="2"/>
              </a:rPr>
              <a:t>triceps</a:t>
            </a:r>
            <a:r>
              <a:rPr lang="nl-NL" dirty="0" smtClean="0">
                <a:sym typeface="Wingdings" panose="05000000000000000000" pitchFamily="2" charset="2"/>
              </a:rPr>
              <a:t> (armstrekspier)  korter/dikker  arm strekt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/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de biceps is nu ontspannen (langer/dunner)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901818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381</Words>
  <Application>Microsoft Office PowerPoint</Application>
  <PresentationFormat>Diavoorstelling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Standaardontwerp</vt:lpstr>
      <vt:lpstr>Module</vt:lpstr>
      <vt:lpstr>PowerPoint-presentatie</vt:lpstr>
      <vt:lpstr>Het Spierstelsel</vt:lpstr>
      <vt:lpstr>PowerPoint-presentatie</vt:lpstr>
      <vt:lpstr>Dwarsgestreept spierweefsel</vt:lpstr>
      <vt:lpstr>Spierweefsel </vt:lpstr>
      <vt:lpstr>PowerPoint-presentatie</vt:lpstr>
      <vt:lpstr>PowerPoint-presentatie</vt:lpstr>
      <vt:lpstr>PowerPoint-presentatie</vt:lpstr>
      <vt:lpstr>Werking antagonisten</vt:lpstr>
      <vt:lpstr>Prikkeling van de spiercel</vt:lpstr>
      <vt:lpstr>PowerPoint-presentatie</vt:lpstr>
      <vt:lpstr>Spier en pees aandoeningen</vt:lpstr>
      <vt:lpstr>Spier en pees aandoeningen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Marjorie</dc:creator>
  <cp:lastModifiedBy>Gert</cp:lastModifiedBy>
  <cp:revision>18</cp:revision>
  <dcterms:created xsi:type="dcterms:W3CDTF">2009-07-30T12:43:40Z</dcterms:created>
  <dcterms:modified xsi:type="dcterms:W3CDTF">2016-01-30T16:45:32Z</dcterms:modified>
</cp:coreProperties>
</file>