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4" r:id="rId14"/>
    <p:sldId id="276" r:id="rId15"/>
    <p:sldId id="277" r:id="rId16"/>
    <p:sldId id="280" r:id="rId17"/>
    <p:sldId id="257" r:id="rId18"/>
    <p:sldId id="258" r:id="rId19"/>
    <p:sldId id="259" r:id="rId20"/>
    <p:sldId id="260" r:id="rId21"/>
    <p:sldId id="261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2B147D-47E5-4C73-B20F-6B61545DE682}" type="datetimeFigureOut">
              <a:rPr lang="nl-NL" smtClean="0"/>
              <a:t>21-9-2013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D20388-E8A1-4E7D-9C2D-96DBF80A07E6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Anamnese gesprek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060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 soorten 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Open vragen </a:t>
            </a:r>
            <a:r>
              <a:rPr lang="nl-NL" dirty="0"/>
              <a:t>beginnen met woorden als wat, wie, hoe, en welke. De zorgvrager moet als antwoord op een open vraag direct concrete informatie geven.</a:t>
            </a:r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Bij gesloten </a:t>
            </a:r>
            <a:r>
              <a:rPr lang="nl-NL" dirty="0"/>
              <a:t>vragen krijgt de zorgvrager weinig antwoordkeuzemogelijkheden. Meestal ja of nee. Hij kan zelf aanvullende informatie geven.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539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Lichaamshouding en mimiek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pPr lvl="0"/>
            <a:r>
              <a:rPr lang="nl-NL" dirty="0"/>
              <a:t>niet te dichtbij, niet te veraf zitten;</a:t>
            </a:r>
          </a:p>
          <a:p>
            <a:pPr lvl="0"/>
            <a:r>
              <a:rPr lang="nl-NL" dirty="0"/>
              <a:t>iets naar de deelnemer toegebogen zitten;</a:t>
            </a:r>
          </a:p>
          <a:p>
            <a:pPr lvl="0"/>
            <a:r>
              <a:rPr lang="nl-NL" dirty="0"/>
              <a:t>armen niet over elkaar;</a:t>
            </a:r>
          </a:p>
          <a:p>
            <a:pPr lvl="0"/>
            <a:r>
              <a:rPr lang="nl-NL" dirty="0"/>
              <a:t>regelmatig oogcontact (niet de hele tijd);</a:t>
            </a:r>
          </a:p>
          <a:p>
            <a:pPr lvl="0"/>
            <a:r>
              <a:rPr lang="nl-NL" dirty="0"/>
              <a:t>belangstellende gezichtsuitdrukking;</a:t>
            </a:r>
          </a:p>
          <a:p>
            <a:pPr lvl="0"/>
            <a:r>
              <a:rPr lang="nl-NL" dirty="0"/>
              <a:t>af en toe instemmend knikken;</a:t>
            </a:r>
          </a:p>
          <a:p>
            <a:pPr lvl="0"/>
            <a:r>
              <a:rPr lang="nl-NL" dirty="0"/>
              <a:t>niet voortdurend aantekeningen maken.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340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dirty="0">
                <a:solidFill>
                  <a:prstClr val="white"/>
                </a:solidFill>
                <a:latin typeface="Arial"/>
              </a:rPr>
              <a:t>Gestandaardiseerde vragenlijsten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Helpen de juiste vragen te stellen</a:t>
            </a:r>
          </a:p>
          <a:p>
            <a:endParaRPr lang="nl-NL" dirty="0"/>
          </a:p>
          <a:p>
            <a:r>
              <a:rPr lang="nl-NL" dirty="0" smtClean="0"/>
              <a:t>Gesloten vragen</a:t>
            </a:r>
          </a:p>
          <a:p>
            <a:endParaRPr lang="nl-NL" dirty="0"/>
          </a:p>
          <a:p>
            <a:r>
              <a:rPr lang="nl-NL" dirty="0" smtClean="0"/>
              <a:t>Niet gericht op het contact maar op het verzamelen van zoveel mogelijk informatie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224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Ordeningsprincipe</a:t>
            </a:r>
          </a:p>
          <a:p>
            <a:pPr lvl="1"/>
            <a:r>
              <a:rPr lang="nl-NL" dirty="0" smtClean="0"/>
              <a:t>Bijv. Gordon. Gericht op zelfzorgpatronen / tekorten</a:t>
            </a:r>
          </a:p>
          <a:p>
            <a:pPr lvl="1"/>
            <a:r>
              <a:rPr lang="nl-NL" dirty="0" smtClean="0"/>
              <a:t>11 diagnostische categorieën </a:t>
            </a:r>
          </a:p>
          <a:p>
            <a:pPr lvl="1"/>
            <a:r>
              <a:rPr lang="nl-NL" dirty="0" smtClean="0"/>
              <a:t> Holistisch mensbeeld: lichaam en geest zijn één!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7198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Semi gestandaardiseerde vragenlijsten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Combinatie van gesloten en open vragen</a:t>
            </a:r>
          </a:p>
          <a:p>
            <a:r>
              <a:rPr lang="nl-NL" dirty="0" smtClean="0"/>
              <a:t>Prettiger voor het gesprek</a:t>
            </a:r>
          </a:p>
          <a:p>
            <a:r>
              <a:rPr lang="nl-NL" dirty="0" smtClean="0"/>
              <a:t>Levert meer informatie op</a:t>
            </a:r>
          </a:p>
          <a:p>
            <a:pPr marL="36576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1797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Kwestie van oefenen</a:t>
            </a:r>
          </a:p>
          <a:p>
            <a:r>
              <a:rPr lang="nl-NL" dirty="0" smtClean="0"/>
              <a:t>Onderdelen apart oefenen, niet alles in 1 gesprek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775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377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LSD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Luisteren</a:t>
            </a:r>
          </a:p>
          <a:p>
            <a:pPr lvl="1"/>
            <a:r>
              <a:rPr lang="nl-NL" dirty="0" smtClean="0"/>
              <a:t>Oren – luisteren naar wat de ander zegt</a:t>
            </a:r>
          </a:p>
          <a:p>
            <a:pPr lvl="1"/>
            <a:r>
              <a:rPr lang="nl-NL" dirty="0" smtClean="0"/>
              <a:t>Ogen – kijken naar hoe de ander het zegt</a:t>
            </a:r>
          </a:p>
          <a:p>
            <a:pPr lvl="2"/>
            <a:r>
              <a:rPr lang="nl-NL" dirty="0" smtClean="0"/>
              <a:t>Non-verbale signalen</a:t>
            </a:r>
          </a:p>
          <a:p>
            <a:pPr lvl="2"/>
            <a:r>
              <a:rPr lang="nl-NL" dirty="0" smtClean="0"/>
              <a:t>Emoties</a:t>
            </a:r>
          </a:p>
          <a:p>
            <a:pPr lvl="2"/>
            <a:r>
              <a:rPr lang="nl-NL" dirty="0" smtClean="0"/>
              <a:t>Verhaal achter verhaal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3235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dirty="0" smtClean="0"/>
              <a:t>Controleren of je de ander hebt begrepen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De ander kan je samenvatting bevestigen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Stimulans om verder te praten of aan te vullen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8238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Doorvragen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Volgende stap in het gesprek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Open vragen stellen</a:t>
            </a:r>
          </a:p>
          <a:p>
            <a:pPr marL="448056" lvl="1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Wat is nog meer belangrijk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881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Een </a:t>
            </a:r>
            <a:r>
              <a:rPr lang="nl-NL" sz="2800" b="1" dirty="0"/>
              <a:t>anamnese</a:t>
            </a:r>
            <a:r>
              <a:rPr lang="nl-NL" sz="2800" dirty="0"/>
              <a:t> is wat een patiënt met betrekking tot de voorgeschiedenis en relevante omstandigheden van zijn ziekte aan de dokter kan vertellen</a:t>
            </a:r>
            <a:r>
              <a:rPr lang="nl-NL" sz="2800" dirty="0" smtClean="0"/>
              <a:t>.</a:t>
            </a:r>
          </a:p>
          <a:p>
            <a:endParaRPr lang="nl-NL" sz="2800" dirty="0"/>
          </a:p>
          <a:p>
            <a:r>
              <a:rPr lang="nl-NL" sz="2800" dirty="0"/>
              <a:t>Een anamnese komt tot stand doordat de dokter aan de patiënt gericht vragen stelt. Afhankelijk van de specifieke situatie kunnen daarbij bijvoorbeeld relevant zijn: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119467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Luister naar het antwoord op de vraag</a:t>
            </a:r>
          </a:p>
          <a:p>
            <a:endParaRPr lang="nl-NL" dirty="0" smtClean="0"/>
          </a:p>
          <a:p>
            <a:r>
              <a:rPr lang="nl-NL" dirty="0" smtClean="0"/>
              <a:t> Vat het antwoord samen </a:t>
            </a:r>
          </a:p>
          <a:p>
            <a:endParaRPr lang="nl-NL" dirty="0" smtClean="0"/>
          </a:p>
          <a:p>
            <a:r>
              <a:rPr lang="nl-NL" dirty="0" smtClean="0"/>
              <a:t>Check: Heb ik het goed begrepen? </a:t>
            </a:r>
          </a:p>
          <a:p>
            <a:endParaRPr lang="nl-NL" dirty="0" smtClean="0"/>
          </a:p>
          <a:p>
            <a:r>
              <a:rPr lang="nl-NL" dirty="0" smtClean="0"/>
              <a:t>Vraag door (open vragen)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12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 slot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Luisteren doe je niet alleen met je oren maar ook met je ogen. </a:t>
            </a:r>
          </a:p>
          <a:p>
            <a:endParaRPr lang="nl-NL" dirty="0"/>
          </a:p>
          <a:p>
            <a:r>
              <a:rPr lang="nl-NL" dirty="0" smtClean="0"/>
              <a:t>Door samen te vatten check je of je de ander goed hebt begrepen.  </a:t>
            </a:r>
          </a:p>
          <a:p>
            <a:endParaRPr lang="nl-NL" dirty="0" smtClean="0"/>
          </a:p>
          <a:p>
            <a:r>
              <a:rPr lang="nl-NL" dirty="0" smtClean="0"/>
              <a:t>Door een open vraag te stellen nodig je de ander uit om meer te vertellen.   </a:t>
            </a:r>
          </a:p>
          <a:p>
            <a:endParaRPr lang="nl-NL" dirty="0" smtClean="0"/>
          </a:p>
          <a:p>
            <a:r>
              <a:rPr lang="nl-NL" dirty="0" smtClean="0"/>
              <a:t>L.S.D. is goed voor de relatie en voor de inhoud!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27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Afkomst</a:t>
            </a:r>
            <a:r>
              <a:rPr lang="nl-NL" sz="2200" dirty="0"/>
              <a:t>, leeftijd, gewicht en lengte van de </a:t>
            </a:r>
            <a:r>
              <a:rPr lang="nl-NL" sz="2200" dirty="0" smtClean="0"/>
              <a:t>patiënt.</a:t>
            </a:r>
          </a:p>
          <a:p>
            <a:r>
              <a:rPr lang="nl-NL" sz="2200" dirty="0" smtClean="0"/>
              <a:t>Een </a:t>
            </a:r>
            <a:r>
              <a:rPr lang="nl-NL" sz="2200" dirty="0"/>
              <a:t>beschrijving van het </a:t>
            </a:r>
            <a:r>
              <a:rPr lang="nl-NL" sz="2200" dirty="0" smtClean="0"/>
              <a:t>ziektebeeld</a:t>
            </a:r>
          </a:p>
          <a:p>
            <a:r>
              <a:rPr lang="nl-NL" sz="2200" dirty="0" smtClean="0"/>
              <a:t>Systematische </a:t>
            </a:r>
            <a:r>
              <a:rPr lang="nl-NL" sz="2200" dirty="0"/>
              <a:t>vragen over verschillende </a:t>
            </a:r>
            <a:r>
              <a:rPr lang="nl-NL" sz="2200" dirty="0" smtClean="0"/>
              <a:t>organen</a:t>
            </a:r>
          </a:p>
          <a:p>
            <a:r>
              <a:rPr lang="nl-NL" sz="2200" dirty="0" smtClean="0"/>
              <a:t>Een </a:t>
            </a:r>
            <a:r>
              <a:rPr lang="nl-NL" sz="2200" dirty="0"/>
              <a:t>eventuele ziektegeschiedenis van de familie (ouders, grootouders, broers, zussen</a:t>
            </a:r>
            <a:r>
              <a:rPr lang="nl-NL" sz="2200" dirty="0" smtClean="0"/>
              <a:t>)</a:t>
            </a:r>
          </a:p>
          <a:p>
            <a:r>
              <a:rPr lang="nl-NL" sz="2200" dirty="0" smtClean="0"/>
              <a:t>Kinderziekten </a:t>
            </a:r>
            <a:r>
              <a:rPr lang="nl-NL" sz="2200" dirty="0"/>
              <a:t>Eerdere ziekten </a:t>
            </a:r>
            <a:endParaRPr lang="nl-NL" sz="2200" dirty="0" smtClean="0"/>
          </a:p>
          <a:p>
            <a:r>
              <a:rPr lang="nl-NL" sz="2200" dirty="0" smtClean="0"/>
              <a:t>Verre </a:t>
            </a:r>
            <a:r>
              <a:rPr lang="nl-NL" sz="2200" dirty="0"/>
              <a:t>reizen die de patiënt recent heeft ondernomen </a:t>
            </a:r>
            <a:endParaRPr lang="nl-NL" sz="2200" dirty="0" smtClean="0"/>
          </a:p>
          <a:p>
            <a:r>
              <a:rPr lang="nl-NL" sz="2200" dirty="0" smtClean="0"/>
              <a:t>Sociale </a:t>
            </a:r>
            <a:r>
              <a:rPr lang="nl-NL" sz="2200" dirty="0"/>
              <a:t>status, waaronder beroep, verslavingen (roken/drinken), allergieën, seksualiteit, et cetera</a:t>
            </a:r>
          </a:p>
        </p:txBody>
      </p:sp>
    </p:spTree>
    <p:extLst>
      <p:ext uri="{BB962C8B-B14F-4D97-AF65-F5344CB8AC3E}">
        <p14:creationId xmlns:p14="http://schemas.microsoft.com/office/powerpoint/2010/main" val="188493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Verpleegkundige anamnese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Richt zich voornamelijk op zelfzorg gebieden / tekorten</a:t>
            </a:r>
          </a:p>
          <a:p>
            <a:endParaRPr lang="nl-NL" dirty="0" smtClean="0"/>
          </a:p>
          <a:p>
            <a:r>
              <a:rPr lang="nl-NL" dirty="0" smtClean="0"/>
              <a:t>Informatie verzamelen</a:t>
            </a:r>
          </a:p>
          <a:p>
            <a:r>
              <a:rPr lang="nl-NL" dirty="0" smtClean="0"/>
              <a:t>Interpreteren</a:t>
            </a:r>
          </a:p>
          <a:p>
            <a:r>
              <a:rPr lang="nl-NL" dirty="0" smtClean="0"/>
              <a:t>Valideren</a:t>
            </a:r>
          </a:p>
          <a:p>
            <a:pPr marL="36576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474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Informatie verzamelen is een continue proces.</a:t>
            </a:r>
          </a:p>
          <a:p>
            <a:r>
              <a:rPr lang="nl-NL" dirty="0" smtClean="0"/>
              <a:t>Gedurende de opname ben je steeds aan het observeren</a:t>
            </a:r>
          </a:p>
          <a:p>
            <a:r>
              <a:rPr lang="nl-NL" dirty="0" smtClean="0"/>
              <a:t>En voer je vaker gesprekken met de zorgvrager.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748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Anamnese gesprek:</a:t>
            </a:r>
          </a:p>
          <a:p>
            <a:pPr lvl="1"/>
            <a:r>
              <a:rPr lang="nl-NL" dirty="0" smtClean="0"/>
              <a:t>Bij opname</a:t>
            </a:r>
          </a:p>
          <a:p>
            <a:pPr lvl="1"/>
            <a:r>
              <a:rPr lang="nl-NL" dirty="0" smtClean="0"/>
              <a:t>Basis anamnese bij spoed opname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185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Leren kennen van de zorgvrager, o.a.:</a:t>
            </a:r>
          </a:p>
          <a:p>
            <a:pPr lvl="1"/>
            <a:r>
              <a:rPr lang="nl-NL" dirty="0" err="1" smtClean="0"/>
              <a:t>Levenstijl</a:t>
            </a:r>
            <a:endParaRPr lang="nl-NL" dirty="0" smtClean="0"/>
          </a:p>
          <a:p>
            <a:pPr lvl="1"/>
            <a:r>
              <a:rPr lang="nl-NL" dirty="0" smtClean="0"/>
              <a:t>Waarden en normen</a:t>
            </a:r>
          </a:p>
          <a:p>
            <a:pPr lvl="1"/>
            <a:r>
              <a:rPr lang="nl-NL" dirty="0" smtClean="0"/>
              <a:t>Contacten</a:t>
            </a:r>
          </a:p>
          <a:p>
            <a:pPr lvl="1"/>
            <a:r>
              <a:rPr lang="nl-NL" dirty="0" smtClean="0"/>
              <a:t>Enz.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Hoe diep je hier op ingaat is afhankelijk van de situatie / setting.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103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Voorbereiding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 van lichamelijke en psychische gezondheidsfactoren</a:t>
            </a:r>
          </a:p>
          <a:p>
            <a:r>
              <a:rPr lang="nl-NL" dirty="0" smtClean="0"/>
              <a:t>Communicatieve vaardigheden </a:t>
            </a:r>
          </a:p>
          <a:p>
            <a:r>
              <a:rPr lang="nl-NL" dirty="0" smtClean="0"/>
              <a:t>Gespreksvaardigheden</a:t>
            </a:r>
          </a:p>
          <a:p>
            <a:pPr lvl="1"/>
            <a:r>
              <a:rPr lang="nl-NL" dirty="0" smtClean="0"/>
              <a:t>Op gemak kunnen stellen</a:t>
            </a:r>
          </a:p>
          <a:p>
            <a:pPr lvl="1"/>
            <a:r>
              <a:rPr lang="nl-NL" dirty="0" smtClean="0"/>
              <a:t>Luisteren, vragen stellen</a:t>
            </a:r>
          </a:p>
          <a:p>
            <a:r>
              <a:rPr lang="nl-NL" dirty="0" smtClean="0"/>
              <a:t>Informatie geven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394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Gesprekstechniek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zorgvrager is in het gesprek degene die de informatie geeft. </a:t>
            </a:r>
          </a:p>
          <a:p>
            <a:r>
              <a:rPr lang="nl-NL" dirty="0"/>
              <a:t>Hij zou daarom degene moeten zijn die het meest aan het woord is. </a:t>
            </a:r>
          </a:p>
          <a:p>
            <a:r>
              <a:rPr lang="nl-NL" dirty="0"/>
              <a:t>Jouw aandeel bestaat uit het stellen van vragen en actief luisteren.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893556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573</Words>
  <Application>Microsoft Office PowerPoint</Application>
  <PresentationFormat>Diavoorstelling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Technisch</vt:lpstr>
      <vt:lpstr>Anamnese gesprek</vt:lpstr>
      <vt:lpstr>PowerPoint-presentatie</vt:lpstr>
      <vt:lpstr>PowerPoint-presentatie</vt:lpstr>
      <vt:lpstr>Verpleegkundige anamnese </vt:lpstr>
      <vt:lpstr>PowerPoint-presentatie</vt:lpstr>
      <vt:lpstr>PowerPoint-presentatie</vt:lpstr>
      <vt:lpstr>PowerPoint-presentatie</vt:lpstr>
      <vt:lpstr>Voorbereiding</vt:lpstr>
      <vt:lpstr>Gesprekstechniek</vt:lpstr>
      <vt:lpstr>2 soorten vragen</vt:lpstr>
      <vt:lpstr>Lichaamshouding en mimiek</vt:lpstr>
      <vt:lpstr>Gestandaardiseerde vragenlijsten</vt:lpstr>
      <vt:lpstr>PowerPoint-presentatie</vt:lpstr>
      <vt:lpstr>Semi gestandaardiseerde vragenlijsten</vt:lpstr>
      <vt:lpstr>PowerPoint-presentatie</vt:lpstr>
      <vt:lpstr>PowerPoint-presentatie</vt:lpstr>
      <vt:lpstr>LSD</vt:lpstr>
      <vt:lpstr>Samenvatten</vt:lpstr>
      <vt:lpstr>Doorvragen</vt:lpstr>
      <vt:lpstr>Oefening:</vt:lpstr>
      <vt:lpstr>Tot slot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Anamnese gesprek</dc:title>
  <dc:creator>Peter Haagsma</dc:creator>
  <cp:lastModifiedBy>Peter Haagsma</cp:lastModifiedBy>
  <cp:revision>6</cp:revision>
  <dcterms:created xsi:type="dcterms:W3CDTF">2013-09-21T14:21:07Z</dcterms:created>
  <dcterms:modified xsi:type="dcterms:W3CDTF">2013-09-21T15:09:38Z</dcterms:modified>
</cp:coreProperties>
</file>