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E91E231-E24E-4019-BE9D-CF1F545E9F7B}" type="datetimeFigureOut">
              <a:rPr lang="nl-NL" smtClean="0"/>
              <a:t>18-11-2015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D8DA-1E1E-4D65-BFEF-79E5EBC25D76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0731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E231-E24E-4019-BE9D-CF1F545E9F7B}" type="datetimeFigureOut">
              <a:rPr lang="nl-NL" smtClean="0"/>
              <a:t>18-11-2015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D8DA-1E1E-4D65-BFEF-79E5EBC25D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2919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E231-E24E-4019-BE9D-CF1F545E9F7B}" type="datetimeFigureOut">
              <a:rPr lang="nl-NL" smtClean="0"/>
              <a:t>18-11-2015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D8DA-1E1E-4D65-BFEF-79E5EBC25D76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9321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E231-E24E-4019-BE9D-CF1F545E9F7B}" type="datetimeFigureOut">
              <a:rPr lang="nl-NL" smtClean="0"/>
              <a:t>18-11-2015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D8DA-1E1E-4D65-BFEF-79E5EBC25D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5025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E231-E24E-4019-BE9D-CF1F545E9F7B}" type="datetimeFigureOut">
              <a:rPr lang="nl-NL" smtClean="0"/>
              <a:t>18-11-2015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D8DA-1E1E-4D65-BFEF-79E5EBC25D76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909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E231-E24E-4019-BE9D-CF1F545E9F7B}" type="datetimeFigureOut">
              <a:rPr lang="nl-NL" smtClean="0"/>
              <a:t>18-11-2015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D8DA-1E1E-4D65-BFEF-79E5EBC25D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065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E231-E24E-4019-BE9D-CF1F545E9F7B}" type="datetimeFigureOut">
              <a:rPr lang="nl-NL" smtClean="0"/>
              <a:t>18-11-2015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D8DA-1E1E-4D65-BFEF-79E5EBC25D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279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E231-E24E-4019-BE9D-CF1F545E9F7B}" type="datetimeFigureOut">
              <a:rPr lang="nl-NL" smtClean="0"/>
              <a:t>18-11-2015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D8DA-1E1E-4D65-BFEF-79E5EBC25D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30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E231-E24E-4019-BE9D-CF1F545E9F7B}" type="datetimeFigureOut">
              <a:rPr lang="nl-NL" smtClean="0"/>
              <a:t>18-11-2015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D8DA-1E1E-4D65-BFEF-79E5EBC25D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58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E231-E24E-4019-BE9D-CF1F545E9F7B}" type="datetimeFigureOut">
              <a:rPr lang="nl-NL" smtClean="0"/>
              <a:t>18-11-2015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D8DA-1E1E-4D65-BFEF-79E5EBC25D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780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E231-E24E-4019-BE9D-CF1F545E9F7B}" type="datetimeFigureOut">
              <a:rPr lang="nl-NL" smtClean="0"/>
              <a:t>18-11-2015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D8DA-1E1E-4D65-BFEF-79E5EBC25D76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9697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E91E231-E24E-4019-BE9D-CF1F545E9F7B}" type="datetimeFigureOut">
              <a:rPr lang="nl-NL" smtClean="0"/>
              <a:t>18-11-2015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582D8DA-1E1E-4D65-BFEF-79E5EBC25D76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4163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4653136"/>
            <a:ext cx="5832648" cy="1584176"/>
          </a:xfrm>
        </p:spPr>
        <p:txBody>
          <a:bodyPr>
            <a:normAutofit fontScale="90000"/>
          </a:bodyPr>
          <a:lstStyle/>
          <a:p>
            <a:r>
              <a:rPr lang="nl-NL" dirty="0"/>
              <a:t>Bijwoorden &amp; 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Bijvoeglijke naamwoorden</a:t>
            </a:r>
          </a:p>
        </p:txBody>
      </p:sp>
    </p:spTree>
    <p:extLst>
      <p:ext uri="{BB962C8B-B14F-4D97-AF65-F5344CB8AC3E}">
        <p14:creationId xmlns:p14="http://schemas.microsoft.com/office/powerpoint/2010/main" val="3257123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Bijvoeglijk naamwoord	(</a:t>
            </a:r>
            <a:r>
              <a:rPr lang="nl-NL" dirty="0" err="1" smtClean="0"/>
              <a:t>adjective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75634" y="1988840"/>
            <a:ext cx="7290055" cy="4023360"/>
          </a:xfrm>
        </p:spPr>
        <p:txBody>
          <a:bodyPr>
            <a:normAutofit lnSpcReduction="10000"/>
          </a:bodyPr>
          <a:lstStyle/>
          <a:p>
            <a:r>
              <a:rPr lang="nl-NL" sz="2400" dirty="0" smtClean="0"/>
              <a:t>Een bijvoeglijk naamwoord zegt iets over een </a:t>
            </a:r>
            <a:r>
              <a:rPr lang="nl-NL" sz="2400" u="sng" dirty="0" smtClean="0"/>
              <a:t>zelfstandig naamwoord</a:t>
            </a:r>
            <a:r>
              <a:rPr lang="nl-NL" sz="2400" dirty="0" smtClean="0"/>
              <a:t>.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 smtClean="0"/>
              <a:t>Bijv. </a:t>
            </a:r>
          </a:p>
          <a:p>
            <a:r>
              <a:rPr lang="nl-NL" sz="2400" dirty="0"/>
              <a:t>A </a:t>
            </a:r>
            <a:r>
              <a:rPr lang="nl-NL" sz="2400" dirty="0">
                <a:solidFill>
                  <a:srgbClr val="FF0000"/>
                </a:solidFill>
              </a:rPr>
              <a:t>red</a:t>
            </a:r>
            <a:r>
              <a:rPr lang="nl-NL" sz="2400" dirty="0"/>
              <a:t> </a:t>
            </a:r>
            <a:r>
              <a:rPr lang="nl-NL" sz="2400" dirty="0" err="1"/>
              <a:t>car</a:t>
            </a:r>
            <a:endParaRPr lang="nl-NL" sz="2400" dirty="0"/>
          </a:p>
          <a:p>
            <a:r>
              <a:rPr lang="nl-NL" sz="2400" dirty="0"/>
              <a:t>A </a:t>
            </a:r>
            <a:r>
              <a:rPr lang="nl-NL" sz="2400" dirty="0" err="1">
                <a:solidFill>
                  <a:srgbClr val="FF0000"/>
                </a:solidFill>
              </a:rPr>
              <a:t>nice</a:t>
            </a:r>
            <a:r>
              <a:rPr lang="nl-NL" sz="2400" dirty="0">
                <a:solidFill>
                  <a:srgbClr val="FF0000"/>
                </a:solidFill>
              </a:rPr>
              <a:t> </a:t>
            </a:r>
            <a:r>
              <a:rPr lang="nl-NL" sz="2400" dirty="0"/>
              <a:t>lady</a:t>
            </a:r>
          </a:p>
          <a:p>
            <a:r>
              <a:rPr lang="nl-NL" sz="2400" dirty="0"/>
              <a:t>The </a:t>
            </a:r>
            <a:r>
              <a:rPr lang="nl-NL" sz="2400" dirty="0" err="1">
                <a:solidFill>
                  <a:srgbClr val="FF0000"/>
                </a:solidFill>
              </a:rPr>
              <a:t>beautiful</a:t>
            </a:r>
            <a:r>
              <a:rPr lang="nl-NL" sz="2400" dirty="0">
                <a:solidFill>
                  <a:srgbClr val="FF0000"/>
                </a:solidFill>
              </a:rPr>
              <a:t> </a:t>
            </a:r>
            <a:r>
              <a:rPr lang="nl-NL" sz="2400" dirty="0" err="1"/>
              <a:t>surroundings</a:t>
            </a:r>
            <a:endParaRPr lang="nl-NL" sz="2400" dirty="0"/>
          </a:p>
          <a:p>
            <a:r>
              <a:rPr lang="nl-NL" sz="2400" dirty="0"/>
              <a:t>The </a:t>
            </a:r>
            <a:r>
              <a:rPr lang="nl-NL" sz="2400" dirty="0">
                <a:solidFill>
                  <a:srgbClr val="FF0000"/>
                </a:solidFill>
              </a:rPr>
              <a:t>slow</a:t>
            </a:r>
            <a:r>
              <a:rPr lang="nl-NL" sz="2400" dirty="0"/>
              <a:t> traffic</a:t>
            </a:r>
          </a:p>
          <a:p>
            <a:r>
              <a:rPr lang="nl-NL" sz="2400" dirty="0"/>
              <a:t>The </a:t>
            </a:r>
            <a:r>
              <a:rPr lang="nl-NL" sz="2400" dirty="0">
                <a:solidFill>
                  <a:srgbClr val="FF0000"/>
                </a:solidFill>
              </a:rPr>
              <a:t>real</a:t>
            </a:r>
            <a:r>
              <a:rPr lang="nl-NL" sz="2400" dirty="0"/>
              <a:t> </a:t>
            </a:r>
            <a:r>
              <a:rPr lang="nl-NL" sz="2400" dirty="0" err="1"/>
              <a:t>world</a:t>
            </a:r>
            <a:endParaRPr lang="nl-NL" sz="24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6571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-171400"/>
            <a:ext cx="7290054" cy="1499616"/>
          </a:xfrm>
        </p:spPr>
        <p:txBody>
          <a:bodyPr/>
          <a:lstStyle/>
          <a:p>
            <a:r>
              <a:rPr lang="nl-NL" dirty="0" smtClean="0"/>
              <a:t>Bijwoord (</a:t>
            </a:r>
            <a:r>
              <a:rPr lang="nl-NL" dirty="0" err="1" smtClean="0"/>
              <a:t>adverb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15616" y="989816"/>
            <a:ext cx="7290055" cy="4023360"/>
          </a:xfrm>
        </p:spPr>
        <p:txBody>
          <a:bodyPr>
            <a:noAutofit/>
          </a:bodyPr>
          <a:lstStyle/>
          <a:p>
            <a:r>
              <a:rPr lang="nl-NL" dirty="0" smtClean="0"/>
              <a:t>Een bijwoord zegt iets over een </a:t>
            </a:r>
            <a:r>
              <a:rPr lang="nl-NL" u="sng" dirty="0" smtClean="0"/>
              <a:t>werkwoord. </a:t>
            </a:r>
            <a:r>
              <a:rPr lang="nl-NL" b="1" i="1" dirty="0" smtClean="0">
                <a:solidFill>
                  <a:schemeClr val="tx1"/>
                </a:solidFill>
              </a:rPr>
              <a:t>Hoe</a:t>
            </a:r>
            <a:r>
              <a:rPr lang="nl-NL" i="1" dirty="0" smtClean="0">
                <a:solidFill>
                  <a:schemeClr val="tx1"/>
                </a:solidFill>
              </a:rPr>
              <a:t> </a:t>
            </a:r>
            <a:r>
              <a:rPr lang="nl-NL" i="1" dirty="0" smtClean="0"/>
              <a:t>iets gebeurt.</a:t>
            </a:r>
          </a:p>
          <a:p>
            <a:endParaRPr lang="nl-NL" i="1" u="sng" dirty="0"/>
          </a:p>
          <a:p>
            <a:pPr marL="0" indent="0">
              <a:buNone/>
            </a:pPr>
            <a:r>
              <a:rPr lang="nl-NL" dirty="0" smtClean="0"/>
              <a:t>Bijv.</a:t>
            </a:r>
          </a:p>
          <a:p>
            <a:r>
              <a:rPr lang="nl-NL" dirty="0" smtClean="0"/>
              <a:t>He </a:t>
            </a:r>
            <a:r>
              <a:rPr lang="nl-NL" dirty="0" err="1" smtClean="0"/>
              <a:t>laughed</a:t>
            </a:r>
            <a:r>
              <a:rPr lang="nl-NL" dirty="0" smtClean="0"/>
              <a:t> </a:t>
            </a:r>
            <a:r>
              <a:rPr lang="nl-NL" dirty="0" err="1" smtClean="0">
                <a:solidFill>
                  <a:srgbClr val="FF0000"/>
                </a:solidFill>
              </a:rPr>
              <a:t>happily</a:t>
            </a:r>
            <a:r>
              <a:rPr lang="nl-NL" dirty="0" smtClean="0"/>
              <a:t>.</a:t>
            </a:r>
          </a:p>
          <a:p>
            <a:r>
              <a:rPr lang="nl-NL" dirty="0" err="1" smtClean="0"/>
              <a:t>She</a:t>
            </a:r>
            <a:r>
              <a:rPr lang="nl-NL" dirty="0" smtClean="0"/>
              <a:t> </a:t>
            </a:r>
            <a:r>
              <a:rPr lang="nl-NL" dirty="0" err="1" smtClean="0"/>
              <a:t>sings</a:t>
            </a:r>
            <a:r>
              <a:rPr lang="nl-NL" dirty="0" smtClean="0"/>
              <a:t> </a:t>
            </a:r>
            <a:r>
              <a:rPr lang="nl-NL" dirty="0" err="1" smtClean="0">
                <a:solidFill>
                  <a:srgbClr val="FF0000"/>
                </a:solidFill>
              </a:rPr>
              <a:t>beautifully</a:t>
            </a:r>
            <a:r>
              <a:rPr lang="nl-NL" dirty="0" smtClean="0"/>
              <a:t>.</a:t>
            </a:r>
          </a:p>
          <a:p>
            <a:endParaRPr lang="nl-NL" dirty="0"/>
          </a:p>
          <a:p>
            <a:r>
              <a:rPr lang="nl-NL" dirty="0" smtClean="0"/>
              <a:t>Een bijwoord kan ook iets zeggen over een </a:t>
            </a:r>
            <a:r>
              <a:rPr lang="nl-NL" u="sng" dirty="0" smtClean="0"/>
              <a:t>bijvoeglijk naamwoord </a:t>
            </a:r>
            <a:r>
              <a:rPr lang="nl-NL" dirty="0" smtClean="0"/>
              <a:t>of een ander </a:t>
            </a:r>
            <a:r>
              <a:rPr lang="nl-NL" u="sng" dirty="0" smtClean="0"/>
              <a:t>bijwoord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Bijv.</a:t>
            </a:r>
          </a:p>
          <a:p>
            <a:pPr marL="0" indent="0">
              <a:buNone/>
            </a:pPr>
            <a:r>
              <a:rPr lang="nl-NL" dirty="0" smtClean="0"/>
              <a:t>It </a:t>
            </a:r>
            <a:r>
              <a:rPr lang="nl-NL" dirty="0" err="1" smtClean="0"/>
              <a:t>rained</a:t>
            </a:r>
            <a:r>
              <a:rPr lang="nl-NL" dirty="0" smtClean="0"/>
              <a:t> </a:t>
            </a:r>
            <a:r>
              <a:rPr lang="nl-NL" dirty="0" err="1" smtClean="0">
                <a:solidFill>
                  <a:srgbClr val="FF0000"/>
                </a:solidFill>
              </a:rPr>
              <a:t>terribly</a:t>
            </a:r>
            <a:r>
              <a:rPr lang="nl-NL" dirty="0" smtClean="0">
                <a:solidFill>
                  <a:srgbClr val="FF0000"/>
                </a:solidFill>
              </a:rPr>
              <a:t> </a:t>
            </a:r>
            <a:r>
              <a:rPr lang="nl-NL" dirty="0" smtClean="0"/>
              <a:t>hard.		</a:t>
            </a:r>
            <a:r>
              <a:rPr lang="nl-NL" b="1" i="1" dirty="0" smtClean="0"/>
              <a:t>Alleen om iets érg te 						overdrijven!</a:t>
            </a:r>
            <a:endParaRPr lang="nl-NL" b="1" dirty="0" smtClean="0"/>
          </a:p>
          <a:p>
            <a:pPr marL="0" indent="0">
              <a:buNone/>
            </a:pPr>
            <a:r>
              <a:rPr lang="nl-NL" dirty="0" smtClean="0"/>
              <a:t>It was </a:t>
            </a:r>
            <a:r>
              <a:rPr lang="nl-NL" dirty="0" err="1" smtClean="0">
                <a:solidFill>
                  <a:srgbClr val="FF0000"/>
                </a:solidFill>
              </a:rPr>
              <a:t>bitterly</a:t>
            </a:r>
            <a:r>
              <a:rPr lang="nl-NL" dirty="0" smtClean="0">
                <a:solidFill>
                  <a:srgbClr val="FF0000"/>
                </a:solidFill>
              </a:rPr>
              <a:t> </a:t>
            </a:r>
            <a:r>
              <a:rPr lang="nl-NL" dirty="0" err="1" smtClean="0"/>
              <a:t>cold</a:t>
            </a:r>
            <a:r>
              <a:rPr lang="nl-NL" dirty="0" smtClean="0"/>
              <a:t>.</a:t>
            </a:r>
          </a:p>
          <a:p>
            <a:endParaRPr lang="nl-NL" u="sng" dirty="0"/>
          </a:p>
        </p:txBody>
      </p:sp>
    </p:spTree>
    <p:extLst>
      <p:ext uri="{BB962C8B-B14F-4D97-AF65-F5344CB8AC3E}">
        <p14:creationId xmlns:p14="http://schemas.microsoft.com/office/powerpoint/2010/main" val="2781821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8096" y="-27384"/>
            <a:ext cx="7290054" cy="1499616"/>
          </a:xfrm>
        </p:spPr>
        <p:txBody>
          <a:bodyPr/>
          <a:lstStyle/>
          <a:p>
            <a:r>
              <a:rPr lang="nl-NL" dirty="0" smtClean="0"/>
              <a:t>Vorm van het bijwoord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8096" y="1052736"/>
            <a:ext cx="8124384" cy="5256624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Bijvoeglijk naamwoord + </a:t>
            </a:r>
            <a:r>
              <a:rPr lang="nl-NL" dirty="0" err="1" smtClean="0"/>
              <a:t>ly</a:t>
            </a:r>
            <a:endParaRPr lang="nl-NL" dirty="0" smtClean="0"/>
          </a:p>
          <a:p>
            <a:pPr marL="0" indent="0">
              <a:buNone/>
            </a:pPr>
            <a:r>
              <a:rPr lang="nl-NL" dirty="0" err="1" smtClean="0"/>
              <a:t>Beautiful</a:t>
            </a:r>
            <a:r>
              <a:rPr lang="nl-NL" dirty="0" smtClean="0"/>
              <a:t> &gt; 	</a:t>
            </a:r>
            <a:r>
              <a:rPr lang="nl-NL" dirty="0" err="1" smtClean="0"/>
              <a:t>beautiful</a:t>
            </a:r>
            <a:r>
              <a:rPr lang="nl-NL" dirty="0" err="1" smtClean="0">
                <a:solidFill>
                  <a:srgbClr val="FF0000"/>
                </a:solidFill>
              </a:rPr>
              <a:t>ly</a:t>
            </a:r>
            <a:endParaRPr lang="nl-NL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 smtClean="0"/>
              <a:t>Terrible &gt; 	</a:t>
            </a:r>
            <a:r>
              <a:rPr lang="nl-NL" dirty="0" err="1" smtClean="0"/>
              <a:t>terrib</a:t>
            </a:r>
            <a:r>
              <a:rPr lang="nl-NL" dirty="0" err="1" smtClean="0">
                <a:solidFill>
                  <a:srgbClr val="FF0000"/>
                </a:solidFill>
              </a:rPr>
              <a:t>ly</a:t>
            </a:r>
            <a:endParaRPr lang="nl-NL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 smtClean="0"/>
              <a:t>Slow &gt; 		</a:t>
            </a:r>
            <a:r>
              <a:rPr lang="nl-NL" dirty="0" err="1" smtClean="0"/>
              <a:t>slow</a:t>
            </a:r>
            <a:r>
              <a:rPr lang="nl-NL" dirty="0" err="1" smtClean="0">
                <a:solidFill>
                  <a:srgbClr val="FF0000"/>
                </a:solidFill>
              </a:rPr>
              <a:t>ly</a:t>
            </a:r>
            <a:endParaRPr lang="nl-NL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Spelling:</a:t>
            </a:r>
          </a:p>
          <a:p>
            <a:pPr marL="0" indent="0">
              <a:buNone/>
            </a:pPr>
            <a:r>
              <a:rPr lang="nl-NL" altLang="nl-NL" dirty="0" smtClean="0"/>
              <a:t>-y   			  </a:t>
            </a:r>
            <a:r>
              <a:rPr lang="nl-NL" altLang="nl-NL" dirty="0" smtClean="0">
                <a:sym typeface="Wingdings" pitchFamily="2" charset="2"/>
              </a:rPr>
              <a:t>  </a:t>
            </a:r>
            <a:r>
              <a:rPr lang="nl-NL" altLang="nl-NL" dirty="0" smtClean="0">
                <a:solidFill>
                  <a:srgbClr val="FF0000"/>
                </a:solidFill>
                <a:sym typeface="Wingdings" pitchFamily="2" charset="2"/>
              </a:rPr>
              <a:t>-</a:t>
            </a:r>
            <a:r>
              <a:rPr lang="nl-NL" altLang="nl-NL" dirty="0" err="1" smtClean="0">
                <a:solidFill>
                  <a:srgbClr val="FF0000"/>
                </a:solidFill>
                <a:sym typeface="Wingdings" pitchFamily="2" charset="2"/>
              </a:rPr>
              <a:t>ily</a:t>
            </a:r>
            <a:r>
              <a:rPr lang="nl-NL" altLang="nl-NL" dirty="0" smtClean="0">
                <a:solidFill>
                  <a:srgbClr val="FF0000"/>
                </a:solidFill>
                <a:sym typeface="Wingdings" pitchFamily="2" charset="2"/>
              </a:rPr>
              <a:t>           </a:t>
            </a:r>
            <a:r>
              <a:rPr lang="nl-NL" altLang="nl-NL" dirty="0" smtClean="0"/>
              <a:t>hap</a:t>
            </a:r>
            <a:r>
              <a:rPr lang="nl-NL" altLang="nl-NL" dirty="0" smtClean="0">
                <a:solidFill>
                  <a:srgbClr val="FF0000"/>
                </a:solidFill>
              </a:rPr>
              <a:t>py</a:t>
            </a:r>
            <a:r>
              <a:rPr lang="nl-NL" altLang="nl-NL" dirty="0" smtClean="0"/>
              <a:t>  -  </a:t>
            </a:r>
            <a:r>
              <a:rPr lang="nl-NL" altLang="nl-NL" dirty="0" err="1" smtClean="0"/>
              <a:t>happ</a:t>
            </a:r>
            <a:r>
              <a:rPr lang="nl-NL" altLang="nl-NL" dirty="0" err="1" smtClean="0">
                <a:solidFill>
                  <a:srgbClr val="FF0000"/>
                </a:solidFill>
              </a:rPr>
              <a:t>ily</a:t>
            </a:r>
            <a:endParaRPr lang="nl-NL" altLang="nl-NL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nl-NL" altLang="nl-NL" dirty="0" smtClean="0"/>
              <a:t>‘stomme e’ valt weg	 </a:t>
            </a:r>
            <a:r>
              <a:rPr lang="nl-NL" altLang="nl-NL" dirty="0" smtClean="0">
                <a:sym typeface="Wingdings" pitchFamily="2" charset="2"/>
              </a:rPr>
              <a:t> </a:t>
            </a:r>
            <a:r>
              <a:rPr lang="nl-NL" altLang="nl-NL" dirty="0" smtClean="0">
                <a:solidFill>
                  <a:srgbClr val="FF0000"/>
                </a:solidFill>
                <a:sym typeface="Wingdings" pitchFamily="2" charset="2"/>
              </a:rPr>
              <a:t> -</a:t>
            </a:r>
            <a:r>
              <a:rPr lang="nl-NL" altLang="nl-NL" dirty="0" err="1" smtClean="0">
                <a:solidFill>
                  <a:srgbClr val="FF0000"/>
                </a:solidFill>
                <a:sym typeface="Wingdings" pitchFamily="2" charset="2"/>
              </a:rPr>
              <a:t>ly</a:t>
            </a:r>
            <a:r>
              <a:rPr lang="nl-NL" altLang="nl-NL" dirty="0" smtClean="0">
                <a:sym typeface="Wingdings" pitchFamily="2" charset="2"/>
              </a:rPr>
              <a:t>            terri</a:t>
            </a:r>
            <a:r>
              <a:rPr lang="nl-NL" altLang="nl-NL" dirty="0" smtClean="0">
                <a:solidFill>
                  <a:srgbClr val="FF0000"/>
                </a:solidFill>
                <a:sym typeface="Wingdings" pitchFamily="2" charset="2"/>
              </a:rPr>
              <a:t>ble</a:t>
            </a:r>
            <a:r>
              <a:rPr lang="nl-NL" altLang="nl-NL" dirty="0" smtClean="0">
                <a:sym typeface="Wingdings" pitchFamily="2" charset="2"/>
              </a:rPr>
              <a:t> -  </a:t>
            </a:r>
            <a:r>
              <a:rPr lang="nl-NL" altLang="nl-NL" dirty="0" err="1" smtClean="0">
                <a:sym typeface="Wingdings" pitchFamily="2" charset="2"/>
              </a:rPr>
              <a:t>terrib</a:t>
            </a:r>
            <a:r>
              <a:rPr lang="nl-NL" altLang="nl-NL" dirty="0" err="1" smtClean="0">
                <a:solidFill>
                  <a:srgbClr val="FF0000"/>
                </a:solidFill>
                <a:sym typeface="Wingdings" pitchFamily="2" charset="2"/>
              </a:rPr>
              <a:t>ly</a:t>
            </a:r>
            <a:endParaRPr lang="nl-NL" altLang="nl-NL" dirty="0" smtClean="0">
              <a:solidFill>
                <a:srgbClr val="FF0000"/>
              </a:solidFill>
              <a:sym typeface="Wingdings" pitchFamily="2" charset="2"/>
            </a:endParaRPr>
          </a:p>
          <a:p>
            <a:pPr>
              <a:buFontTx/>
              <a:buNone/>
            </a:pPr>
            <a:r>
              <a:rPr lang="nl-NL" altLang="nl-NL" dirty="0" smtClean="0"/>
              <a:t>-ic  			</a:t>
            </a:r>
            <a:r>
              <a:rPr lang="nl-NL" altLang="nl-NL" dirty="0">
                <a:sym typeface="Wingdings" pitchFamily="2" charset="2"/>
              </a:rPr>
              <a:t>  </a:t>
            </a:r>
            <a:r>
              <a:rPr lang="nl-NL" altLang="nl-NL" dirty="0" smtClean="0">
                <a:solidFill>
                  <a:srgbClr val="FF0000"/>
                </a:solidFill>
                <a:sym typeface="Wingdings" pitchFamily="2" charset="2"/>
              </a:rPr>
              <a:t>-</a:t>
            </a:r>
            <a:r>
              <a:rPr lang="nl-NL" altLang="nl-NL" dirty="0" err="1" smtClean="0">
                <a:solidFill>
                  <a:srgbClr val="FF0000"/>
                </a:solidFill>
                <a:sym typeface="Wingdings" pitchFamily="2" charset="2"/>
              </a:rPr>
              <a:t>ally</a:t>
            </a:r>
            <a:r>
              <a:rPr lang="nl-NL" altLang="nl-NL" dirty="0" smtClean="0">
                <a:sym typeface="Wingdings" pitchFamily="2" charset="2"/>
              </a:rPr>
              <a:t>	</a:t>
            </a:r>
            <a:r>
              <a:rPr lang="nl-NL" altLang="nl-NL" dirty="0" err="1" smtClean="0">
                <a:sym typeface="Wingdings" pitchFamily="2" charset="2"/>
              </a:rPr>
              <a:t>fantastic</a:t>
            </a:r>
            <a:r>
              <a:rPr lang="nl-NL" altLang="nl-NL" dirty="0" smtClean="0">
                <a:sym typeface="Wingdings" pitchFamily="2" charset="2"/>
              </a:rPr>
              <a:t>- </a:t>
            </a:r>
            <a:r>
              <a:rPr lang="nl-NL" altLang="nl-NL" dirty="0" err="1" smtClean="0">
                <a:sym typeface="Wingdings" pitchFamily="2" charset="2"/>
              </a:rPr>
              <a:t>fantastic</a:t>
            </a:r>
            <a:r>
              <a:rPr lang="nl-NL" altLang="nl-NL" dirty="0" err="1" smtClean="0">
                <a:solidFill>
                  <a:srgbClr val="FF0000"/>
                </a:solidFill>
                <a:sym typeface="Wingdings" pitchFamily="2" charset="2"/>
              </a:rPr>
              <a:t>ally</a:t>
            </a:r>
            <a:endParaRPr lang="nl-NL" altLang="nl-NL" dirty="0" smtClean="0">
              <a:solidFill>
                <a:srgbClr val="FF0000"/>
              </a:solidFill>
              <a:sym typeface="Wingdings" pitchFamily="2" charset="2"/>
            </a:endParaRPr>
          </a:p>
          <a:p>
            <a:pPr>
              <a:buFontTx/>
              <a:buNone/>
            </a:pPr>
            <a:endParaRPr lang="nl-NL" altLang="nl-NL" dirty="0">
              <a:solidFill>
                <a:schemeClr val="tx1"/>
              </a:solidFill>
            </a:endParaRPr>
          </a:p>
          <a:p>
            <a:r>
              <a:rPr lang="nl-NL" dirty="0" smtClean="0"/>
              <a:t>Speciale spelling:</a:t>
            </a:r>
          </a:p>
          <a:p>
            <a:pPr marL="0" indent="0">
              <a:buNone/>
            </a:pPr>
            <a:r>
              <a:rPr lang="nl-NL" dirty="0" smtClean="0"/>
              <a:t>	True – 	    </a:t>
            </a:r>
            <a:r>
              <a:rPr lang="nl-NL" dirty="0" err="1" smtClean="0"/>
              <a:t>Truly</a:t>
            </a:r>
            <a:r>
              <a:rPr lang="nl-NL" dirty="0" smtClean="0"/>
              <a:t>  	</a:t>
            </a:r>
            <a:r>
              <a:rPr lang="nl-NL" i="1" dirty="0" smtClean="0"/>
              <a:t>waarlijk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err="1"/>
              <a:t>W</a:t>
            </a:r>
            <a:r>
              <a:rPr lang="nl-NL" dirty="0" err="1" smtClean="0"/>
              <a:t>hole</a:t>
            </a:r>
            <a:r>
              <a:rPr lang="nl-NL" dirty="0" smtClean="0"/>
              <a:t> –  </a:t>
            </a:r>
            <a:r>
              <a:rPr lang="nl-NL" dirty="0" err="1" smtClean="0"/>
              <a:t>Wholly</a:t>
            </a:r>
            <a:r>
              <a:rPr lang="nl-NL" dirty="0" smtClean="0"/>
              <a:t>  	</a:t>
            </a:r>
            <a:r>
              <a:rPr lang="nl-NL" i="1" dirty="0" smtClean="0"/>
              <a:t>geheel</a:t>
            </a:r>
            <a:endParaRPr lang="nl-NL" i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7211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Quick </a:t>
            </a:r>
            <a:r>
              <a:rPr lang="nl-NL" dirty="0" err="1" smtClean="0"/>
              <a:t>practice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8096" y="1340768"/>
            <a:ext cx="8268400" cy="5112568"/>
          </a:xfrm>
        </p:spPr>
        <p:txBody>
          <a:bodyPr/>
          <a:lstStyle/>
          <a:p>
            <a:pPr marL="0" indent="0">
              <a:buNone/>
            </a:pPr>
            <a:r>
              <a:rPr lang="nl-NL" altLang="nl-NL" sz="3200" dirty="0" smtClean="0"/>
              <a:t>Bijvoeglijk naamwoord of bijwoord?</a:t>
            </a:r>
          </a:p>
          <a:p>
            <a:pPr marL="0" indent="0">
              <a:buNone/>
            </a:pPr>
            <a:endParaRPr lang="nl-NL" altLang="nl-NL" sz="3200" dirty="0" smtClean="0"/>
          </a:p>
          <a:p>
            <a:pPr marL="609600" indent="-609600">
              <a:buFontTx/>
              <a:buAutoNum type="arabicPeriod"/>
            </a:pPr>
            <a:r>
              <a:rPr lang="nl-NL" altLang="nl-NL" sz="3200" dirty="0" err="1" smtClean="0"/>
              <a:t>You</a:t>
            </a:r>
            <a:r>
              <a:rPr lang="nl-NL" altLang="nl-NL" sz="3200" dirty="0" smtClean="0"/>
              <a:t> </a:t>
            </a:r>
            <a:r>
              <a:rPr lang="nl-NL" altLang="nl-NL" sz="3200" dirty="0" err="1"/>
              <a:t>should</a:t>
            </a:r>
            <a:r>
              <a:rPr lang="nl-NL" altLang="nl-NL" sz="3200" dirty="0"/>
              <a:t> </a:t>
            </a:r>
            <a:r>
              <a:rPr lang="nl-NL" altLang="nl-NL" sz="3200" dirty="0" err="1"/>
              <a:t>try</a:t>
            </a:r>
            <a:r>
              <a:rPr lang="nl-NL" altLang="nl-NL" sz="3200" dirty="0"/>
              <a:t> </a:t>
            </a:r>
            <a:r>
              <a:rPr lang="nl-NL" altLang="nl-NL" sz="3200" dirty="0" err="1"/>
              <a:t>this</a:t>
            </a:r>
            <a:r>
              <a:rPr lang="nl-NL" altLang="nl-NL" sz="3200" dirty="0"/>
              <a:t> food, </a:t>
            </a:r>
            <a:r>
              <a:rPr lang="nl-NL" altLang="nl-NL" sz="3200" dirty="0" err="1"/>
              <a:t>it</a:t>
            </a:r>
            <a:r>
              <a:rPr lang="nl-NL" altLang="nl-NL" sz="3200" dirty="0"/>
              <a:t> is …! (</a:t>
            </a:r>
            <a:r>
              <a:rPr lang="nl-NL" altLang="nl-NL" sz="3200" dirty="0" err="1"/>
              <a:t>good</a:t>
            </a:r>
            <a:r>
              <a:rPr lang="nl-NL" altLang="nl-NL" sz="3200" dirty="0"/>
              <a:t>)</a:t>
            </a:r>
          </a:p>
          <a:p>
            <a:pPr marL="609600" indent="-609600">
              <a:buFontTx/>
              <a:buAutoNum type="arabicPeriod"/>
            </a:pPr>
            <a:r>
              <a:rPr lang="nl-NL" altLang="nl-NL" sz="3200" dirty="0" err="1"/>
              <a:t>This</a:t>
            </a:r>
            <a:r>
              <a:rPr lang="nl-NL" altLang="nl-NL" sz="3200" dirty="0"/>
              <a:t> food is … </a:t>
            </a:r>
            <a:r>
              <a:rPr lang="nl-NL" altLang="nl-NL" sz="3200" dirty="0" err="1"/>
              <a:t>spiced</a:t>
            </a:r>
            <a:r>
              <a:rPr lang="nl-NL" altLang="nl-NL" sz="3200" dirty="0"/>
              <a:t>. (heavy)</a:t>
            </a:r>
          </a:p>
          <a:p>
            <a:pPr marL="609600" indent="-609600">
              <a:buFontTx/>
              <a:buAutoNum type="arabicPeriod"/>
            </a:pPr>
            <a:r>
              <a:rPr lang="nl-NL" altLang="nl-NL" sz="3200" dirty="0" err="1"/>
              <a:t>Rafting</a:t>
            </a:r>
            <a:r>
              <a:rPr lang="nl-NL" altLang="nl-NL" sz="3200" dirty="0"/>
              <a:t> is </a:t>
            </a:r>
            <a:r>
              <a:rPr lang="nl-NL" altLang="nl-NL" sz="3200" dirty="0" err="1"/>
              <a:t>one</a:t>
            </a:r>
            <a:r>
              <a:rPr lang="nl-NL" altLang="nl-NL" sz="3200" dirty="0"/>
              <a:t> of the … </a:t>
            </a:r>
            <a:r>
              <a:rPr lang="nl-NL" altLang="nl-NL" sz="3200" dirty="0" err="1"/>
              <a:t>sports</a:t>
            </a:r>
            <a:r>
              <a:rPr lang="nl-NL" altLang="nl-NL" sz="3200" dirty="0"/>
              <a:t>. (extreme)</a:t>
            </a:r>
          </a:p>
          <a:p>
            <a:pPr marL="609600" indent="-609600">
              <a:buFontTx/>
              <a:buAutoNum type="arabicPeriod"/>
            </a:pPr>
            <a:r>
              <a:rPr lang="nl-NL" altLang="nl-NL" sz="3200" dirty="0"/>
              <a:t>He </a:t>
            </a:r>
            <a:r>
              <a:rPr lang="nl-NL" altLang="nl-NL" sz="3200" dirty="0" err="1"/>
              <a:t>dresses</a:t>
            </a:r>
            <a:r>
              <a:rPr lang="nl-NL" altLang="nl-NL" sz="3200" dirty="0"/>
              <a:t> … (</a:t>
            </a:r>
            <a:r>
              <a:rPr lang="nl-NL" altLang="nl-NL" sz="3200" dirty="0" err="1"/>
              <a:t>expensive</a:t>
            </a:r>
            <a:r>
              <a:rPr lang="nl-NL" altLang="nl-NL" sz="3200" dirty="0"/>
              <a:t>): Armani </a:t>
            </a:r>
            <a:r>
              <a:rPr lang="nl-NL" altLang="nl-NL" sz="3200" dirty="0" err="1"/>
              <a:t>suits</a:t>
            </a:r>
            <a:r>
              <a:rPr lang="nl-NL" altLang="nl-NL" sz="3200" dirty="0"/>
              <a:t>, Gucci </a:t>
            </a:r>
            <a:r>
              <a:rPr lang="nl-NL" altLang="nl-NL" sz="3200" dirty="0" err="1"/>
              <a:t>accessories</a:t>
            </a:r>
            <a:r>
              <a:rPr lang="nl-NL" altLang="nl-NL" sz="3200" dirty="0"/>
              <a:t>, etc.</a:t>
            </a:r>
          </a:p>
          <a:p>
            <a:pPr marL="609600" indent="-609600">
              <a:buFontTx/>
              <a:buAutoNum type="arabicPeriod"/>
            </a:pPr>
            <a:r>
              <a:rPr lang="nl-NL" altLang="nl-NL" sz="3200" dirty="0" err="1"/>
              <a:t>She</a:t>
            </a:r>
            <a:r>
              <a:rPr lang="nl-NL" altLang="nl-NL" sz="3200" dirty="0"/>
              <a:t> has </a:t>
            </a:r>
            <a:r>
              <a:rPr lang="nl-NL" altLang="nl-NL" sz="3200" dirty="0" err="1"/>
              <a:t>done</a:t>
            </a:r>
            <a:r>
              <a:rPr lang="nl-NL" altLang="nl-NL" sz="3200" dirty="0"/>
              <a:t> the test </a:t>
            </a:r>
            <a:r>
              <a:rPr lang="nl-NL" altLang="nl-NL" sz="3200" dirty="0" err="1"/>
              <a:t>quite</a:t>
            </a:r>
            <a:r>
              <a:rPr lang="nl-NL" altLang="nl-NL" sz="3200" dirty="0"/>
              <a:t> ….. (</a:t>
            </a:r>
            <a:r>
              <a:rPr lang="nl-NL" altLang="nl-NL" sz="3200" dirty="0" err="1"/>
              <a:t>successful</a:t>
            </a:r>
            <a:r>
              <a:rPr lang="nl-NL" altLang="nl-NL" sz="3200" dirty="0"/>
              <a:t>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9438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8096" y="44624"/>
            <a:ext cx="7290054" cy="1499616"/>
          </a:xfrm>
        </p:spPr>
        <p:txBody>
          <a:bodyPr/>
          <a:lstStyle/>
          <a:p>
            <a:r>
              <a:rPr lang="nl-NL" dirty="0" smtClean="0"/>
              <a:t>Speciale vormen bijwoord (1.)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8096" y="1556792"/>
            <a:ext cx="7290055" cy="475256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nl-NL" altLang="nl-NL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nl-NL" altLang="nl-NL" sz="2400" dirty="0"/>
              <a:t>	He is a </a:t>
            </a:r>
            <a:r>
              <a:rPr lang="nl-NL" altLang="nl-NL" sz="2400" dirty="0" err="1"/>
              <a:t>good</a:t>
            </a:r>
            <a:r>
              <a:rPr lang="nl-NL" altLang="nl-NL" sz="2400" dirty="0"/>
              <a:t> </a:t>
            </a:r>
            <a:r>
              <a:rPr lang="nl-NL" altLang="nl-NL" sz="2400" dirty="0" err="1"/>
              <a:t>singer</a:t>
            </a:r>
            <a:r>
              <a:rPr lang="nl-NL" altLang="nl-NL" sz="2400" dirty="0"/>
              <a:t>. </a:t>
            </a:r>
            <a:r>
              <a:rPr lang="nl-NL" altLang="nl-NL" sz="2400" dirty="0">
                <a:sym typeface="Wingdings" pitchFamily="2" charset="2"/>
              </a:rPr>
              <a:t> Hij is een goede zanger.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nl-NL" altLang="nl-NL" sz="2400" dirty="0"/>
              <a:t>     He </a:t>
            </a:r>
            <a:r>
              <a:rPr lang="nl-NL" altLang="nl-NL" sz="2400" dirty="0" err="1"/>
              <a:t>sings</a:t>
            </a:r>
            <a:r>
              <a:rPr lang="nl-NL" altLang="nl-NL" sz="2400" dirty="0"/>
              <a:t> </a:t>
            </a:r>
            <a:r>
              <a:rPr lang="nl-NL" altLang="nl-NL" sz="2400" dirty="0">
                <a:solidFill>
                  <a:srgbClr val="FF0000"/>
                </a:solidFill>
              </a:rPr>
              <a:t>well</a:t>
            </a:r>
            <a:r>
              <a:rPr lang="nl-NL" altLang="nl-NL" sz="2400" dirty="0"/>
              <a:t>.          </a:t>
            </a:r>
            <a:r>
              <a:rPr lang="nl-NL" altLang="nl-NL" sz="2400" dirty="0" smtClean="0"/>
              <a:t>	 </a:t>
            </a:r>
            <a:r>
              <a:rPr lang="nl-NL" altLang="nl-NL" sz="2400" dirty="0" smtClean="0">
                <a:sym typeface="Wingdings" pitchFamily="2" charset="2"/>
              </a:rPr>
              <a:t> </a:t>
            </a:r>
            <a:r>
              <a:rPr lang="nl-NL" altLang="nl-NL" sz="2400" dirty="0">
                <a:sym typeface="Wingdings" pitchFamily="2" charset="2"/>
              </a:rPr>
              <a:t>Hij zingt goed.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nl-NL" altLang="nl-NL" sz="2400" dirty="0">
              <a:sym typeface="Wingdings" pitchFamily="2" charset="2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nl-NL" altLang="nl-NL" sz="2400" b="1" dirty="0" smtClean="0">
                <a:sym typeface="Wingdings" pitchFamily="2" charset="2"/>
              </a:rPr>
              <a:t>GEEN</a:t>
            </a:r>
            <a:r>
              <a:rPr lang="nl-NL" altLang="nl-NL" sz="2400" dirty="0" smtClean="0">
                <a:sym typeface="Wingdings" pitchFamily="2" charset="2"/>
              </a:rPr>
              <a:t> bijwoord-vorm voor: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nl-NL" altLang="nl-NL" sz="2400" dirty="0">
              <a:sym typeface="Wingdings" pitchFamily="2" charset="2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nl-NL" altLang="nl-NL" sz="2400" dirty="0">
                <a:sym typeface="Wingdings" pitchFamily="2" charset="2"/>
              </a:rPr>
              <a:t>An </a:t>
            </a:r>
            <a:r>
              <a:rPr lang="nl-NL" altLang="nl-NL" sz="2400" dirty="0" err="1">
                <a:sym typeface="Wingdings" pitchFamily="2" charset="2"/>
              </a:rPr>
              <a:t>early</a:t>
            </a:r>
            <a:r>
              <a:rPr lang="nl-NL" altLang="nl-NL" sz="2400" dirty="0">
                <a:sym typeface="Wingdings" pitchFamily="2" charset="2"/>
              </a:rPr>
              <a:t> train           -    	The train </a:t>
            </a:r>
            <a:r>
              <a:rPr lang="nl-NL" altLang="nl-NL" sz="2400" dirty="0" err="1">
                <a:sym typeface="Wingdings" pitchFamily="2" charset="2"/>
              </a:rPr>
              <a:t>arrived</a:t>
            </a:r>
            <a:r>
              <a:rPr lang="nl-NL" altLang="nl-NL" sz="2400" dirty="0">
                <a:sym typeface="Wingdings" pitchFamily="2" charset="2"/>
              </a:rPr>
              <a:t> </a:t>
            </a:r>
            <a:r>
              <a:rPr lang="nl-NL" altLang="nl-NL" sz="2400" dirty="0" err="1">
                <a:sym typeface="Wingdings" pitchFamily="2" charset="2"/>
              </a:rPr>
              <a:t>early</a:t>
            </a:r>
            <a:r>
              <a:rPr lang="nl-NL" altLang="nl-NL" sz="2400" dirty="0">
                <a:sym typeface="Wingdings" pitchFamily="2" charset="2"/>
              </a:rPr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nl-NL" altLang="nl-NL" sz="2400" dirty="0">
                <a:sym typeface="Wingdings" pitchFamily="2" charset="2"/>
              </a:rPr>
              <a:t>A late </a:t>
            </a:r>
            <a:r>
              <a:rPr lang="nl-NL" altLang="nl-NL" sz="2400" dirty="0" err="1">
                <a:sym typeface="Wingdings" pitchFamily="2" charset="2"/>
              </a:rPr>
              <a:t>dinner</a:t>
            </a:r>
            <a:r>
              <a:rPr lang="nl-NL" altLang="nl-NL" sz="2400" dirty="0">
                <a:sym typeface="Wingdings" pitchFamily="2" charset="2"/>
              </a:rPr>
              <a:t>            -    	</a:t>
            </a:r>
            <a:r>
              <a:rPr lang="nl-NL" altLang="nl-NL" sz="2400" dirty="0" err="1">
                <a:sym typeface="Wingdings" pitchFamily="2" charset="2"/>
              </a:rPr>
              <a:t>I’ve</a:t>
            </a:r>
            <a:r>
              <a:rPr lang="nl-NL" altLang="nl-NL" sz="2400" dirty="0">
                <a:sym typeface="Wingdings" pitchFamily="2" charset="2"/>
              </a:rPr>
              <a:t> been </a:t>
            </a:r>
            <a:r>
              <a:rPr lang="nl-NL" altLang="nl-NL" sz="2400" dirty="0" err="1">
                <a:sym typeface="Wingdings" pitchFamily="2" charset="2"/>
              </a:rPr>
              <a:t>working</a:t>
            </a:r>
            <a:r>
              <a:rPr lang="nl-NL" altLang="nl-NL" sz="2400" dirty="0">
                <a:sym typeface="Wingdings" pitchFamily="2" charset="2"/>
              </a:rPr>
              <a:t> late.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nl-NL" altLang="nl-NL" sz="2400" dirty="0">
                <a:sym typeface="Wingdings" pitchFamily="2" charset="2"/>
              </a:rPr>
              <a:t>A straight line           </a:t>
            </a:r>
            <a:r>
              <a:rPr lang="nl-NL" altLang="nl-NL" sz="2400" dirty="0" smtClean="0">
                <a:sym typeface="Wingdings" pitchFamily="2" charset="2"/>
              </a:rPr>
              <a:t>-   </a:t>
            </a:r>
            <a:r>
              <a:rPr lang="nl-NL" altLang="nl-NL" sz="2400" dirty="0">
                <a:sym typeface="Wingdings" pitchFamily="2" charset="2"/>
              </a:rPr>
              <a:t>	 He went straight </a:t>
            </a:r>
            <a:r>
              <a:rPr lang="nl-NL" altLang="nl-NL" sz="2400" dirty="0" err="1">
                <a:sym typeface="Wingdings" pitchFamily="2" charset="2"/>
              </a:rPr>
              <a:t>to</a:t>
            </a:r>
            <a:r>
              <a:rPr lang="nl-NL" altLang="nl-NL" sz="2400" dirty="0">
                <a:sym typeface="Wingdings" pitchFamily="2" charset="2"/>
              </a:rPr>
              <a:t> the door.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nl-NL" altLang="nl-NL" sz="2400" dirty="0">
                <a:sym typeface="Wingdings" pitchFamily="2" charset="2"/>
              </a:rPr>
              <a:t>It was </a:t>
            </a:r>
            <a:r>
              <a:rPr lang="nl-NL" altLang="nl-NL" sz="2400" dirty="0" err="1">
                <a:sym typeface="Wingdings" pitchFamily="2" charset="2"/>
              </a:rPr>
              <a:t>not</a:t>
            </a:r>
            <a:r>
              <a:rPr lang="nl-NL" altLang="nl-NL" sz="2400" dirty="0">
                <a:sym typeface="Wingdings" pitchFamily="2" charset="2"/>
              </a:rPr>
              <a:t> fair </a:t>
            </a:r>
            <a:r>
              <a:rPr lang="nl-NL" altLang="nl-NL" sz="2400" dirty="0" err="1">
                <a:sym typeface="Wingdings" pitchFamily="2" charset="2"/>
              </a:rPr>
              <a:t>play</a:t>
            </a:r>
            <a:r>
              <a:rPr lang="nl-NL" altLang="nl-NL" sz="2400" dirty="0">
                <a:sym typeface="Wingdings" pitchFamily="2" charset="2"/>
              </a:rPr>
              <a:t>.  </a:t>
            </a:r>
            <a:r>
              <a:rPr lang="nl-NL" altLang="nl-NL" sz="2400" dirty="0" smtClean="0">
                <a:sym typeface="Wingdings" pitchFamily="2" charset="2"/>
              </a:rPr>
              <a:t>-    </a:t>
            </a:r>
            <a:r>
              <a:rPr lang="nl-NL" altLang="nl-NL" sz="2400" dirty="0">
                <a:sym typeface="Wingdings" pitchFamily="2" charset="2"/>
              </a:rPr>
              <a:t>	He </a:t>
            </a:r>
            <a:r>
              <a:rPr lang="nl-NL" altLang="nl-NL" sz="2400" dirty="0" err="1">
                <a:sym typeface="Wingdings" pitchFamily="2" charset="2"/>
              </a:rPr>
              <a:t>didn’t</a:t>
            </a:r>
            <a:r>
              <a:rPr lang="nl-NL" altLang="nl-NL" sz="2400" dirty="0">
                <a:sym typeface="Wingdings" pitchFamily="2" charset="2"/>
              </a:rPr>
              <a:t> </a:t>
            </a:r>
            <a:r>
              <a:rPr lang="nl-NL" altLang="nl-NL" sz="2400" dirty="0" err="1">
                <a:sym typeface="Wingdings" pitchFamily="2" charset="2"/>
              </a:rPr>
              <a:t>play</a:t>
            </a:r>
            <a:r>
              <a:rPr lang="nl-NL" altLang="nl-NL" sz="2400" dirty="0">
                <a:sym typeface="Wingdings" pitchFamily="2" charset="2"/>
              </a:rPr>
              <a:t> fair.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nl-NL" altLang="nl-NL" sz="2400" dirty="0">
                <a:sym typeface="Wingdings" pitchFamily="2" charset="2"/>
              </a:rPr>
              <a:t>A wrong </a:t>
            </a:r>
            <a:r>
              <a:rPr lang="nl-NL" altLang="nl-NL" sz="2400" dirty="0" err="1">
                <a:sym typeface="Wingdings" pitchFamily="2" charset="2"/>
              </a:rPr>
              <a:t>answer</a:t>
            </a:r>
            <a:r>
              <a:rPr lang="nl-NL" altLang="nl-NL" sz="2400" dirty="0">
                <a:sym typeface="Wingdings" pitchFamily="2" charset="2"/>
              </a:rPr>
              <a:t>      </a:t>
            </a:r>
            <a:r>
              <a:rPr lang="nl-NL" altLang="nl-NL" sz="2400" dirty="0" smtClean="0">
                <a:sym typeface="Wingdings" pitchFamily="2" charset="2"/>
              </a:rPr>
              <a:t>-    </a:t>
            </a:r>
            <a:r>
              <a:rPr lang="nl-NL" altLang="nl-NL" sz="2400" dirty="0">
                <a:sym typeface="Wingdings" pitchFamily="2" charset="2"/>
              </a:rPr>
              <a:t>	</a:t>
            </a:r>
            <a:r>
              <a:rPr lang="nl-NL" altLang="nl-NL" sz="2400" dirty="0" err="1">
                <a:sym typeface="Wingdings" pitchFamily="2" charset="2"/>
              </a:rPr>
              <a:t>You’ve</a:t>
            </a:r>
            <a:r>
              <a:rPr lang="nl-NL" altLang="nl-NL" sz="2400" dirty="0">
                <a:sym typeface="Wingdings" pitchFamily="2" charset="2"/>
              </a:rPr>
              <a:t> </a:t>
            </a:r>
            <a:r>
              <a:rPr lang="nl-NL" altLang="nl-NL" sz="2400" dirty="0" err="1">
                <a:sym typeface="Wingdings" pitchFamily="2" charset="2"/>
              </a:rPr>
              <a:t>done</a:t>
            </a:r>
            <a:r>
              <a:rPr lang="nl-NL" altLang="nl-NL" sz="2400" dirty="0">
                <a:sym typeface="Wingdings" pitchFamily="2" charset="2"/>
              </a:rPr>
              <a:t> </a:t>
            </a:r>
            <a:r>
              <a:rPr lang="nl-NL" altLang="nl-NL" sz="2400" dirty="0" err="1">
                <a:sym typeface="Wingdings" pitchFamily="2" charset="2"/>
              </a:rPr>
              <a:t>it</a:t>
            </a:r>
            <a:r>
              <a:rPr lang="nl-NL" altLang="nl-NL" sz="2400" dirty="0">
                <a:sym typeface="Wingdings" pitchFamily="2" charset="2"/>
              </a:rPr>
              <a:t> </a:t>
            </a:r>
            <a:r>
              <a:rPr lang="nl-NL" altLang="nl-NL" sz="2400" dirty="0" err="1">
                <a:sym typeface="Wingdings" pitchFamily="2" charset="2"/>
              </a:rPr>
              <a:t>all</a:t>
            </a:r>
            <a:r>
              <a:rPr lang="nl-NL" altLang="nl-NL" sz="2400" dirty="0">
                <a:sym typeface="Wingdings" pitchFamily="2" charset="2"/>
              </a:rPr>
              <a:t> wrong.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nl-NL" altLang="nl-NL" sz="2400" dirty="0">
                <a:sym typeface="Wingdings" pitchFamily="2" charset="2"/>
              </a:rPr>
              <a:t>A </a:t>
            </a:r>
            <a:r>
              <a:rPr lang="nl-NL" altLang="nl-NL" sz="2400" dirty="0" err="1">
                <a:sym typeface="Wingdings" pitchFamily="2" charset="2"/>
              </a:rPr>
              <a:t>fast</a:t>
            </a:r>
            <a:r>
              <a:rPr lang="nl-NL" altLang="nl-NL" sz="2400" dirty="0">
                <a:sym typeface="Wingdings" pitchFamily="2" charset="2"/>
              </a:rPr>
              <a:t> train            </a:t>
            </a:r>
            <a:r>
              <a:rPr lang="nl-NL" altLang="nl-NL" sz="2400" dirty="0" smtClean="0">
                <a:sym typeface="Wingdings" pitchFamily="2" charset="2"/>
              </a:rPr>
              <a:t> -     	He </a:t>
            </a:r>
            <a:r>
              <a:rPr lang="nl-NL" altLang="nl-NL" sz="2400" dirty="0" err="1">
                <a:sym typeface="Wingdings" pitchFamily="2" charset="2"/>
              </a:rPr>
              <a:t>did</a:t>
            </a:r>
            <a:r>
              <a:rPr lang="nl-NL" altLang="nl-NL" sz="2400" dirty="0">
                <a:sym typeface="Wingdings" pitchFamily="2" charset="2"/>
              </a:rPr>
              <a:t> </a:t>
            </a:r>
            <a:r>
              <a:rPr lang="nl-NL" altLang="nl-NL" sz="2400" dirty="0" err="1">
                <a:sym typeface="Wingdings" pitchFamily="2" charset="2"/>
              </a:rPr>
              <a:t>it</a:t>
            </a:r>
            <a:r>
              <a:rPr lang="nl-NL" altLang="nl-NL" sz="2400" dirty="0">
                <a:sym typeface="Wingdings" pitchFamily="2" charset="2"/>
              </a:rPr>
              <a:t> as </a:t>
            </a:r>
            <a:r>
              <a:rPr lang="nl-NL" altLang="nl-NL" sz="2400" dirty="0" err="1">
                <a:sym typeface="Wingdings" pitchFamily="2" charset="2"/>
              </a:rPr>
              <a:t>fast</a:t>
            </a:r>
            <a:r>
              <a:rPr lang="nl-NL" altLang="nl-NL" sz="2400" dirty="0">
                <a:sym typeface="Wingdings" pitchFamily="2" charset="2"/>
              </a:rPr>
              <a:t> as </a:t>
            </a:r>
            <a:r>
              <a:rPr lang="nl-NL" altLang="nl-NL" sz="2400" dirty="0" err="1">
                <a:sym typeface="Wingdings" pitchFamily="2" charset="2"/>
              </a:rPr>
              <a:t>possible</a:t>
            </a:r>
            <a:r>
              <a:rPr lang="nl-NL" altLang="nl-NL" sz="2400" dirty="0">
                <a:sym typeface="Wingdings" pitchFamily="2" charset="2"/>
              </a:rPr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nl-NL" altLang="nl-NL" sz="2400" dirty="0"/>
              <a:t>A hard </a:t>
            </a:r>
            <a:r>
              <a:rPr lang="nl-NL" altLang="nl-NL" sz="2400" dirty="0" err="1"/>
              <a:t>worker</a:t>
            </a:r>
            <a:r>
              <a:rPr lang="nl-NL" altLang="nl-NL" sz="2400" dirty="0"/>
              <a:t>	  </a:t>
            </a:r>
            <a:r>
              <a:rPr lang="nl-NL" altLang="nl-NL" sz="2400" dirty="0" smtClean="0"/>
              <a:t>-</a:t>
            </a:r>
            <a:r>
              <a:rPr lang="nl-NL" altLang="nl-NL" sz="2400" dirty="0"/>
              <a:t>	He </a:t>
            </a:r>
            <a:r>
              <a:rPr lang="nl-NL" altLang="nl-NL" sz="2400" dirty="0" err="1"/>
              <a:t>works</a:t>
            </a:r>
            <a:r>
              <a:rPr lang="nl-NL" altLang="nl-NL" sz="2400" dirty="0"/>
              <a:t> </a:t>
            </a:r>
            <a:r>
              <a:rPr lang="nl-NL" altLang="nl-NL" sz="2400" dirty="0" smtClean="0"/>
              <a:t>hard.</a:t>
            </a:r>
            <a:endParaRPr lang="nl-NL" alt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3830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Speciale vormen (2.)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Na deze werkwoorden komt altijd een bijvoeglijk naamwoord i.p.v. een bijwoord:</a:t>
            </a:r>
          </a:p>
          <a:p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Taste (smaken)		The </a:t>
            </a:r>
            <a:r>
              <a:rPr lang="nl-NL" dirty="0" err="1" smtClean="0"/>
              <a:t>wine</a:t>
            </a:r>
            <a:r>
              <a:rPr lang="nl-NL" dirty="0" smtClean="0"/>
              <a:t> </a:t>
            </a:r>
            <a:r>
              <a:rPr lang="nl-NL" dirty="0" err="1" smtClean="0"/>
              <a:t>tastes</a:t>
            </a:r>
            <a:r>
              <a:rPr lang="nl-NL" dirty="0" smtClean="0"/>
              <a:t> </a:t>
            </a:r>
            <a:r>
              <a:rPr lang="nl-NL" dirty="0" err="1" smtClean="0"/>
              <a:t>good</a:t>
            </a:r>
            <a:r>
              <a:rPr lang="nl-NL" dirty="0" smtClean="0"/>
              <a:t>.</a:t>
            </a:r>
          </a:p>
          <a:p>
            <a:pPr>
              <a:buFontTx/>
              <a:buChar char="-"/>
            </a:pPr>
            <a:r>
              <a:rPr lang="nl-NL" dirty="0" err="1" smtClean="0"/>
              <a:t>Smell</a:t>
            </a:r>
            <a:r>
              <a:rPr lang="nl-NL" dirty="0" smtClean="0"/>
              <a:t> (ruiken)		The food </a:t>
            </a:r>
            <a:r>
              <a:rPr lang="nl-NL" dirty="0" err="1" smtClean="0"/>
              <a:t>smells</a:t>
            </a:r>
            <a:r>
              <a:rPr lang="nl-NL" dirty="0" smtClean="0"/>
              <a:t> </a:t>
            </a:r>
            <a:r>
              <a:rPr lang="nl-NL" dirty="0" err="1" smtClean="0"/>
              <a:t>nice</a:t>
            </a:r>
            <a:r>
              <a:rPr lang="nl-NL" dirty="0" smtClean="0"/>
              <a:t>.</a:t>
            </a:r>
          </a:p>
          <a:p>
            <a:pPr>
              <a:buFontTx/>
              <a:buChar char="-"/>
            </a:pPr>
            <a:r>
              <a:rPr lang="nl-NL" dirty="0" smtClean="0"/>
              <a:t>Look (eruitzien)		The </a:t>
            </a:r>
            <a:r>
              <a:rPr lang="nl-NL" dirty="0" err="1" smtClean="0"/>
              <a:t>figures</a:t>
            </a:r>
            <a:r>
              <a:rPr lang="nl-NL" dirty="0" smtClean="0"/>
              <a:t> are </a:t>
            </a:r>
            <a:r>
              <a:rPr lang="nl-NL" dirty="0" err="1" smtClean="0"/>
              <a:t>looking</a:t>
            </a:r>
            <a:r>
              <a:rPr lang="nl-NL" dirty="0" smtClean="0"/>
              <a:t> </a:t>
            </a:r>
            <a:r>
              <a:rPr lang="nl-NL" dirty="0" err="1" smtClean="0"/>
              <a:t>good</a:t>
            </a:r>
            <a:r>
              <a:rPr lang="nl-NL" dirty="0" smtClean="0"/>
              <a:t>.</a:t>
            </a:r>
          </a:p>
          <a:p>
            <a:pPr>
              <a:buFontTx/>
              <a:buChar char="-"/>
            </a:pPr>
            <a:r>
              <a:rPr lang="nl-NL" dirty="0" smtClean="0"/>
              <a:t>Sound (klinken)		He </a:t>
            </a:r>
            <a:r>
              <a:rPr lang="nl-NL" dirty="0" err="1" smtClean="0"/>
              <a:t>sounded</a:t>
            </a:r>
            <a:r>
              <a:rPr lang="nl-NL" dirty="0" smtClean="0"/>
              <a:t> </a:t>
            </a:r>
            <a:r>
              <a:rPr lang="nl-NL" dirty="0" err="1" smtClean="0"/>
              <a:t>strange</a:t>
            </a:r>
            <a:r>
              <a:rPr lang="nl-NL" dirty="0" smtClean="0"/>
              <a:t>.</a:t>
            </a:r>
          </a:p>
          <a:p>
            <a:pPr>
              <a:buFontTx/>
              <a:buChar char="-"/>
            </a:pPr>
            <a:r>
              <a:rPr lang="nl-NL" dirty="0" smtClean="0"/>
              <a:t>Feel (voelen)		I feel </a:t>
            </a:r>
            <a:r>
              <a:rPr lang="nl-NL" dirty="0" err="1" smtClean="0"/>
              <a:t>wonderful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4" name="Ovale toelichting 3"/>
          <p:cNvSpPr/>
          <p:nvPr/>
        </p:nvSpPr>
        <p:spPr>
          <a:xfrm>
            <a:off x="5940152" y="4653136"/>
            <a:ext cx="3203848" cy="1944216"/>
          </a:xfrm>
          <a:prstGeom prst="wedgeEllipseCallout">
            <a:avLst>
              <a:gd name="adj1" fmla="val -31728"/>
              <a:gd name="adj2" fmla="val -959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600" dirty="0" smtClean="0"/>
              <a:t>ZINTUIGEN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2823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8096" y="-243408"/>
            <a:ext cx="7290054" cy="1499616"/>
          </a:xfrm>
        </p:spPr>
        <p:txBody>
          <a:bodyPr/>
          <a:lstStyle/>
          <a:p>
            <a:r>
              <a:rPr lang="nl-NL" dirty="0" smtClean="0"/>
              <a:t>Quick </a:t>
            </a:r>
            <a:r>
              <a:rPr lang="nl-NL" dirty="0" err="1" smtClean="0"/>
              <a:t>practice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8096" y="1340768"/>
            <a:ext cx="7290055" cy="4968592"/>
          </a:xfrm>
        </p:spPr>
        <p:txBody>
          <a:bodyPr/>
          <a:lstStyle/>
          <a:p>
            <a:pPr>
              <a:buFontTx/>
              <a:buNone/>
            </a:pPr>
            <a:r>
              <a:rPr lang="nl-NL" altLang="nl-NL" sz="2800" dirty="0" smtClean="0"/>
              <a:t>Bijvoeglijk naamwoord of bijwoord?</a:t>
            </a:r>
          </a:p>
          <a:p>
            <a:pPr>
              <a:buFontTx/>
              <a:buNone/>
            </a:pPr>
            <a:endParaRPr lang="nl-NL" altLang="nl-NL" sz="2800" dirty="0"/>
          </a:p>
          <a:p>
            <a:pPr>
              <a:buFontTx/>
              <a:buNone/>
            </a:pPr>
            <a:r>
              <a:rPr lang="nl-NL" altLang="nl-NL" sz="2800" dirty="0" smtClean="0"/>
              <a:t>1</a:t>
            </a:r>
            <a:r>
              <a:rPr lang="nl-NL" altLang="nl-NL" sz="2800" dirty="0"/>
              <a:t>. </a:t>
            </a:r>
            <a:r>
              <a:rPr lang="nl-NL" altLang="nl-NL" sz="2800" dirty="0" err="1"/>
              <a:t>They</a:t>
            </a:r>
            <a:r>
              <a:rPr lang="nl-NL" altLang="nl-NL" sz="2800" dirty="0"/>
              <a:t> </a:t>
            </a:r>
            <a:r>
              <a:rPr lang="nl-NL" altLang="nl-NL" sz="2800" dirty="0" err="1"/>
              <a:t>did</a:t>
            </a:r>
            <a:r>
              <a:rPr lang="nl-NL" altLang="nl-NL" sz="2800" dirty="0"/>
              <a:t> a … job. (</a:t>
            </a:r>
            <a:r>
              <a:rPr lang="nl-NL" altLang="nl-NL" sz="2800" dirty="0" err="1"/>
              <a:t>quick</a:t>
            </a:r>
            <a:r>
              <a:rPr lang="nl-NL" altLang="nl-NL" sz="2800" dirty="0"/>
              <a:t>)</a:t>
            </a:r>
          </a:p>
          <a:p>
            <a:pPr>
              <a:buFontTx/>
              <a:buNone/>
            </a:pPr>
            <a:r>
              <a:rPr lang="nl-NL" altLang="nl-NL" sz="2800" dirty="0"/>
              <a:t>2. </a:t>
            </a:r>
            <a:r>
              <a:rPr lang="nl-NL" altLang="nl-NL" sz="2800" dirty="0" err="1"/>
              <a:t>They</a:t>
            </a:r>
            <a:r>
              <a:rPr lang="nl-NL" altLang="nl-NL" sz="2800" dirty="0"/>
              <a:t> </a:t>
            </a:r>
            <a:r>
              <a:rPr lang="nl-NL" altLang="nl-NL" sz="2800" dirty="0" err="1"/>
              <a:t>did</a:t>
            </a:r>
            <a:r>
              <a:rPr lang="nl-NL" altLang="nl-NL" sz="2800" dirty="0"/>
              <a:t> the job … (</a:t>
            </a:r>
            <a:r>
              <a:rPr lang="nl-NL" altLang="nl-NL" sz="2800" dirty="0" err="1"/>
              <a:t>quick</a:t>
            </a:r>
            <a:r>
              <a:rPr lang="nl-NL" altLang="nl-NL" sz="2800" dirty="0"/>
              <a:t>)</a:t>
            </a:r>
          </a:p>
          <a:p>
            <a:pPr>
              <a:buFontTx/>
              <a:buNone/>
            </a:pPr>
            <a:r>
              <a:rPr lang="nl-NL" altLang="nl-NL" sz="2800" dirty="0"/>
              <a:t>3. </a:t>
            </a:r>
            <a:r>
              <a:rPr lang="nl-NL" altLang="nl-NL" sz="2800" dirty="0" err="1"/>
              <a:t>This</a:t>
            </a:r>
            <a:r>
              <a:rPr lang="nl-NL" altLang="nl-NL" sz="2800" dirty="0"/>
              <a:t> </a:t>
            </a:r>
            <a:r>
              <a:rPr lang="nl-NL" altLang="nl-NL" sz="2800" dirty="0" err="1"/>
              <a:t>car</a:t>
            </a:r>
            <a:r>
              <a:rPr lang="nl-NL" altLang="nl-NL" sz="2800" dirty="0"/>
              <a:t> is … , </a:t>
            </a:r>
            <a:r>
              <a:rPr lang="nl-NL" altLang="nl-NL" sz="2800" dirty="0" err="1"/>
              <a:t>and</a:t>
            </a:r>
            <a:r>
              <a:rPr lang="nl-NL" altLang="nl-NL" sz="2800" dirty="0"/>
              <a:t> he </a:t>
            </a:r>
            <a:r>
              <a:rPr lang="nl-NL" altLang="nl-NL" sz="2800" dirty="0" err="1"/>
              <a:t>also</a:t>
            </a:r>
            <a:r>
              <a:rPr lang="nl-NL" altLang="nl-NL" sz="2800" dirty="0"/>
              <a:t> </a:t>
            </a:r>
            <a:r>
              <a:rPr lang="nl-NL" altLang="nl-NL" sz="2800" dirty="0" err="1"/>
              <a:t>likes</a:t>
            </a:r>
            <a:r>
              <a:rPr lang="nl-NL" altLang="nl-NL" sz="2800" dirty="0"/>
              <a:t> </a:t>
            </a:r>
            <a:r>
              <a:rPr lang="nl-NL" altLang="nl-NL" sz="2800" dirty="0" err="1"/>
              <a:t>to</a:t>
            </a:r>
            <a:r>
              <a:rPr lang="nl-NL" altLang="nl-NL" sz="2800" dirty="0"/>
              <a:t> drive </a:t>
            </a:r>
            <a:r>
              <a:rPr lang="nl-NL" altLang="nl-NL" sz="2800" dirty="0" err="1"/>
              <a:t>it</a:t>
            </a:r>
            <a:r>
              <a:rPr lang="nl-NL" altLang="nl-NL" sz="2800" dirty="0"/>
              <a:t> … (</a:t>
            </a:r>
            <a:r>
              <a:rPr lang="nl-NL" altLang="nl-NL" sz="2800" dirty="0" err="1"/>
              <a:t>fast</a:t>
            </a:r>
            <a:r>
              <a:rPr lang="nl-NL" altLang="nl-NL" sz="2800" dirty="0"/>
              <a:t>, </a:t>
            </a:r>
            <a:r>
              <a:rPr lang="nl-NL" altLang="nl-NL" sz="2800" dirty="0" err="1"/>
              <a:t>fast</a:t>
            </a:r>
            <a:r>
              <a:rPr lang="nl-NL" altLang="nl-NL" sz="2800" dirty="0"/>
              <a:t>)</a:t>
            </a:r>
          </a:p>
          <a:p>
            <a:pPr>
              <a:buFontTx/>
              <a:buNone/>
            </a:pPr>
            <a:r>
              <a:rPr lang="nl-NL" altLang="nl-NL" sz="2800" dirty="0"/>
              <a:t>4. </a:t>
            </a:r>
            <a:r>
              <a:rPr lang="nl-NL" altLang="nl-NL" sz="2800" dirty="0" err="1"/>
              <a:t>They</a:t>
            </a:r>
            <a:r>
              <a:rPr lang="nl-NL" altLang="nl-NL" sz="2800" dirty="0"/>
              <a:t> </a:t>
            </a:r>
            <a:r>
              <a:rPr lang="nl-NL" altLang="nl-NL" sz="2800" dirty="0" err="1"/>
              <a:t>were</a:t>
            </a:r>
            <a:r>
              <a:rPr lang="nl-NL" altLang="nl-NL" sz="2800" dirty="0"/>
              <a:t> </a:t>
            </a:r>
            <a:r>
              <a:rPr lang="nl-NL" altLang="nl-NL" sz="2800" dirty="0" err="1"/>
              <a:t>drinking</a:t>
            </a:r>
            <a:r>
              <a:rPr lang="nl-NL" altLang="nl-NL" sz="2800" dirty="0"/>
              <a:t> … at the party. (heavy)</a:t>
            </a:r>
          </a:p>
          <a:p>
            <a:pPr>
              <a:buFontTx/>
              <a:buNone/>
            </a:pPr>
            <a:r>
              <a:rPr lang="nl-NL" altLang="nl-NL" sz="2800" dirty="0"/>
              <a:t>5. </a:t>
            </a:r>
            <a:r>
              <a:rPr lang="nl-NL" altLang="nl-NL" sz="2800" dirty="0" err="1"/>
              <a:t>She</a:t>
            </a:r>
            <a:r>
              <a:rPr lang="nl-NL" altLang="nl-NL" sz="2800" dirty="0"/>
              <a:t> is … </a:t>
            </a:r>
            <a:r>
              <a:rPr lang="nl-NL" altLang="nl-NL" sz="2800" dirty="0" err="1"/>
              <a:t>esteemed</a:t>
            </a:r>
            <a:r>
              <a:rPr lang="nl-NL" altLang="nl-NL" sz="2800" dirty="0"/>
              <a:t> </a:t>
            </a:r>
            <a:r>
              <a:rPr lang="nl-NL" altLang="nl-NL" sz="2800" dirty="0" err="1"/>
              <a:t>by</a:t>
            </a:r>
            <a:r>
              <a:rPr lang="nl-NL" altLang="nl-NL" sz="2800" dirty="0"/>
              <a:t> her </a:t>
            </a:r>
            <a:r>
              <a:rPr lang="nl-NL" altLang="nl-NL" sz="2800" dirty="0" err="1"/>
              <a:t>colleagues</a:t>
            </a:r>
            <a:r>
              <a:rPr lang="nl-NL" altLang="nl-NL" sz="2800" dirty="0"/>
              <a:t>. (high</a:t>
            </a:r>
            <a:r>
              <a:rPr lang="nl-NL" altLang="nl-NL" sz="2800" dirty="0" smtClean="0"/>
              <a:t>)</a:t>
            </a:r>
          </a:p>
          <a:p>
            <a:pPr>
              <a:buFontTx/>
              <a:buNone/>
            </a:pPr>
            <a:r>
              <a:rPr lang="nl-NL" altLang="nl-NL" sz="2800" dirty="0" smtClean="0"/>
              <a:t>6. The </a:t>
            </a:r>
            <a:r>
              <a:rPr lang="nl-NL" altLang="nl-NL" sz="2800" dirty="0" err="1" smtClean="0"/>
              <a:t>music</a:t>
            </a:r>
            <a:r>
              <a:rPr lang="nl-NL" altLang="nl-NL" sz="2800" dirty="0" smtClean="0"/>
              <a:t> sounds … </a:t>
            </a:r>
            <a:r>
              <a:rPr lang="nl-NL" altLang="nl-NL" sz="2800" dirty="0" err="1" smtClean="0"/>
              <a:t>to</a:t>
            </a:r>
            <a:r>
              <a:rPr lang="nl-NL" altLang="nl-NL" sz="2800" dirty="0" smtClean="0"/>
              <a:t> </a:t>
            </a:r>
            <a:r>
              <a:rPr lang="nl-NL" altLang="nl-NL" sz="2800" dirty="0" err="1" smtClean="0"/>
              <a:t>my</a:t>
            </a:r>
            <a:r>
              <a:rPr lang="nl-NL" altLang="nl-NL" sz="2800" dirty="0" smtClean="0"/>
              <a:t> </a:t>
            </a:r>
            <a:r>
              <a:rPr lang="nl-NL" altLang="nl-NL" sz="2800" dirty="0" err="1" smtClean="0"/>
              <a:t>ears</a:t>
            </a:r>
            <a:r>
              <a:rPr lang="nl-NL" altLang="nl-NL" sz="2800" dirty="0" smtClean="0"/>
              <a:t>. (</a:t>
            </a:r>
            <a:r>
              <a:rPr lang="nl-NL" altLang="nl-NL" sz="2800" dirty="0" err="1" smtClean="0"/>
              <a:t>strange</a:t>
            </a:r>
            <a:r>
              <a:rPr lang="nl-NL" altLang="nl-NL" sz="2800" dirty="0" smtClean="0"/>
              <a:t>)</a:t>
            </a:r>
          </a:p>
          <a:p>
            <a:pPr>
              <a:buFontTx/>
              <a:buNone/>
            </a:pPr>
            <a:endParaRPr lang="nl-NL" alt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6981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40</TotalTime>
  <Words>268</Words>
  <Application>Microsoft Office PowerPoint</Application>
  <PresentationFormat>Diavoorstelling (4:3)</PresentationFormat>
  <Paragraphs>76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Tw Cen MT</vt:lpstr>
      <vt:lpstr>Tw Cen MT Condensed</vt:lpstr>
      <vt:lpstr>Wingdings</vt:lpstr>
      <vt:lpstr>Wingdings 3</vt:lpstr>
      <vt:lpstr>Integraal</vt:lpstr>
      <vt:lpstr>Bijwoorden &amp;   Bijvoeglijke naamwoorden</vt:lpstr>
      <vt:lpstr>Bijvoeglijk naamwoord (adjective)</vt:lpstr>
      <vt:lpstr>Bijwoord (adverb)</vt:lpstr>
      <vt:lpstr>Vorm van het bijwoord</vt:lpstr>
      <vt:lpstr>Quick practice </vt:lpstr>
      <vt:lpstr>Speciale vormen bijwoord (1.)</vt:lpstr>
      <vt:lpstr>Speciale vormen (2.)</vt:lpstr>
      <vt:lpstr>Quick practice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Bijwoorden &amp;   Bijvoeglijke naamwoorden</dc:title>
  <dc:creator>Emma van Els</dc:creator>
  <cp:lastModifiedBy>Fannie Ploegmakers-van der Hoff</cp:lastModifiedBy>
  <cp:revision>11</cp:revision>
  <dcterms:created xsi:type="dcterms:W3CDTF">2014-10-06T13:49:36Z</dcterms:created>
  <dcterms:modified xsi:type="dcterms:W3CDTF">2015-11-18T08:05:43Z</dcterms:modified>
</cp:coreProperties>
</file>