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8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7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5FE15-AC10-8444-ADEA-582BF183251C}" type="datetimeFigureOut">
              <a:rPr lang="en-US" smtClean="0"/>
              <a:t>25/08/15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D157-7CCC-3344-B032-877B4099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hyperlink" Target="http://www.isern.tv/news/" TargetMode="External"/><Relationship Id="rId5" Type="http://schemas.openxmlformats.org/officeDocument/2006/relationships/hyperlink" Target="http://www.nanomark.org.tw/Eng/License/12/" TargetMode="External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mark.org.tw/Eng/License/12/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ern.tv/new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181" y="606624"/>
            <a:ext cx="2228845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606624"/>
            <a:ext cx="1088120" cy="10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452" y="714624"/>
            <a:ext cx="1485116" cy="972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2374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Lesson 6</a:t>
            </a:r>
            <a:br>
              <a:rPr lang="en-US" b="1" dirty="0" smtClean="0"/>
            </a:br>
            <a:r>
              <a:rPr lang="en-US" b="1" dirty="0" smtClean="0"/>
              <a:t>Antibacterial Effect of </a:t>
            </a:r>
            <a:r>
              <a:rPr lang="en-US" b="1" dirty="0" err="1" smtClean="0"/>
              <a:t>Nanoproducts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0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5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Unhealthy </a:t>
            </a:r>
            <a:r>
              <a:rPr lang="en-US" sz="3600" b="1" dirty="0"/>
              <a:t>E. Coli Bacteria Cells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20000x (2µm)</a:t>
            </a:r>
            <a:endParaRPr lang="en-US" sz="3600" b="1" dirty="0"/>
          </a:p>
        </p:txBody>
      </p:sp>
      <p:pic>
        <p:nvPicPr>
          <p:cNvPr id="4" name="Picture 3" descr="Screen Shot 2015-06-24 at 09.12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74" y="2430487"/>
            <a:ext cx="513829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Unhealthy </a:t>
            </a:r>
            <a:r>
              <a:rPr lang="en-US" sz="3600" b="1" dirty="0"/>
              <a:t>E. Coli Bacteria Cells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50000x (1µm)</a:t>
            </a:r>
            <a:endParaRPr lang="en-US" sz="3600" b="1" dirty="0"/>
          </a:p>
        </p:txBody>
      </p:sp>
      <p:pic>
        <p:nvPicPr>
          <p:cNvPr id="5" name="Picture 4" descr="Screen Shot 2015-06-24 at 09.1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452" y="2416832"/>
            <a:ext cx="5147484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5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Unhealthy </a:t>
            </a:r>
            <a:r>
              <a:rPr lang="en-US" sz="3600" b="1" dirty="0"/>
              <a:t>E. Coli Bacteria Cells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20000x (2µm)</a:t>
            </a:r>
            <a:endParaRPr lang="en-US" sz="3600" b="1" dirty="0"/>
          </a:p>
        </p:txBody>
      </p:sp>
      <p:pic>
        <p:nvPicPr>
          <p:cNvPr id="5" name="Picture 4" descr="Screen Shot 2015-06-24 at 09.13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99" y="2415550"/>
            <a:ext cx="5154375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88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the Antibacterial Effect Occurs</a:t>
            </a:r>
            <a:endParaRPr lang="en-US" sz="3600" b="1" dirty="0"/>
          </a:p>
        </p:txBody>
      </p:sp>
      <p:pic>
        <p:nvPicPr>
          <p:cNvPr id="4" name="Picture 3" descr="http://www.isern.tv/img/bacteria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"/>
          <a:stretch/>
        </p:blipFill>
        <p:spPr bwMode="auto">
          <a:xfrm>
            <a:off x="626534" y="2200593"/>
            <a:ext cx="4693356" cy="3330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Macintosh HD:Users:busraacikel:Desktop:Antibakteriyel Prensib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87" y="2200593"/>
            <a:ext cx="2712580" cy="33309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40645" y="5563445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  <a:hlinkClick r:id="rId4"/>
              </a:rPr>
              <a:t>CF:    </a:t>
            </a:r>
            <a:r>
              <a:rPr lang="tr-TR" sz="1400" dirty="0" smtClean="0">
                <a:solidFill>
                  <a:srgbClr val="FF0000"/>
                </a:solidFill>
                <a:hlinkClick r:id="rId4"/>
              </a:rPr>
              <a:t>http</a:t>
            </a:r>
            <a:r>
              <a:rPr lang="tr-TR" sz="1400" dirty="0">
                <a:solidFill>
                  <a:srgbClr val="FF0000"/>
                </a:solidFill>
                <a:hlinkClick r:id="rId4"/>
              </a:rPr>
              <a:t>://www.isern.tv/news/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8065" y="5563445"/>
            <a:ext cx="3634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u="sng" dirty="0">
                <a:hlinkClick r:id="rId5"/>
              </a:rPr>
              <a:t>http://www.nanomark.org.tw/Eng/License/12/</a:t>
            </a:r>
            <a:r>
              <a:rPr lang="en-US" sz="14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21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The</a:t>
            </a:r>
            <a:r>
              <a:rPr lang="tr-TR" sz="3600" b="1" dirty="0" smtClean="0"/>
              <a:t> ICPMS Device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631" y="2155008"/>
            <a:ext cx="3852000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328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err="1" smtClean="0"/>
              <a:t>The</a:t>
            </a:r>
            <a:r>
              <a:rPr lang="tr-TR" sz="3600" b="1" dirty="0" smtClean="0"/>
              <a:t> ICPMS Analysis – </a:t>
            </a:r>
            <a:br>
              <a:rPr lang="tr-TR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analysis results of the amount of Ag</a:t>
            </a:r>
            <a:r>
              <a:rPr lang="en-US" sz="3600" b="1" baseline="30000" dirty="0"/>
              <a:t>+</a:t>
            </a:r>
            <a:r>
              <a:rPr lang="en-US" sz="3600" b="1" dirty="0"/>
              <a:t> (in </a:t>
            </a:r>
            <a:r>
              <a:rPr lang="en-US" sz="3600" b="1" dirty="0">
                <a:sym typeface="Symbol"/>
              </a:rPr>
              <a:t></a:t>
            </a:r>
            <a:r>
              <a:rPr lang="en-US" sz="3600" b="1" dirty="0"/>
              <a:t>g/mg)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838" y="6217579"/>
            <a:ext cx="7689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(This analysis was carried out at the Central Laboratory of the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Yildiz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Technical University Science and Technology Research and Application Center, January 2015.)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pic>
        <p:nvPicPr>
          <p:cNvPr id="5" name="Picture 4" descr="Screen Shot 2015-08-25 at 11.40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267879"/>
            <a:ext cx="6057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Muskin</a:t>
            </a:r>
            <a:r>
              <a:rPr lang="tr-TR" dirty="0"/>
              <a:t>, J., </a:t>
            </a:r>
            <a:r>
              <a:rPr lang="tr-TR" dirty="0" err="1" smtClean="0"/>
              <a:t>Wattnem</a:t>
            </a:r>
            <a:r>
              <a:rPr lang="tr-TR" dirty="0" smtClean="0"/>
              <a:t>, </a:t>
            </a:r>
            <a:r>
              <a:rPr lang="tr-TR" dirty="0"/>
              <a:t>J., </a:t>
            </a:r>
            <a:r>
              <a:rPr lang="tr-TR" dirty="0" err="1"/>
              <a:t>Ragusa</a:t>
            </a:r>
            <a:r>
              <a:rPr lang="tr-TR" dirty="0"/>
              <a:t>, M.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Hug</a:t>
            </a:r>
            <a:r>
              <a:rPr lang="tr-TR" dirty="0"/>
              <a:t>, B. (2008). Real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Marketing </a:t>
            </a:r>
            <a:r>
              <a:rPr lang="tr-TR" dirty="0" err="1"/>
              <a:t>Hype</a:t>
            </a:r>
            <a:r>
              <a:rPr lang="tr-TR" dirty="0"/>
              <a:t>: </a:t>
            </a:r>
            <a:r>
              <a:rPr lang="tr-TR" dirty="0" err="1"/>
              <a:t>Student</a:t>
            </a:r>
            <a:r>
              <a:rPr lang="tr-TR" dirty="0" err="1" smtClean="0"/>
              <a:t>-Designed</a:t>
            </a:r>
            <a:r>
              <a:rPr lang="tr-TR" dirty="0" smtClean="0"/>
              <a:t> </a:t>
            </a:r>
            <a:r>
              <a:rPr lang="tr-TR" dirty="0" err="1"/>
              <a:t>Experiments</a:t>
            </a:r>
            <a:r>
              <a:rPr lang="tr-TR" dirty="0"/>
              <a:t> Test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Antimicrobial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of Silver </a:t>
            </a:r>
            <a:r>
              <a:rPr lang="tr-TR" dirty="0" err="1"/>
              <a:t>Nanoparticles</a:t>
            </a:r>
            <a:r>
              <a:rPr lang="tr-TR" i="1" dirty="0"/>
              <a:t>.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Science</a:t>
            </a:r>
            <a:r>
              <a:rPr lang="tr-TR" i="1" dirty="0"/>
              <a:t> </a:t>
            </a:r>
            <a:r>
              <a:rPr lang="tr-TR" i="1" dirty="0" err="1"/>
              <a:t>Teacher</a:t>
            </a:r>
            <a:r>
              <a:rPr lang="tr-TR" dirty="0"/>
              <a:t>, 75(4), 57-61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>
                <a:solidFill>
                  <a:srgbClr val="FF0000"/>
                </a:solidFill>
                <a:hlinkClick r:id="rId2"/>
              </a:rPr>
              <a:t>http://www.isern.tv/news/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tr-TR" u="sng" dirty="0">
                <a:hlinkClick r:id="rId3"/>
              </a:rPr>
              <a:t>http://www.nanomark.org.tw/Eng/License/12/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u="sng" dirty="0">
                <a:solidFill>
                  <a:srgbClr val="0000FF"/>
                </a:solidFill>
              </a:rPr>
              <a:t>https://</a:t>
            </a:r>
            <a:r>
              <a:rPr lang="en-US" u="sng" dirty="0" err="1">
                <a:solidFill>
                  <a:srgbClr val="0000FF"/>
                </a:solidFill>
              </a:rPr>
              <a:t>en.wikipedia.org</a:t>
            </a:r>
            <a:r>
              <a:rPr lang="en-US" u="sng" dirty="0">
                <a:solidFill>
                  <a:srgbClr val="0000FF"/>
                </a:solidFill>
              </a:rPr>
              <a:t>/wiki/</a:t>
            </a:r>
            <a:r>
              <a:rPr lang="en-US" u="sng" dirty="0" err="1" smtClean="0">
                <a:solidFill>
                  <a:srgbClr val="0000FF"/>
                </a:solidFill>
              </a:rPr>
              <a:t>Inductively_coupled_plasma_mass_spectrometry</a:t>
            </a:r>
            <a:endParaRPr lang="en-US" dirty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78" y="225778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3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Result of the </a:t>
            </a:r>
            <a:br>
              <a:rPr lang="en-US" sz="3600" b="1" dirty="0" smtClean="0"/>
            </a:br>
            <a:r>
              <a:rPr lang="en-US" sz="3600" b="1" dirty="0" smtClean="0"/>
              <a:t>Experiment “Testing </a:t>
            </a:r>
            <a:r>
              <a:rPr lang="en-US" sz="3600" b="1" dirty="0"/>
              <a:t>the </a:t>
            </a:r>
            <a:r>
              <a:rPr lang="en-US" sz="3600" b="1" dirty="0" smtClean="0"/>
              <a:t>Antibacterial </a:t>
            </a:r>
            <a:r>
              <a:rPr lang="en-US" sz="3600" b="1" dirty="0"/>
              <a:t>Effect of Silver </a:t>
            </a:r>
            <a:r>
              <a:rPr lang="en-US" sz="3600" b="1" dirty="0" smtClean="0"/>
              <a:t>Nanoparticles”</a:t>
            </a:r>
            <a:br>
              <a:rPr lang="en-US" sz="3600" b="1" dirty="0" smtClean="0"/>
            </a:br>
            <a:r>
              <a:rPr lang="en-US" sz="3600" b="1" dirty="0" smtClean="0"/>
              <a:t>(Photo)</a:t>
            </a:r>
            <a:endParaRPr lang="en-US" sz="3600" b="1" dirty="0"/>
          </a:p>
        </p:txBody>
      </p:sp>
      <p:pic>
        <p:nvPicPr>
          <p:cNvPr id="4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3155" y="2771915"/>
            <a:ext cx="4197695" cy="38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5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661545" y="2655808"/>
            <a:ext cx="3852000" cy="4111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Result of the </a:t>
            </a:r>
            <a:br>
              <a:rPr lang="en-US" sz="3600" b="1" dirty="0" smtClean="0"/>
            </a:br>
            <a:r>
              <a:rPr lang="en-US" sz="3600" b="1" dirty="0" smtClean="0"/>
              <a:t>Experiment “Testing </a:t>
            </a:r>
            <a:r>
              <a:rPr lang="en-US" sz="3600" b="1" dirty="0"/>
              <a:t>the </a:t>
            </a:r>
            <a:r>
              <a:rPr lang="en-US" sz="3600" b="1" dirty="0" smtClean="0"/>
              <a:t>Antibacterial </a:t>
            </a:r>
            <a:r>
              <a:rPr lang="en-US" sz="3600" b="1" dirty="0"/>
              <a:t>Effect of Silver </a:t>
            </a:r>
            <a:r>
              <a:rPr lang="en-US" sz="3600" b="1" dirty="0" smtClean="0"/>
              <a:t>Nanoparticles”</a:t>
            </a:r>
            <a:br>
              <a:rPr lang="en-US" sz="3600" b="1" dirty="0" smtClean="0"/>
            </a:br>
            <a:r>
              <a:rPr lang="en-US" sz="3600" b="1" dirty="0" smtClean="0"/>
              <a:t>(Light microscope Image)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227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" descr="C:\Users\can\Downloads\20141205.001444_copy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649" y="2770025"/>
            <a:ext cx="4572381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91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Result of the </a:t>
            </a:r>
            <a:br>
              <a:rPr lang="en-US" sz="3600" b="1" dirty="0" smtClean="0"/>
            </a:br>
            <a:r>
              <a:rPr lang="en-US" sz="3600" b="1" dirty="0" smtClean="0"/>
              <a:t>Experiment “Testing the Antibacterial </a:t>
            </a:r>
            <a:r>
              <a:rPr lang="en-US" sz="3600" b="1" dirty="0"/>
              <a:t>Effect of </a:t>
            </a:r>
            <a:r>
              <a:rPr lang="en-US" sz="3600" b="1" dirty="0" smtClean="0"/>
              <a:t>Silver Nanoparticles”</a:t>
            </a:r>
            <a:br>
              <a:rPr lang="en-US" sz="3600" b="1" dirty="0" smtClean="0"/>
            </a:br>
            <a:r>
              <a:rPr lang="en-US" sz="3600" b="1" dirty="0" smtClean="0"/>
              <a:t>(SEM Image)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9125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Healthy E. Coli Bacteria Cells</a:t>
            </a:r>
            <a:br>
              <a:rPr lang="en-US" sz="3600" b="1" dirty="0" smtClean="0"/>
            </a:br>
            <a:r>
              <a:rPr lang="en-US" sz="3600" b="1" dirty="0" smtClean="0"/>
              <a:t>1000x (50µm)</a:t>
            </a:r>
            <a:endParaRPr lang="en-US" sz="3600" b="1" dirty="0"/>
          </a:p>
        </p:txBody>
      </p:sp>
      <p:pic>
        <p:nvPicPr>
          <p:cNvPr id="4" name="Picture 3" descr="Screen Shot 2015-06-24 at 09.11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56" y="2403158"/>
            <a:ext cx="5145173" cy="3852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5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Healthy </a:t>
            </a:r>
            <a:r>
              <a:rPr lang="en-US" sz="3600" b="1" dirty="0"/>
              <a:t>E. Coli Bacteria Cells</a:t>
            </a:r>
            <a:br>
              <a:rPr lang="en-US" sz="3600" b="1" dirty="0"/>
            </a:br>
            <a:r>
              <a:rPr lang="en-US" sz="3600" b="1" dirty="0"/>
              <a:t>10000x </a:t>
            </a:r>
            <a:r>
              <a:rPr lang="en-US" sz="3600" b="1" dirty="0" smtClean="0"/>
              <a:t>(5µm)</a:t>
            </a:r>
            <a:endParaRPr lang="en-US" sz="3600" b="1" dirty="0"/>
          </a:p>
        </p:txBody>
      </p:sp>
      <p:pic>
        <p:nvPicPr>
          <p:cNvPr id="4" name="Picture 3" descr="Screen Shot 2015-06-24 at 09.1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27" y="2427902"/>
            <a:ext cx="514517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5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Healthy </a:t>
            </a:r>
            <a:r>
              <a:rPr lang="en-US" sz="3600" b="1" dirty="0"/>
              <a:t>E. Coli Bacteria Cells</a:t>
            </a:r>
            <a:br>
              <a:rPr lang="en-US" sz="3600" b="1" dirty="0"/>
            </a:br>
            <a:r>
              <a:rPr lang="en-US" sz="3600" b="1" dirty="0"/>
              <a:t>20000x </a:t>
            </a:r>
            <a:r>
              <a:rPr lang="en-US" sz="3600" b="1" dirty="0" smtClean="0"/>
              <a:t>(2µm)</a:t>
            </a:r>
            <a:endParaRPr lang="en-US" sz="3600" b="1" dirty="0"/>
          </a:p>
        </p:txBody>
      </p:sp>
      <p:pic>
        <p:nvPicPr>
          <p:cNvPr id="4" name="Picture 3" descr="Screen Shot 2015-06-24 at 09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40" y="2441310"/>
            <a:ext cx="5161266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1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64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Healthy </a:t>
            </a:r>
            <a:r>
              <a:rPr lang="en-US" sz="3600" b="1" dirty="0"/>
              <a:t>E. Coli Bacteria </a:t>
            </a:r>
            <a:r>
              <a:rPr lang="en-US" sz="3600" b="1" dirty="0" smtClean="0"/>
              <a:t>Cells</a:t>
            </a:r>
            <a:br>
              <a:rPr lang="en-US" sz="3600" b="1" dirty="0" smtClean="0"/>
            </a:br>
            <a:r>
              <a:rPr lang="en-US" sz="3600" b="1" dirty="0" smtClean="0"/>
              <a:t>50000x (1µm)</a:t>
            </a:r>
            <a:endParaRPr lang="en-US" sz="3600" b="1" dirty="0"/>
          </a:p>
        </p:txBody>
      </p:sp>
      <p:pic>
        <p:nvPicPr>
          <p:cNvPr id="4" name="Picture 3" descr="Screen Shot 2015-06-24 at 09.11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772" y="2455909"/>
            <a:ext cx="5145172" cy="385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3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256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Unhealthy </a:t>
            </a:r>
            <a:r>
              <a:rPr lang="en-US" sz="3600" b="1" dirty="0"/>
              <a:t>E. Coli Bacteria </a:t>
            </a:r>
            <a:r>
              <a:rPr lang="en-US" sz="3600" b="1" dirty="0" smtClean="0"/>
              <a:t>Cells</a:t>
            </a:r>
            <a:br>
              <a:rPr lang="en-US" sz="3600" b="1" dirty="0" smtClean="0"/>
            </a:br>
            <a:r>
              <a:rPr lang="en-US" sz="3600" b="1" dirty="0" smtClean="0"/>
              <a:t>8000x (5µm)</a:t>
            </a:r>
            <a:endParaRPr lang="en-US" sz="3600" b="1" dirty="0"/>
          </a:p>
        </p:txBody>
      </p:sp>
      <p:pic>
        <p:nvPicPr>
          <p:cNvPr id="5" name="Picture 4" descr="Screen Shot 2015-06-24 at 09.12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95" y="2430852"/>
            <a:ext cx="5147484" cy="385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5778" y="211667"/>
            <a:ext cx="8720666" cy="6462889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571"/>
            <a:ext cx="1399540" cy="68389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905" y="461571"/>
            <a:ext cx="683895" cy="6838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6739" y="6337107"/>
            <a:ext cx="1821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(</a:t>
            </a:r>
            <a:r>
              <a:rPr lang="tr-TR" sz="1400" dirty="0" err="1">
                <a:solidFill>
                  <a:srgbClr val="FF0000"/>
                </a:solidFill>
              </a:rPr>
              <a:t>Muskin</a:t>
            </a:r>
            <a:r>
              <a:rPr lang="tr-TR" sz="1400" dirty="0">
                <a:solidFill>
                  <a:srgbClr val="FF0000"/>
                </a:solidFill>
              </a:rPr>
              <a:t> et al., 2008</a:t>
            </a:r>
            <a:r>
              <a:rPr lang="tr-TR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4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207</Words>
  <Application>Microsoft Macintosh PowerPoint</Application>
  <PresentationFormat>On-screen Show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Lesson 6 Antibacterial Effect of Nanoproducts </vt:lpstr>
      <vt:lpstr>   The Result of the  Experiment “Testing the Antibacterial Effect of Silver Nanoparticles” (Photo)</vt:lpstr>
      <vt:lpstr>   The Result of the  Experiment “Testing the Antibacterial Effect of Silver Nanoparticles” (Light microscope Image)</vt:lpstr>
      <vt:lpstr>   The Result of the  Experiment “Testing the Antibacterial Effect of Silver Nanoparticles” (SEM Image)</vt:lpstr>
      <vt:lpstr> Healthy E. Coli Bacteria Cells 1000x (50µm)</vt:lpstr>
      <vt:lpstr> Healthy E. Coli Bacteria Cells 10000x (5µm)</vt:lpstr>
      <vt:lpstr> Healthy E. Coli Bacteria Cells 20000x (2µm)</vt:lpstr>
      <vt:lpstr> Healthy E. Coli Bacteria Cells 50000x (1µm)</vt:lpstr>
      <vt:lpstr> Unhealthy E. Coli Bacteria Cells 8000x (5µm)</vt:lpstr>
      <vt:lpstr> Unhealthy E. Coli Bacteria Cells 20000x (2µm)</vt:lpstr>
      <vt:lpstr> Unhealthy E. Coli Bacteria Cells 50000x (1µm)</vt:lpstr>
      <vt:lpstr> Unhealthy E. Coli Bacteria Cells 20000x (2µm)</vt:lpstr>
      <vt:lpstr>How the Antibacterial Effect Occurs</vt:lpstr>
      <vt:lpstr>The ICPMS Device</vt:lpstr>
      <vt:lpstr>  The ICPMS Analysis –  The analysis results of the amount of Ag+ (in g/mg)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Microsoft Office</cp:lastModifiedBy>
  <cp:revision>22</cp:revision>
  <dcterms:created xsi:type="dcterms:W3CDTF">2015-06-24T06:03:00Z</dcterms:created>
  <dcterms:modified xsi:type="dcterms:W3CDTF">2015-08-25T09:32:55Z</dcterms:modified>
</cp:coreProperties>
</file>