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10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hoe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chte verbindingslijn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9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hte verbindingslijn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  <p:sp>
        <p:nvSpPr>
          <p:cNvPr id="23" name="Tijdelijke aanduiding voor voet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83038A-4778-4C8B-A281-1BF28BFFF676}" type="datetimeFigureOut">
              <a:rPr lang="nl-NL" smtClean="0"/>
              <a:t>6-12-2015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3E35260-4C99-45E7-8853-99F9A47F1E39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34xoYwLNpv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Pervasieve</a:t>
            </a:r>
            <a:r>
              <a:rPr lang="nl-NL" dirty="0" smtClean="0"/>
              <a:t> ontwikkelingsstoornissen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Autisme</a:t>
            </a:r>
          </a:p>
          <a:p>
            <a:r>
              <a:rPr lang="nl-NL" dirty="0" err="1" smtClean="0"/>
              <a:t>Asperger</a:t>
            </a:r>
            <a:endParaRPr lang="nl-NL" dirty="0" smtClean="0"/>
          </a:p>
          <a:p>
            <a:r>
              <a:rPr lang="nl-NL" dirty="0" smtClean="0"/>
              <a:t>PPD-NOS</a:t>
            </a:r>
          </a:p>
        </p:txBody>
      </p:sp>
    </p:spTree>
    <p:extLst>
      <p:ext uri="{BB962C8B-B14F-4D97-AF65-F5344CB8AC3E}">
        <p14:creationId xmlns:p14="http://schemas.microsoft.com/office/powerpoint/2010/main" val="2464445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467600" cy="108012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Een </a:t>
            </a:r>
            <a:r>
              <a:rPr lang="nl-NL" dirty="0" err="1" smtClean="0"/>
              <a:t>pervasieve</a:t>
            </a:r>
            <a:r>
              <a:rPr lang="nl-NL" dirty="0" smtClean="0"/>
              <a:t> ontwikkelingsstoornis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>
                <a:solidFill>
                  <a:schemeClr val="tx2"/>
                </a:solidFill>
              </a:rPr>
              <a:t>i</a:t>
            </a:r>
            <a:r>
              <a:rPr lang="nl-NL" dirty="0" smtClean="0">
                <a:solidFill>
                  <a:schemeClr val="tx2"/>
                </a:solidFill>
              </a:rPr>
              <a:t>s een informatieverwerkingsstoornis</a:t>
            </a:r>
          </a:p>
          <a:p>
            <a:r>
              <a:rPr lang="nl-NL" dirty="0">
                <a:solidFill>
                  <a:schemeClr val="tx2"/>
                </a:solidFill>
              </a:rPr>
              <a:t>d</a:t>
            </a:r>
            <a:r>
              <a:rPr lang="nl-NL" dirty="0" smtClean="0">
                <a:solidFill>
                  <a:schemeClr val="tx2"/>
                </a:solidFill>
              </a:rPr>
              <a:t>ie ontstaan zijn door aangeboren hersenafwijkingen</a:t>
            </a:r>
          </a:p>
          <a:p>
            <a:pPr marL="0" indent="0">
              <a:buNone/>
            </a:pPr>
            <a:endParaRPr lang="nl-NL" dirty="0" smtClean="0">
              <a:solidFill>
                <a:schemeClr val="tx2"/>
              </a:solidFill>
            </a:endParaRPr>
          </a:p>
          <a:p>
            <a:r>
              <a:rPr lang="nl-NL" dirty="0" smtClean="0">
                <a:solidFill>
                  <a:schemeClr val="tx2"/>
                </a:solidFill>
              </a:rPr>
              <a:t>Problemen liggen op vlak van:</a:t>
            </a:r>
          </a:p>
          <a:p>
            <a:pPr marL="0" indent="0">
              <a:buNone/>
            </a:pPr>
            <a:endParaRPr lang="nl-NL" dirty="0" smtClean="0"/>
          </a:p>
          <a:p>
            <a:pPr lvl="7"/>
            <a:r>
              <a:rPr lang="nl-NL" sz="2400" dirty="0" smtClean="0"/>
              <a:t>Sociale contacten</a:t>
            </a:r>
          </a:p>
          <a:p>
            <a:pPr lvl="7"/>
            <a:r>
              <a:rPr lang="nl-NL" sz="2400" dirty="0" smtClean="0"/>
              <a:t>Communicatie</a:t>
            </a:r>
          </a:p>
          <a:p>
            <a:pPr lvl="7"/>
            <a:r>
              <a:rPr lang="nl-NL" sz="2400" dirty="0" smtClean="0"/>
              <a:t>Beeldend vermogen (fantasie)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623224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nl-NL" dirty="0" err="1" smtClean="0"/>
              <a:t>Pervasieve</a:t>
            </a:r>
            <a:r>
              <a:rPr lang="nl-NL" dirty="0" smtClean="0"/>
              <a:t> ontwikkelingsstoornis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</a:rPr>
              <a:t>Volgens DSM-IV bestaan </a:t>
            </a:r>
            <a:r>
              <a:rPr lang="nl-NL" sz="3600" dirty="0" err="1" smtClean="0">
                <a:solidFill>
                  <a:schemeClr val="tx2"/>
                </a:solidFill>
              </a:rPr>
              <a:t>pervasieve</a:t>
            </a:r>
            <a:r>
              <a:rPr lang="nl-NL" sz="3600" dirty="0" smtClean="0">
                <a:solidFill>
                  <a:schemeClr val="tx2"/>
                </a:solidFill>
              </a:rPr>
              <a:t> ontwikkelingsstoornissen uit:</a:t>
            </a:r>
          </a:p>
          <a:p>
            <a:pPr marL="0" indent="0">
              <a:buNone/>
            </a:pPr>
            <a:endParaRPr lang="nl-NL" sz="4000" dirty="0" smtClean="0">
              <a:solidFill>
                <a:schemeClr val="tx2"/>
              </a:solidFill>
            </a:endParaRPr>
          </a:p>
          <a:p>
            <a:pPr lvl="2"/>
            <a:r>
              <a:rPr lang="nl-NL" sz="4000" dirty="0" smtClean="0">
                <a:solidFill>
                  <a:schemeClr val="tx2"/>
                </a:solidFill>
              </a:rPr>
              <a:t>Autistische stoornissen</a:t>
            </a:r>
          </a:p>
          <a:p>
            <a:pPr lvl="2"/>
            <a:r>
              <a:rPr lang="nl-NL" sz="4000" dirty="0" smtClean="0">
                <a:solidFill>
                  <a:schemeClr val="tx2"/>
                </a:solidFill>
              </a:rPr>
              <a:t>PDD-NOS</a:t>
            </a:r>
          </a:p>
        </p:txBody>
      </p:sp>
    </p:spTree>
    <p:extLst>
      <p:ext uri="{BB962C8B-B14F-4D97-AF65-F5344CB8AC3E}">
        <p14:creationId xmlns:p14="http://schemas.microsoft.com/office/powerpoint/2010/main" val="397391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Kenmerken autisme </a:t>
            </a:r>
            <a:r>
              <a:rPr lang="nl-NL" sz="2000" dirty="0" smtClean="0"/>
              <a:t>( letterlijk: eenzelvigheid, moeten voor 30</a:t>
            </a:r>
            <a:r>
              <a:rPr lang="nl-NL" sz="2000" baseline="30000" dirty="0" smtClean="0"/>
              <a:t>e</a:t>
            </a:r>
            <a:r>
              <a:rPr lang="nl-NL" sz="2000" dirty="0" smtClean="0"/>
              <a:t> levensmaand aanwezig zijn)</a:t>
            </a:r>
            <a:endParaRPr lang="nl-NL" sz="2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defTabSz="952500">
              <a:lnSpc>
                <a:spcPct val="23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•	ernstige relatiestoornis of sociale stoornis</a:t>
            </a:r>
          </a:p>
          <a:p>
            <a:pPr defTabSz="952500">
              <a:lnSpc>
                <a:spcPct val="23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•	een taal-/spraakstoornis</a:t>
            </a:r>
          </a:p>
          <a:p>
            <a:pPr defTabSz="952500">
              <a:lnSpc>
                <a:spcPct val="23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•	weerstand tegen veranderingen</a:t>
            </a:r>
          </a:p>
          <a:p>
            <a:pPr defTabSz="952500">
              <a:lnSpc>
                <a:spcPct val="23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 smtClean="0">
                <a:solidFill>
                  <a:schemeClr val="tx2"/>
                </a:solidFill>
                <a:latin typeface="Swis721 BT" pitchFamily="34" charset="0"/>
              </a:rPr>
              <a:t>•</a:t>
            </a: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	opvallend dwangmatig </a:t>
            </a:r>
            <a:r>
              <a:rPr lang="nl-NL" dirty="0" smtClean="0">
                <a:solidFill>
                  <a:schemeClr val="tx2"/>
                </a:solidFill>
                <a:latin typeface="Swis721 BT" pitchFamily="34" charset="0"/>
              </a:rPr>
              <a:t>en stereotiepgedrag</a:t>
            </a:r>
          </a:p>
          <a:p>
            <a:pPr defTabSz="952500">
              <a:lnSpc>
                <a:spcPct val="23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 smtClean="0">
                <a:hlinkClick r:id="rId2"/>
              </a:rPr>
              <a:t>http</a:t>
            </a:r>
            <a:r>
              <a:rPr lang="nl-NL" dirty="0">
                <a:hlinkClick r:id="rId2"/>
              </a:rPr>
              <a:t>://www.youtube.com/watch?v=34xoYwLNpvw</a:t>
            </a:r>
            <a:endParaRPr lang="nl-NL" dirty="0" smtClean="0">
              <a:solidFill>
                <a:schemeClr val="tx2"/>
              </a:solidFill>
              <a:latin typeface="Swis721 BT" pitchFamily="34" charset="0"/>
            </a:endParaRPr>
          </a:p>
          <a:p>
            <a:pPr defTabSz="952500">
              <a:lnSpc>
                <a:spcPct val="230000"/>
              </a:lnSpc>
              <a:buNone/>
              <a:tabLst>
                <a:tab pos="765175" algn="l"/>
                <a:tab pos="1241425" algn="l"/>
              </a:tabLst>
            </a:pPr>
            <a:endParaRPr lang="nl-NL" dirty="0">
              <a:solidFill>
                <a:schemeClr val="tx2"/>
              </a:solidFill>
              <a:latin typeface="Swis721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91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50405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Kenmerken leerproces autisten: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/>
          <a:lstStyle/>
          <a:p>
            <a:r>
              <a:rPr lang="nl-NL" dirty="0" smtClean="0">
                <a:solidFill>
                  <a:schemeClr val="tx2"/>
                </a:solidFill>
              </a:rPr>
              <a:t>Nauwelijks spontaan leren</a:t>
            </a:r>
          </a:p>
          <a:p>
            <a:pPr marL="0" indent="0">
              <a:buNone/>
            </a:pPr>
            <a:endParaRPr lang="nl-NL" dirty="0" smtClean="0">
              <a:solidFill>
                <a:schemeClr val="tx2"/>
              </a:solidFill>
            </a:endParaRPr>
          </a:p>
          <a:p>
            <a:r>
              <a:rPr lang="nl-NL" dirty="0" smtClean="0">
                <a:solidFill>
                  <a:schemeClr val="tx2"/>
                </a:solidFill>
              </a:rPr>
              <a:t>Weinig exploratiedrang, houden bij bekende</a:t>
            </a:r>
          </a:p>
          <a:p>
            <a:pPr marL="0" indent="0">
              <a:buNone/>
            </a:pPr>
            <a:endParaRPr lang="nl-NL" dirty="0" smtClean="0">
              <a:solidFill>
                <a:schemeClr val="tx2"/>
              </a:solidFill>
            </a:endParaRPr>
          </a:p>
          <a:p>
            <a:r>
              <a:rPr lang="nl-NL" dirty="0" smtClean="0">
                <a:solidFill>
                  <a:schemeClr val="tx2"/>
                </a:solidFill>
              </a:rPr>
              <a:t>Lijkt alsof ze weinig leren van ervaringen</a:t>
            </a:r>
          </a:p>
          <a:p>
            <a:pPr marL="0" indent="0">
              <a:buNone/>
            </a:pPr>
            <a:endParaRPr lang="nl-NL" dirty="0" smtClean="0">
              <a:solidFill>
                <a:schemeClr val="tx2"/>
              </a:solidFill>
            </a:endParaRPr>
          </a:p>
          <a:p>
            <a:r>
              <a:rPr lang="nl-NL" dirty="0" smtClean="0">
                <a:solidFill>
                  <a:schemeClr val="tx2"/>
                </a:solidFill>
              </a:rPr>
              <a:t>Moeite met zien van verbanden, samenhang</a:t>
            </a:r>
          </a:p>
          <a:p>
            <a:pPr marL="0" indent="0">
              <a:buNone/>
            </a:pPr>
            <a:endParaRPr lang="nl-NL" dirty="0" smtClean="0">
              <a:solidFill>
                <a:schemeClr val="tx2"/>
              </a:solidFill>
            </a:endParaRPr>
          </a:p>
          <a:p>
            <a:r>
              <a:rPr lang="nl-NL" dirty="0" smtClean="0">
                <a:solidFill>
                  <a:schemeClr val="tx2"/>
                </a:solidFill>
              </a:rPr>
              <a:t>Motorisch leren bemoeilijkt door houterige motoriek en stereotiepe bewegingen</a:t>
            </a:r>
          </a:p>
          <a:p>
            <a:pPr marL="0" indent="0">
              <a:buNone/>
            </a:pPr>
            <a:endParaRPr lang="nl-NL" dirty="0" smtClean="0">
              <a:solidFill>
                <a:schemeClr val="tx2"/>
              </a:solidFill>
            </a:endParaRPr>
          </a:p>
          <a:p>
            <a:r>
              <a:rPr lang="nl-NL" dirty="0" smtClean="0">
                <a:solidFill>
                  <a:schemeClr val="tx2"/>
                </a:solidFill>
              </a:rPr>
              <a:t>Moeite met transfer</a:t>
            </a:r>
          </a:p>
        </p:txBody>
      </p:sp>
    </p:spTree>
    <p:extLst>
      <p:ext uri="{BB962C8B-B14F-4D97-AF65-F5344CB8AC3E}">
        <p14:creationId xmlns:p14="http://schemas.microsoft.com/office/powerpoint/2010/main" val="91920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Kenmerken stoornis van </a:t>
            </a:r>
            <a:r>
              <a:rPr lang="nl-NL" dirty="0" err="1" smtClean="0"/>
              <a:t>Asperger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•	</a:t>
            </a:r>
            <a:r>
              <a:rPr lang="nl-NL" dirty="0">
                <a:solidFill>
                  <a:schemeClr val="tx2"/>
                </a:solidFill>
                <a:latin typeface="Century Schoolbook" pitchFamily="18" charset="0"/>
              </a:rPr>
              <a:t>ernstige relatiestoornis of sociale stoornis </a:t>
            </a:r>
          </a:p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Century Schoolbook" pitchFamily="18" charset="0"/>
              </a:rPr>
              <a:t>•	weerstand tegen veranderingen</a:t>
            </a:r>
          </a:p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Century Schoolbook" pitchFamily="18" charset="0"/>
              </a:rPr>
              <a:t>•	opvallend dwangmatig en stereotiep gedrag</a:t>
            </a:r>
          </a:p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Century Schoolbook" pitchFamily="18" charset="0"/>
              </a:rPr>
              <a:t>•	intense en meer dan normale interesse in bepaalde dingen </a:t>
            </a:r>
          </a:p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Century Schoolbook" pitchFamily="18" charset="0"/>
              </a:rPr>
              <a:t>•	normale tot hoge 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https</a:t>
            </a:r>
            <a:r>
              <a:rPr lang="nl-NL" sz="2000" dirty="0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rPr>
              <a:t>://www.youtube.com/watch?v=GpwoIDEKs0E</a:t>
            </a:r>
            <a:endParaRPr lang="nl-NL" sz="1900" dirty="0">
              <a:solidFill>
                <a:schemeClr val="accent1">
                  <a:lumMod val="75000"/>
                </a:schemeClr>
              </a:solidFill>
              <a:latin typeface="Century Schoolbook" pitchFamily="18" charset="0"/>
            </a:endParaRPr>
          </a:p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</a:pPr>
            <a:endParaRPr lang="nl-NL" dirty="0">
              <a:solidFill>
                <a:schemeClr val="tx2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70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/>
              <a:t>Kenmerken PDD-NOS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  <a:defRPr/>
            </a:pP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•	beperking in de ontwikkeling van sociale vaardigheden en/of</a:t>
            </a:r>
          </a:p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  <a:defRPr/>
            </a:pP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•	beperking in verbale en non-verbale communicatievaardigheden</a:t>
            </a:r>
          </a:p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  <a:defRPr/>
            </a:pP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•	stereotiep gedrag</a:t>
            </a:r>
          </a:p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  <a:defRPr/>
            </a:pP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•	voldoet niet aan criteria voor autisme </a:t>
            </a:r>
            <a:endParaRPr lang="nl-NL" dirty="0" smtClean="0">
              <a:solidFill>
                <a:schemeClr val="tx2"/>
              </a:solidFill>
              <a:latin typeface="Swis721 BT" pitchFamily="34" charset="0"/>
            </a:endParaRPr>
          </a:p>
          <a:p>
            <a:pPr defTabSz="952500">
              <a:lnSpc>
                <a:spcPct val="170000"/>
              </a:lnSpc>
              <a:buNone/>
              <a:tabLst>
                <a:tab pos="765175" algn="l"/>
                <a:tab pos="1241425" algn="l"/>
              </a:tabLst>
              <a:defRPr/>
            </a:pP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latin typeface="Swis721 BT" pitchFamily="34" charset="0"/>
              </a:rPr>
              <a:t>https</a:t>
            </a:r>
            <a:r>
              <a:rPr lang="nl-NL" sz="2200" dirty="0">
                <a:solidFill>
                  <a:schemeClr val="accent1">
                    <a:lumMod val="75000"/>
                  </a:schemeClr>
                </a:solidFill>
                <a:latin typeface="Swis721 BT" pitchFamily="34" charset="0"/>
              </a:rPr>
              <a:t>://www.youtube.com/watch?v=pw1j2BPRZbM</a:t>
            </a:r>
            <a:endParaRPr lang="nl-NL" sz="2200" dirty="0">
              <a:solidFill>
                <a:schemeClr val="accent1">
                  <a:lumMod val="75000"/>
                </a:schemeClr>
              </a:solidFill>
              <a:latin typeface="Swis721 BT" pitchFamily="34" charset="0"/>
            </a:endParaRPr>
          </a:p>
          <a:p>
            <a:pPr defTabSz="952500">
              <a:lnSpc>
                <a:spcPct val="130000"/>
              </a:lnSpc>
              <a:buNone/>
              <a:tabLst>
                <a:tab pos="765175" algn="l"/>
                <a:tab pos="1241425" algn="l"/>
              </a:tabLst>
              <a:defRPr/>
            </a:pPr>
            <a:r>
              <a:rPr lang="nl-NL" dirty="0">
                <a:solidFill>
                  <a:schemeClr val="tx2"/>
                </a:solidFill>
                <a:latin typeface="Swis721 BT" pitchFamily="34" charset="0"/>
              </a:rPr>
              <a:t>	</a:t>
            </a:r>
          </a:p>
          <a:p>
            <a:pPr marL="0" indent="0">
              <a:buNone/>
            </a:pPr>
            <a:endParaRPr lang="nl-N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67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Behandelingsmethoden </a:t>
            </a:r>
            <a:r>
              <a:rPr lang="nl-NL" dirty="0" err="1" smtClean="0"/>
              <a:t>pervasieve</a:t>
            </a:r>
            <a:r>
              <a:rPr lang="nl-NL" dirty="0" smtClean="0"/>
              <a:t> ontwikkelingsstoornissen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defTabSz="952500">
              <a:lnSpc>
                <a:spcPct val="32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Century Schoolbook" pitchFamily="18" charset="0"/>
              </a:rPr>
              <a:t>•	contacttherapie</a:t>
            </a:r>
          </a:p>
          <a:p>
            <a:pPr defTabSz="952500">
              <a:lnSpc>
                <a:spcPct val="32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Century Schoolbook" pitchFamily="18" charset="0"/>
              </a:rPr>
              <a:t>•	TEACCH-programma</a:t>
            </a:r>
          </a:p>
          <a:p>
            <a:pPr defTabSz="952500">
              <a:lnSpc>
                <a:spcPct val="320000"/>
              </a:lnSpc>
              <a:buNone/>
              <a:tabLst>
                <a:tab pos="765175" algn="l"/>
                <a:tab pos="1241425" algn="l"/>
              </a:tabLst>
            </a:pPr>
            <a:r>
              <a:rPr lang="nl-NL" dirty="0">
                <a:solidFill>
                  <a:schemeClr val="tx2"/>
                </a:solidFill>
                <a:latin typeface="Century Schoolbook" pitchFamily="18" charset="0"/>
              </a:rPr>
              <a:t>•	Son Rise-programma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714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</TotalTime>
  <Words>106</Words>
  <Application>Microsoft Office PowerPoint</Application>
  <PresentationFormat>Diavoorstelling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Oriel</vt:lpstr>
      <vt:lpstr>Pervasieve ontwikkelingsstoornissen</vt:lpstr>
      <vt:lpstr>     Een pervasieve ontwikkelingsstoornis </vt:lpstr>
      <vt:lpstr>Pervasieve ontwikkelingsstoornis</vt:lpstr>
      <vt:lpstr>Kenmerken autisme ( letterlijk: eenzelvigheid, moeten voor 30e levensmaand aanwezig zijn)</vt:lpstr>
      <vt:lpstr>Kenmerken leerproces autisten:</vt:lpstr>
      <vt:lpstr>Kenmerken stoornis van Asperger</vt:lpstr>
      <vt:lpstr>Kenmerken PDD-NOS</vt:lpstr>
      <vt:lpstr>Behandelingsmethoden pervasieve ontwikkelingsstoornissen</vt:lpstr>
    </vt:vector>
  </TitlesOfParts>
  <Company>Noorderpoort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Pervasieve ontwikkelingsstoornissen</dc:title>
  <dc:creator>Tiesma,W.</dc:creator>
  <cp:lastModifiedBy>Tiesma,W.</cp:lastModifiedBy>
  <cp:revision>15</cp:revision>
  <dcterms:created xsi:type="dcterms:W3CDTF">2015-12-06T15:33:20Z</dcterms:created>
  <dcterms:modified xsi:type="dcterms:W3CDTF">2015-12-06T21:22:15Z</dcterms:modified>
</cp:coreProperties>
</file>