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27D55D-4490-4CCB-9E45-DA58E015BA76}" type="datetimeFigureOut">
              <a:rPr lang="nl-NL" smtClean="0"/>
              <a:t>28-11-2015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240391-C75F-4F5B-BAF1-5CE5FDCCF8E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7255" y="467881"/>
            <a:ext cx="7772400" cy="800879"/>
          </a:xfrm>
        </p:spPr>
        <p:txBody>
          <a:bodyPr/>
          <a:lstStyle/>
          <a:p>
            <a:r>
              <a:rPr lang="nl-NL" dirty="0" smtClean="0"/>
              <a:t>Psychische problemen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1628800"/>
            <a:ext cx="6400800" cy="4608512"/>
          </a:xfrm>
        </p:spPr>
        <p:txBody>
          <a:bodyPr>
            <a:normAutofit/>
          </a:bodyPr>
          <a:lstStyle/>
          <a:p>
            <a:pPr marL="285750" indent="-285750">
              <a:buFont typeface="Courier New" pitchFamily="49" charset="0"/>
              <a:buChar char="o"/>
            </a:pPr>
            <a:endParaRPr lang="nl-NL" dirty="0" smtClean="0"/>
          </a:p>
          <a:p>
            <a:pPr marL="285750" indent="-285750">
              <a:buFont typeface="Courier New" pitchFamily="49" charset="0"/>
              <a:buChar char="o"/>
            </a:pPr>
            <a:endParaRPr lang="nl-NL" dirty="0"/>
          </a:p>
          <a:p>
            <a:pPr marL="285750" indent="-285750">
              <a:buFont typeface="Courier New" pitchFamily="49" charset="0"/>
              <a:buChar char="o"/>
            </a:pPr>
            <a:endParaRPr lang="nl-NL" dirty="0" smtClean="0"/>
          </a:p>
          <a:p>
            <a:pPr marL="285750" indent="-285750">
              <a:buFont typeface="Courier New" pitchFamily="49" charset="0"/>
              <a:buChar char="o"/>
            </a:pPr>
            <a:endParaRPr lang="nl-NL" dirty="0"/>
          </a:p>
          <a:p>
            <a:pPr marL="285750" indent="-285750">
              <a:buFont typeface="Courier New" pitchFamily="49" charset="0"/>
              <a:buChar char="o"/>
            </a:pPr>
            <a:endParaRPr lang="nl-NL" dirty="0" smtClean="0"/>
          </a:p>
          <a:p>
            <a:pPr marL="285750" indent="-285750">
              <a:buFont typeface="Courier New" pitchFamily="49" charset="0"/>
              <a:buChar char="o"/>
            </a:pPr>
            <a:endParaRPr lang="nl-NL" dirty="0"/>
          </a:p>
          <a:p>
            <a:pPr marL="285750" indent="-285750">
              <a:buFont typeface="Courier New" pitchFamily="49" charset="0"/>
              <a:buChar char="o"/>
            </a:pPr>
            <a:endParaRPr lang="nl-NL" dirty="0" smtClean="0"/>
          </a:p>
          <a:p>
            <a:pPr lvl="1"/>
            <a:r>
              <a:rPr lang="nl-NL" sz="3600" dirty="0" smtClean="0">
                <a:solidFill>
                  <a:schemeClr val="accent6">
                    <a:lumMod val="75000"/>
                  </a:schemeClr>
                </a:solidFill>
              </a:rPr>
              <a:t>Depressiviteit</a:t>
            </a:r>
            <a:endParaRPr lang="nl-NL" sz="3600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nl-NL" sz="3600" dirty="0" smtClean="0">
                <a:solidFill>
                  <a:schemeClr val="accent6">
                    <a:lumMod val="75000"/>
                  </a:schemeClr>
                </a:solidFill>
              </a:rPr>
              <a:t>Borderline</a:t>
            </a:r>
            <a:endParaRPr lang="nl-NL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89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nl-NL" dirty="0"/>
              <a:t>Indeling psychische problemen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5750" indent="-285750">
              <a:buFont typeface="Courier New" pitchFamily="49" charset="0"/>
              <a:buChar char="o"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Angst en dwangstoornissen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Psychotische problemen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Stemmingsstoornissen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Verslavingsproblemen en stoornissen in de impulscontrole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nl-NL" dirty="0" err="1">
                <a:solidFill>
                  <a:schemeClr val="accent6">
                    <a:lumMod val="75000"/>
                  </a:schemeClr>
                </a:solidFill>
              </a:rPr>
              <a:t>Somatoforme</a:t>
            </a: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 stoornissen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Persoonlijkheidsstoornissen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Organische stoornissen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Gedragsproblemen</a:t>
            </a:r>
          </a:p>
          <a:p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1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67600" cy="778098"/>
          </a:xfrm>
        </p:spPr>
        <p:txBody>
          <a:bodyPr/>
          <a:lstStyle/>
          <a:p>
            <a:r>
              <a:rPr lang="nl-NL" dirty="0" smtClean="0"/>
              <a:t>Kenmerken depressie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7467600" cy="5233792"/>
          </a:xfrm>
        </p:spPr>
        <p:txBody>
          <a:bodyPr>
            <a:normAutofit/>
          </a:bodyPr>
          <a:lstStyle/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sz="4000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gevoelens </a:t>
            </a: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van somberheid en hopeloosheid </a:t>
            </a:r>
            <a:endParaRPr lang="nl-NL" dirty="0" smtClean="0">
              <a:solidFill>
                <a:schemeClr val="accent6">
                  <a:lumMod val="75000"/>
                </a:schemeClr>
              </a:solidFill>
              <a:latin typeface="Century" pitchFamily="18" charset="0"/>
            </a:endParaRP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endParaRPr lang="nl-NL" dirty="0">
              <a:solidFill>
                <a:schemeClr val="accent6">
                  <a:lumMod val="75000"/>
                </a:schemeClr>
              </a:solidFill>
              <a:latin typeface="Century" pitchFamily="18" charset="0"/>
            </a:endParaRP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	verminderde belangstelling in alledaagse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bezigheden</a:t>
            </a: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endParaRPr lang="nl-NL" dirty="0">
              <a:solidFill>
                <a:schemeClr val="accent6">
                  <a:lumMod val="75000"/>
                </a:schemeClr>
              </a:solidFill>
              <a:latin typeface="Century" pitchFamily="18" charset="0"/>
            </a:endParaRP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	onvermogen om plezier te beleven aan alledaagse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bezigheden</a:t>
            </a: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endParaRPr lang="nl-NL" dirty="0">
              <a:solidFill>
                <a:schemeClr val="accent6">
                  <a:lumMod val="75000"/>
                </a:schemeClr>
              </a:solidFill>
              <a:latin typeface="Century" pitchFamily="18" charset="0"/>
            </a:endParaRP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	verandering van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eetlust</a:t>
            </a: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endParaRPr lang="nl-NL" dirty="0">
              <a:solidFill>
                <a:schemeClr val="accent6">
                  <a:lumMod val="75000"/>
                </a:schemeClr>
              </a:solidFill>
              <a:latin typeface="Century" pitchFamily="18" charset="0"/>
            </a:endParaRP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	gewichtsverandering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934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nl-NL" dirty="0" smtClean="0"/>
              <a:t>	Kenmerken depressie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	moeite met inslapen en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doorslapen</a:t>
            </a: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endParaRPr lang="nl-NL" dirty="0">
              <a:solidFill>
                <a:schemeClr val="accent6">
                  <a:lumMod val="75000"/>
                </a:schemeClr>
              </a:solidFill>
              <a:latin typeface="Century" pitchFamily="18" charset="0"/>
            </a:endParaRP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	cognitieve problemen (moeite met concentreren, geheugenproblemen, besluiteloosheid, traagheid in denken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)</a:t>
            </a: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endParaRPr lang="nl-NL" dirty="0">
              <a:solidFill>
                <a:schemeClr val="accent6">
                  <a:lumMod val="75000"/>
                </a:schemeClr>
              </a:solidFill>
              <a:latin typeface="Century" pitchFamily="18" charset="0"/>
            </a:endParaRP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	rusteloosheid,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geïrriteerdheid</a:t>
            </a: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endParaRPr lang="nl-NL" dirty="0">
              <a:solidFill>
                <a:schemeClr val="accent6">
                  <a:lumMod val="75000"/>
                </a:schemeClr>
              </a:solidFill>
              <a:latin typeface="Century" pitchFamily="18" charset="0"/>
            </a:endParaRP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	negatief zelfbeeld, gevoelens van waardeloosheid, suïcidale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gedachten</a:t>
            </a: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endParaRPr lang="nl-NL" dirty="0">
              <a:solidFill>
                <a:schemeClr val="accent6">
                  <a:lumMod val="75000"/>
                </a:schemeClr>
              </a:solidFill>
              <a:latin typeface="Century" pitchFamily="18" charset="0"/>
            </a:endParaRPr>
          </a:p>
          <a:p>
            <a:pPr defTabSz="952500">
              <a:lnSpc>
                <a:spcPct val="90000"/>
              </a:lnSpc>
              <a:buNone/>
              <a:tabLst>
                <a:tab pos="765175" algn="l"/>
                <a:tab pos="1241425" algn="l"/>
              </a:tabLst>
              <a:defRPr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•	vermoeidheid, vitaliteitsverlaging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287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nl-NL" dirty="0" smtClean="0"/>
              <a:t>Oorzaken depressie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Meestal niet mogelijk 1 oorzaak aan te geven</a:t>
            </a:r>
          </a:p>
          <a:p>
            <a:endParaRPr lang="nl-NL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Bijna altijd combinatie van factoren</a:t>
            </a:r>
          </a:p>
          <a:p>
            <a:endParaRPr lang="nl-NL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Biologische factoren lijken steeds grotere rol</a:t>
            </a:r>
          </a:p>
          <a:p>
            <a:pPr marL="0" indent="0">
              <a:buNone/>
            </a:pPr>
            <a:endParaRPr lang="nl-NL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Deel is ook erfelijk bepaald</a:t>
            </a:r>
          </a:p>
          <a:p>
            <a:pPr marL="0" indent="0">
              <a:buNone/>
            </a:pPr>
            <a:endParaRPr lang="nl-NL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Ook psychosociale factoren spelen een rol: een combinatie van zwakke persoonlijkheid en traumatische ervaringen (bijv. een scheiding, ziekte/dood partner).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83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Medicijnen (antidepressiva)</a:t>
            </a:r>
          </a:p>
          <a:p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Psychologische behandeling</a:t>
            </a:r>
          </a:p>
          <a:p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Cognitieve gedragstherapie</a:t>
            </a:r>
          </a:p>
          <a:p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Cursussen (bijv. zelfhulp of ‘grip op je dip’)</a:t>
            </a:r>
          </a:p>
          <a:p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Lichttherapie</a:t>
            </a:r>
          </a:p>
          <a:p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Creatieve therapie</a:t>
            </a:r>
          </a:p>
          <a:p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Ontspanningstherapie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Electroshock-therapie (bij ernstige depressies)</a:t>
            </a:r>
            <a:r>
              <a:rPr lang="nl-NL" sz="2800" dirty="0">
                <a:latin typeface="Arial"/>
                <a:ea typeface="Calibri"/>
                <a:cs typeface="Times New Roman"/>
              </a:rPr>
              <a:t> </a:t>
            </a:r>
            <a:endParaRPr lang="nl-NL" sz="2800" dirty="0" smtClean="0">
              <a:latin typeface="Arial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nl-NL" sz="1400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Calibri"/>
                <a:cs typeface="Times New Roman"/>
              </a:rPr>
              <a:t>www.npo.nl/je-zal-het-maar-hebben/15-05-2013/WO_BNN_008687</a:t>
            </a:r>
            <a:endParaRPr lang="nl-NL" sz="1400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nl-NL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02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borderline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defTabSz="952500">
              <a:lnSpc>
                <a:spcPct val="170000"/>
              </a:lnSpc>
              <a:buNone/>
              <a:tabLst>
                <a:tab pos="765175" algn="l"/>
                <a:tab pos="1241425" algn="l"/>
              </a:tabLst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Swis721 BT" pitchFamily="34" charset="0"/>
              </a:rPr>
              <a:t>•	stemmingswisselingen</a:t>
            </a:r>
          </a:p>
          <a:p>
            <a:pPr defTabSz="952500">
              <a:lnSpc>
                <a:spcPct val="170000"/>
              </a:lnSpc>
              <a:buNone/>
              <a:tabLst>
                <a:tab pos="765175" algn="l"/>
                <a:tab pos="1241425" algn="l"/>
              </a:tabLst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Swis721 BT" pitchFamily="34" charset="0"/>
              </a:rPr>
              <a:t>•	impulsiviteit</a:t>
            </a:r>
          </a:p>
          <a:p>
            <a:pPr defTabSz="952500">
              <a:lnSpc>
                <a:spcPct val="170000"/>
              </a:lnSpc>
              <a:buNone/>
              <a:tabLst>
                <a:tab pos="765175" algn="l"/>
                <a:tab pos="1241425" algn="l"/>
              </a:tabLst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Swis721 BT" pitchFamily="34" charset="0"/>
              </a:rPr>
              <a:t>•	moeite met contacten </a:t>
            </a:r>
          </a:p>
          <a:p>
            <a:pPr defTabSz="952500">
              <a:lnSpc>
                <a:spcPct val="170000"/>
              </a:lnSpc>
              <a:buNone/>
              <a:tabLst>
                <a:tab pos="765175" algn="l"/>
                <a:tab pos="1241425" algn="l"/>
              </a:tabLst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Swis721 BT" pitchFamily="34" charset="0"/>
              </a:rPr>
              <a:t>•	zelfbeschadigend gedrag</a:t>
            </a:r>
          </a:p>
          <a:p>
            <a:pPr defTabSz="952500">
              <a:lnSpc>
                <a:spcPct val="170000"/>
              </a:lnSpc>
              <a:buNone/>
              <a:tabLst>
                <a:tab pos="765175" algn="l"/>
                <a:tab pos="1241425" algn="l"/>
              </a:tabLst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  <a:latin typeface="Swis721 BT" pitchFamily="34" charset="0"/>
              </a:rPr>
              <a:t>•	laag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Swis721 BT" pitchFamily="34" charset="0"/>
              </a:rPr>
              <a:t>zelfbeeld</a:t>
            </a:r>
            <a:endParaRPr lang="nl-NL" dirty="0">
              <a:solidFill>
                <a:schemeClr val="accent6">
                  <a:lumMod val="75000"/>
                </a:schemeClr>
              </a:solidFill>
              <a:latin typeface="Swis721 BT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28888"/>
            <a:ext cx="28575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35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/>
          </a:bodyPr>
          <a:lstStyle/>
          <a:p>
            <a:r>
              <a:rPr lang="nl-NL" sz="3600" dirty="0" smtClean="0"/>
              <a:t>Oorzaken borderline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7467600" cy="4125072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Niet mogelijk één concrete oorzaak aan te geven</a:t>
            </a:r>
          </a:p>
          <a:p>
            <a:pPr marL="0" indent="0">
              <a:buNone/>
            </a:pPr>
            <a:endParaRPr lang="nl-NL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Aanlegfactoren en ingrijpende gebeurtenissen spelen rol bij ontstaan en verloop</a:t>
            </a:r>
          </a:p>
          <a:p>
            <a:pPr marL="0" indent="0">
              <a:buNone/>
            </a:pPr>
            <a:endParaRPr lang="nl-NL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Veel mensen met borderline hebben traumatisch verleden (hechtingsproblematiek)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0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borderline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Gedragstherapie en psychotherapie</a:t>
            </a:r>
          </a:p>
          <a:p>
            <a:endParaRPr lang="nl-NL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Contacten met lotgenoten</a:t>
            </a:r>
          </a:p>
          <a:p>
            <a:pPr marL="0" indent="0">
              <a:buNone/>
            </a:pPr>
            <a:endParaRPr lang="nl-NL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Medicijnen altijd in combinatie met andere behandelmethoden</a:t>
            </a:r>
          </a:p>
          <a:p>
            <a:pPr marL="0" indent="0">
              <a:buNone/>
            </a:pPr>
            <a:endParaRPr lang="nl-NL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nl-NL" sz="1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nl-NL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sz="1400" dirty="0">
                <a:solidFill>
                  <a:schemeClr val="accent6">
                    <a:lumMod val="75000"/>
                  </a:schemeClr>
                </a:solidFill>
              </a:rPr>
              <a:t>http://</a:t>
            </a:r>
            <a:r>
              <a:rPr lang="nl-NL" sz="1400" dirty="0" smtClean="0">
                <a:solidFill>
                  <a:schemeClr val="accent6">
                    <a:lumMod val="75000"/>
                  </a:schemeClr>
                </a:solidFill>
              </a:rPr>
              <a:t>www.npo.nl/je-zal-het-maar-hebben/26-07-2010/POW_00313024</a:t>
            </a:r>
            <a:endParaRPr lang="nl-N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09120"/>
            <a:ext cx="28575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71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168</Words>
  <Application>Microsoft Office PowerPoint</Application>
  <PresentationFormat>Diavoorstelling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Oriel</vt:lpstr>
      <vt:lpstr>Psychische problemen</vt:lpstr>
      <vt:lpstr>Indeling psychische problemen</vt:lpstr>
      <vt:lpstr>Kenmerken depressie</vt:lpstr>
      <vt:lpstr> Kenmerken depressie</vt:lpstr>
      <vt:lpstr>Oorzaken depressie</vt:lpstr>
      <vt:lpstr>Behandeling</vt:lpstr>
      <vt:lpstr>Kenmerken borderline</vt:lpstr>
      <vt:lpstr>Oorzaken borderline</vt:lpstr>
      <vt:lpstr>Behandeling borderline</vt:lpstr>
    </vt:vector>
  </TitlesOfParts>
  <Company>Noorderpoort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Indeling psychische problemen</dc:title>
  <dc:creator>Tiesma,W.</dc:creator>
  <cp:lastModifiedBy>Tiesma,W.</cp:lastModifiedBy>
  <cp:revision>15</cp:revision>
  <dcterms:created xsi:type="dcterms:W3CDTF">2015-11-28T11:54:52Z</dcterms:created>
  <dcterms:modified xsi:type="dcterms:W3CDTF">2015-11-28T15:13:25Z</dcterms:modified>
</cp:coreProperties>
</file>