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5" r:id="rId9"/>
    <p:sldId id="264" r:id="rId10"/>
    <p:sldId id="266" r:id="rId11"/>
    <p:sldId id="270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1F510-AF2C-4CE8-AA02-AB69E20427E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C68DA09-5765-4005-8D32-94A0FE8AC626}" type="pres">
      <dgm:prSet presAssocID="{ECC1F510-AF2C-4CE8-AA02-AB69E20427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</dgm:ptLst>
  <dgm:cxnLst>
    <dgm:cxn modelId="{BEAC4032-DE34-4194-9F5D-3DA76D3285FA}" type="presOf" srcId="{ECC1F510-AF2C-4CE8-AA02-AB69E20427E9}" destId="{0C68DA09-5765-4005-8D32-94A0FE8AC626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80E7-6CC5-4916-819A-0548BA655B86}" type="datetimeFigureOut">
              <a:rPr lang="nl-NL" smtClean="0"/>
              <a:t>10-01-2014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B25-83B5-4C37-8BAC-44DCB01F03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80E7-6CC5-4916-819A-0548BA655B86}" type="datetimeFigureOut">
              <a:rPr lang="nl-NL" smtClean="0"/>
              <a:t>10-01-2014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B25-83B5-4C37-8BAC-44DCB01F03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80E7-6CC5-4916-819A-0548BA655B86}" type="datetimeFigureOut">
              <a:rPr lang="nl-NL" smtClean="0"/>
              <a:t>10-01-2014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B25-83B5-4C37-8BAC-44DCB01F03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80E7-6CC5-4916-819A-0548BA655B86}" type="datetimeFigureOut">
              <a:rPr lang="nl-NL" smtClean="0"/>
              <a:t>10-01-2014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B25-83B5-4C37-8BAC-44DCB01F03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80E7-6CC5-4916-819A-0548BA655B86}" type="datetimeFigureOut">
              <a:rPr lang="nl-NL" smtClean="0"/>
              <a:t>10-01-2014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B25-83B5-4C37-8BAC-44DCB01F03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80E7-6CC5-4916-819A-0548BA655B86}" type="datetimeFigureOut">
              <a:rPr lang="nl-NL" smtClean="0"/>
              <a:t>10-01-2014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B25-83B5-4C37-8BAC-44DCB01F03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80E7-6CC5-4916-819A-0548BA655B86}" type="datetimeFigureOut">
              <a:rPr lang="nl-NL" smtClean="0"/>
              <a:t>10-01-2014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B25-83B5-4C37-8BAC-44DCB01F03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80E7-6CC5-4916-819A-0548BA655B86}" type="datetimeFigureOut">
              <a:rPr lang="nl-NL" smtClean="0"/>
              <a:t>10-01-2014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B25-83B5-4C37-8BAC-44DCB01F03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80E7-6CC5-4916-819A-0548BA655B86}" type="datetimeFigureOut">
              <a:rPr lang="nl-NL" smtClean="0"/>
              <a:t>10-01-2014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B25-83B5-4C37-8BAC-44DCB01F03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80E7-6CC5-4916-819A-0548BA655B86}" type="datetimeFigureOut">
              <a:rPr lang="nl-NL" smtClean="0"/>
              <a:t>10-01-2014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B25-83B5-4C37-8BAC-44DCB01F03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80E7-6CC5-4916-819A-0548BA655B86}" type="datetimeFigureOut">
              <a:rPr lang="nl-NL" smtClean="0"/>
              <a:t>10-01-2014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B25-83B5-4C37-8BAC-44DCB01F03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180E7-6CC5-4916-819A-0548BA655B86}" type="datetimeFigureOut">
              <a:rPr lang="nl-NL" smtClean="0"/>
              <a:t>10-01-2014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7B25-83B5-4C37-8BAC-44DCB01F038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XJ8S8_O0OY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JUVILFGZUP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S_rvH14hY4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KwecwRae8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youtube.com/watch?v=hRx7fdbxNPI" TargetMode="External"/><Relationship Id="rId4" Type="http://schemas.openxmlformats.org/officeDocument/2006/relationships/hyperlink" Target="http://www.youtube.com/watch?v=IP-P4y1S6e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224135"/>
          </a:xfrm>
        </p:spPr>
        <p:txBody>
          <a:bodyPr>
            <a:normAutofit/>
          </a:bodyPr>
          <a:lstStyle/>
          <a:p>
            <a:r>
              <a:rPr lang="nl-NL" dirty="0" smtClean="0"/>
              <a:t>1VWO	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/>
          <a:lstStyle/>
          <a:p>
            <a:r>
              <a:rPr lang="nl-NL" dirty="0" smtClean="0"/>
              <a:t>Hoofdstuk 3: de Grieken</a:t>
            </a:r>
            <a:endParaRPr lang="nl-NL" dirty="0"/>
          </a:p>
        </p:txBody>
      </p:sp>
      <p:pic>
        <p:nvPicPr>
          <p:cNvPr id="4" name="Picture 3" descr="griek4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348880"/>
            <a:ext cx="5462935" cy="4254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Paragraaf 5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Kunst kenden de Grieken ook.</a:t>
            </a:r>
          </a:p>
          <a:p>
            <a:pPr lvl="1"/>
            <a:r>
              <a:rPr lang="nl-NL" dirty="0" smtClean="0"/>
              <a:t>Zuilordes (Dorisch-Ionisch-Korintisch) die tempels sierden </a:t>
            </a:r>
          </a:p>
          <a:p>
            <a:pPr lvl="1"/>
            <a:endParaRPr lang="nl-NL" dirty="0"/>
          </a:p>
          <a:p>
            <a:pPr lvl="1">
              <a:buNone/>
            </a:pPr>
            <a:endParaRPr lang="nl-NL" dirty="0" smtClean="0"/>
          </a:p>
          <a:p>
            <a:pPr lvl="1"/>
            <a:r>
              <a:rPr lang="nl-NL" dirty="0" smtClean="0"/>
              <a:t>Theater: komedies en tragedies met maskers op in bijvoorbeeld het theater van Epidaurus</a:t>
            </a:r>
          </a:p>
          <a:p>
            <a:pPr lvl="1"/>
            <a:r>
              <a:rPr lang="nl-NL" dirty="0" smtClean="0"/>
              <a:t>Beelden met contrapost om omvallen te voorkomen</a:t>
            </a:r>
          </a:p>
          <a:p>
            <a:pPr lvl="1"/>
            <a:r>
              <a:rPr lang="nl-NL" dirty="0" smtClean="0"/>
              <a:t>Schilderkunst op aardewerk en tempels</a:t>
            </a:r>
          </a:p>
          <a:p>
            <a:pPr lvl="1"/>
            <a:r>
              <a:rPr lang="nl-NL" dirty="0" smtClean="0"/>
              <a:t>Perspectief: diepte in schilderijen werd door de Grieken ontwikkeld</a:t>
            </a:r>
          </a:p>
          <a:p>
            <a:pPr lvl="1"/>
            <a:endParaRPr lang="nl-NL" dirty="0"/>
          </a:p>
        </p:txBody>
      </p:sp>
      <p:pic>
        <p:nvPicPr>
          <p:cNvPr id="4" name="Picture 3" descr="bouwstijl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492896"/>
            <a:ext cx="3200400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4" descr="erechthe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620688"/>
            <a:ext cx="4742688" cy="841248"/>
          </a:xfrm>
          <a:prstGeom prst="rect">
            <a:avLst/>
          </a:prstGeom>
        </p:spPr>
      </p:pic>
      <p:pic>
        <p:nvPicPr>
          <p:cNvPr id="6" name="Picture 5" descr="hopli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80928"/>
            <a:ext cx="2032000" cy="3378200"/>
          </a:xfrm>
          <a:prstGeom prst="rect">
            <a:avLst/>
          </a:prstGeom>
        </p:spPr>
      </p:pic>
      <p:pic>
        <p:nvPicPr>
          <p:cNvPr id="7" name="Picture 6" descr="griek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844824"/>
            <a:ext cx="5040560" cy="4720844"/>
          </a:xfrm>
          <a:prstGeom prst="rect">
            <a:avLst/>
          </a:prstGeom>
        </p:spPr>
      </p:pic>
      <p:pic>
        <p:nvPicPr>
          <p:cNvPr id="9" name="Content Placeholder 8" descr="epidaurus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39552" y="620688"/>
            <a:ext cx="2926080" cy="1764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nl-NL" dirty="0" smtClean="0"/>
              <a:t>Paragraaf 6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3491880" cy="6021288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Homerus	</a:t>
            </a:r>
          </a:p>
          <a:p>
            <a:pPr lvl="1"/>
            <a:r>
              <a:rPr lang="nl-NL" dirty="0" smtClean="0"/>
              <a:t>Ilias gaat over de oorlog om Troje</a:t>
            </a:r>
          </a:p>
          <a:p>
            <a:pPr lvl="1"/>
            <a:r>
              <a:rPr lang="nl-NL" dirty="0" smtClean="0"/>
              <a:t>Odyssee gaat over de reis naar huis van Odysseus na de oorlog in Troje gewonnen te hebben.</a:t>
            </a:r>
          </a:p>
          <a:p>
            <a:pPr lvl="1"/>
            <a:r>
              <a:rPr lang="nl-NL" dirty="0" smtClean="0"/>
              <a:t>Voorbeeld van een halfgod</a:t>
            </a:r>
            <a:r>
              <a:rPr lang="nl-NL" dirty="0"/>
              <a:t>: </a:t>
            </a:r>
            <a:r>
              <a:rPr lang="nl-NL" sz="1700" dirty="0">
                <a:hlinkClick r:id="rId2"/>
              </a:rPr>
              <a:t>http://</a:t>
            </a:r>
            <a:r>
              <a:rPr lang="nl-NL" sz="1700" dirty="0" smtClean="0">
                <a:hlinkClick r:id="rId2"/>
              </a:rPr>
              <a:t>www.youtube.com/watch?v=XJ8S8_O0OYM</a:t>
            </a:r>
            <a:endParaRPr lang="nl-NL" sz="1700" dirty="0" smtClean="0"/>
          </a:p>
          <a:p>
            <a:pPr lvl="1"/>
            <a:r>
              <a:rPr lang="nl-NL" dirty="0" smtClean="0"/>
              <a:t>Veel </a:t>
            </a:r>
            <a:r>
              <a:rPr lang="nl-NL" dirty="0" smtClean="0"/>
              <a:t>goden en halfgoden</a:t>
            </a:r>
          </a:p>
          <a:p>
            <a:pPr lvl="1">
              <a:buNone/>
            </a:pPr>
            <a:r>
              <a:rPr lang="nl-NL" dirty="0" smtClean="0"/>
              <a:t>Schliemann vond Troje! Wel zeven steden!</a:t>
            </a:r>
          </a:p>
          <a:p>
            <a:pPr lvl="1">
              <a:buNone/>
            </a:pPr>
            <a:endParaRPr lang="nl-NL" dirty="0"/>
          </a:p>
        </p:txBody>
      </p:sp>
      <p:pic>
        <p:nvPicPr>
          <p:cNvPr id="5" name="Picture 4" descr="tro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908720"/>
            <a:ext cx="5486400" cy="3209925"/>
          </a:xfrm>
          <a:prstGeom prst="rect">
            <a:avLst/>
          </a:prstGeom>
        </p:spPr>
      </p:pic>
      <p:pic>
        <p:nvPicPr>
          <p:cNvPr id="4" name="Picture 3" descr="troj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264671"/>
            <a:ext cx="4211960" cy="3593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exa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29" y="548680"/>
            <a:ext cx="8482435" cy="5544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Paragraaf 7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nl-NL" sz="3600" b="1" dirty="0" smtClean="0">
                <a:solidFill>
                  <a:schemeClr val="bg2">
                    <a:lumMod val="10000"/>
                  </a:schemeClr>
                </a:solidFill>
              </a:rPr>
              <a:t>Alexander de Grote, erfgenaam van Macedonië, erfde een enorm land van vader Philippus.</a:t>
            </a:r>
          </a:p>
          <a:p>
            <a:r>
              <a:rPr lang="nl-NL" sz="3600" b="1" dirty="0" smtClean="0">
                <a:solidFill>
                  <a:schemeClr val="bg2">
                    <a:lumMod val="10000"/>
                  </a:schemeClr>
                </a:solidFill>
              </a:rPr>
              <a:t>Philippus werd in 336 v. Chr vermoord.</a:t>
            </a:r>
          </a:p>
          <a:p>
            <a:r>
              <a:rPr lang="nl-NL" sz="3600" b="1" dirty="0" smtClean="0">
                <a:solidFill>
                  <a:schemeClr val="bg2">
                    <a:lumMod val="10000"/>
                  </a:schemeClr>
                </a:solidFill>
              </a:rPr>
              <a:t>Alexander ging verder met de veroveringen.</a:t>
            </a:r>
          </a:p>
          <a:p>
            <a:r>
              <a:rPr lang="nl-NL" sz="3600" b="1" dirty="0" smtClean="0">
                <a:solidFill>
                  <a:schemeClr val="bg2">
                    <a:lumMod val="10000"/>
                  </a:schemeClr>
                </a:solidFill>
              </a:rPr>
              <a:t>Hij ging van Macedonië naar Egypte en toen...</a:t>
            </a:r>
            <a:endParaRPr lang="nl-NL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 smtClean="0"/>
              <a:t>De route van de veroveringen</a:t>
            </a:r>
            <a:endParaRPr lang="nl-NL" dirty="0"/>
          </a:p>
        </p:txBody>
      </p:sp>
      <p:pic>
        <p:nvPicPr>
          <p:cNvPr id="5" name="Content Placeholder 4" descr="Grieks-Macedonische rijk - Alexander de Grote (Access Foundation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052737"/>
            <a:ext cx="8933498" cy="5869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nl-NL" dirty="0" smtClean="0"/>
              <a:t>Paragraaf 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3600400"/>
          </a:xfrm>
        </p:spPr>
        <p:txBody>
          <a:bodyPr/>
          <a:lstStyle/>
          <a:p>
            <a:r>
              <a:rPr lang="nl-NL" dirty="0" smtClean="0"/>
              <a:t>Wat is belangrijk?</a:t>
            </a:r>
          </a:p>
          <a:p>
            <a:pPr lvl="1"/>
            <a:r>
              <a:rPr lang="nl-NL" u="sng" dirty="0" smtClean="0"/>
              <a:t>Waar</a:t>
            </a:r>
            <a:r>
              <a:rPr lang="nl-NL" dirty="0" smtClean="0"/>
              <a:t> leefde men? (ook kolonies)</a:t>
            </a:r>
          </a:p>
          <a:p>
            <a:pPr lvl="1"/>
            <a:r>
              <a:rPr lang="nl-NL" dirty="0" smtClean="0"/>
              <a:t>Waar leefde men </a:t>
            </a:r>
            <a:r>
              <a:rPr lang="nl-NL" u="sng" dirty="0" smtClean="0"/>
              <a:t>van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Hoe was de </a:t>
            </a:r>
            <a:r>
              <a:rPr lang="nl-NL" u="sng" dirty="0" smtClean="0"/>
              <a:t>samenleving</a:t>
            </a:r>
            <a:r>
              <a:rPr lang="nl-NL" dirty="0" smtClean="0"/>
              <a:t> ingedeeld?</a:t>
            </a:r>
          </a:p>
          <a:p>
            <a:pPr lvl="1"/>
            <a:r>
              <a:rPr lang="nl-NL" dirty="0" smtClean="0"/>
              <a:t>Wat was de rol </a:t>
            </a:r>
            <a:r>
              <a:rPr lang="nl-NL" u="sng" dirty="0" smtClean="0"/>
              <a:t>van de vrouw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Was er sprake van </a:t>
            </a:r>
            <a:r>
              <a:rPr lang="nl-NL" u="sng" dirty="0" smtClean="0"/>
              <a:t>slavernij</a:t>
            </a:r>
            <a:r>
              <a:rPr lang="nl-NL" dirty="0" smtClean="0"/>
              <a:t>?</a:t>
            </a:r>
          </a:p>
          <a:p>
            <a:pPr lvl="1"/>
            <a:r>
              <a:rPr lang="nl-NL" sz="1200" dirty="0" smtClean="0">
                <a:hlinkClick r:id="rId2"/>
              </a:rPr>
              <a:t>http://www.youtube.com/watch?v=JUVILFGZUPQ</a:t>
            </a:r>
            <a:r>
              <a:rPr lang="nl-NL" sz="1200" dirty="0" smtClean="0"/>
              <a:t> 4.44 minuten</a:t>
            </a:r>
          </a:p>
          <a:p>
            <a:pPr lvl="1"/>
            <a:endParaRPr lang="nl-NL" dirty="0"/>
          </a:p>
        </p:txBody>
      </p:sp>
      <p:pic>
        <p:nvPicPr>
          <p:cNvPr id="4" name="Picture 3" descr="griekse kolonisat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293096"/>
            <a:ext cx="4334272" cy="245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5a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683568" y="17008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827584" y="1988840"/>
            <a:ext cx="20162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 smtClean="0"/>
              <a:t>Klimaatveran-</a:t>
            </a:r>
          </a:p>
          <a:p>
            <a:r>
              <a:rPr lang="nl-NL" sz="2400" dirty="0" smtClean="0"/>
              <a:t>dering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203848" y="1988840"/>
            <a:ext cx="136815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 smtClean="0"/>
              <a:t>Bomen om</a:t>
            </a:r>
            <a:endParaRPr lang="nl-NL" sz="2400" dirty="0"/>
          </a:p>
        </p:txBody>
      </p:sp>
      <p:sp>
        <p:nvSpPr>
          <p:cNvPr id="7" name="Tekstvak 6"/>
          <p:cNvSpPr txBox="1"/>
          <p:nvPr/>
        </p:nvSpPr>
        <p:spPr>
          <a:xfrm>
            <a:off x="4932040" y="1988840"/>
            <a:ext cx="151216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 smtClean="0"/>
              <a:t>Grazen geiten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876256" y="1988840"/>
            <a:ext cx="187220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 smtClean="0"/>
              <a:t>Druiven en olijven</a:t>
            </a:r>
            <a:endParaRPr lang="nl-NL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827584" y="3645024"/>
            <a:ext cx="38884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dirty="0" smtClean="0"/>
              <a:t>Erosie 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5076056" y="3645024"/>
            <a:ext cx="36724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dirty="0" smtClean="0"/>
              <a:t>Uitputting van de grond</a:t>
            </a:r>
            <a:endParaRPr lang="nl-NL" sz="2800" dirty="0"/>
          </a:p>
        </p:txBody>
      </p:sp>
      <p:sp>
        <p:nvSpPr>
          <p:cNvPr id="11" name="PIJL-OMLAAG 10"/>
          <p:cNvSpPr/>
          <p:nvPr/>
        </p:nvSpPr>
        <p:spPr>
          <a:xfrm>
            <a:off x="1691680" y="2924944"/>
            <a:ext cx="432048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>
            <a:off x="3635896" y="2924944"/>
            <a:ext cx="360040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OMLAAG 12"/>
          <p:cNvSpPr/>
          <p:nvPr/>
        </p:nvSpPr>
        <p:spPr>
          <a:xfrm>
            <a:off x="5508104" y="2924944"/>
            <a:ext cx="360040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>
            <a:off x="7596336" y="2924944"/>
            <a:ext cx="360040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683568" y="3573016"/>
            <a:ext cx="8280920" cy="86409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611560" y="1988840"/>
            <a:ext cx="8280920" cy="86409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1259632" y="508518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Oorzaak gevolg schema</a:t>
            </a:r>
            <a:endParaRPr lang="nl-N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Paragraaf 2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Bestuursvormen: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576" y="2348880"/>
          <a:ext cx="7272808" cy="4242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/>
                <a:gridCol w="1818202"/>
                <a:gridCol w="1818202"/>
                <a:gridCol w="1818202"/>
              </a:tblGrid>
              <a:tr h="768085">
                <a:tc>
                  <a:txBody>
                    <a:bodyPr/>
                    <a:lstStyle/>
                    <a:p>
                      <a:r>
                        <a:rPr lang="nl-NL" dirty="0" smtClean="0"/>
                        <a:t>Monarchie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Aristocratie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Tirannie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Democratie</a:t>
                      </a:r>
                      <a:endParaRPr lang="nl-NL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nl-NL" dirty="0" smtClean="0"/>
                        <a:t>Alleenheerschappij, bestuur door een vorst, meestal aangewezen</a:t>
                      </a:r>
                      <a:r>
                        <a:rPr lang="nl-NL" baseline="0" dirty="0" smtClean="0"/>
                        <a:t> door </a:t>
                      </a:r>
                      <a:r>
                        <a:rPr lang="nl-NL" u="sng" baseline="0" dirty="0" smtClean="0"/>
                        <a:t>erfopvolging</a:t>
                      </a:r>
                      <a:endParaRPr lang="nl-NL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Regering door</a:t>
                      </a:r>
                      <a:r>
                        <a:rPr lang="nl-NL" baseline="0" dirty="0" smtClean="0"/>
                        <a:t> een groep </a:t>
                      </a:r>
                      <a:r>
                        <a:rPr lang="nl-NL" u="sng" baseline="0" dirty="0" smtClean="0"/>
                        <a:t>aanzienlijken </a:t>
                      </a:r>
                      <a:r>
                        <a:rPr lang="nl-NL" u="none" baseline="0" dirty="0" smtClean="0"/>
                        <a:t>(meestal </a:t>
                      </a:r>
                      <a:r>
                        <a:rPr lang="nl-NL" u="sng" baseline="0" dirty="0" smtClean="0"/>
                        <a:t>grootgrondbezitters)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Alleenheerschappij, waarin een man </a:t>
                      </a:r>
                      <a:r>
                        <a:rPr lang="nl-NL" u="sng" dirty="0" smtClean="0"/>
                        <a:t>op onwettige wijze</a:t>
                      </a:r>
                      <a:r>
                        <a:rPr lang="nl-NL" u="sng" baseline="0" dirty="0" smtClean="0"/>
                        <a:t> </a:t>
                      </a:r>
                      <a:r>
                        <a:rPr lang="nl-NL" baseline="0" dirty="0" smtClean="0"/>
                        <a:t>de macht heeft gekregen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Volksregering, bestuur</a:t>
                      </a:r>
                      <a:r>
                        <a:rPr lang="nl-NL" baseline="0" dirty="0" smtClean="0"/>
                        <a:t> waarbij </a:t>
                      </a:r>
                      <a:r>
                        <a:rPr lang="nl-NL" u="sng" baseline="0" dirty="0" smtClean="0"/>
                        <a:t>het volk</a:t>
                      </a:r>
                      <a:r>
                        <a:rPr lang="nl-NL" baseline="0" dirty="0" smtClean="0"/>
                        <a:t> mag meebeslissen in de </a:t>
                      </a:r>
                      <a:r>
                        <a:rPr lang="nl-NL" u="sng" baseline="0" dirty="0" smtClean="0"/>
                        <a:t>Volksvergadering</a:t>
                      </a:r>
                      <a:endParaRPr lang="nl-NL" u="sng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nl-NL" dirty="0" smtClean="0"/>
                        <a:t>In alle stadstaten tot 8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eeuw voor Chr.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 Athene tot 546 voor Chr.</a:t>
                      </a:r>
                    </a:p>
                    <a:p>
                      <a:r>
                        <a:rPr lang="nl-NL" dirty="0" smtClean="0"/>
                        <a:t>In Sparta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 Corinthe maar men keerde terug naar de aristocratische vorm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 Athene vanaf 510 voor Chr. 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Democratie in Athene: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Wie mochten meebeslissen?</a:t>
            </a:r>
          </a:p>
          <a:p>
            <a:pPr lvl="1"/>
            <a:r>
              <a:rPr lang="nl-NL" dirty="0" smtClean="0"/>
              <a:t>Alleen de vrije, volwassen mannen geboren in Athene  (+/- 30.000!)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/>
              <a:t>6000 mannen gingen naar de vergadering die 40 keer per jaar gehouden werd.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/>
              <a:t>De Raad van 500 regelde het dagelijks bestuur van de stadstaat.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/>
              <a:t>Vanaf 400 v. Chr. </a:t>
            </a:r>
            <a:r>
              <a:rPr lang="nl-NL" dirty="0"/>
              <a:t>k</a:t>
            </a:r>
            <a:r>
              <a:rPr lang="nl-NL" dirty="0" smtClean="0"/>
              <a:t>reeg men presentiegeld om zo meer mannen hun gemiste inkomsten te vergoeden tijdens de vergaderingen.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/>
              <a:t>Men besloot eens per jaar over verbanning.</a:t>
            </a:r>
          </a:p>
          <a:p>
            <a:pPr lvl="1">
              <a:buFont typeface="Arial" pitchFamily="34" charset="0"/>
              <a:buChar char="•"/>
            </a:pPr>
            <a:r>
              <a:rPr lang="nl-NL" sz="1500" dirty="0" smtClean="0">
                <a:hlinkClick r:id="rId2"/>
              </a:rPr>
              <a:t>http://</a:t>
            </a:r>
            <a:r>
              <a:rPr lang="nl-NL" sz="1500" dirty="0" smtClean="0">
                <a:hlinkClick r:id="rId2"/>
              </a:rPr>
              <a:t>www.youtube.com/watch?v=S_rvH14hY4U</a:t>
            </a:r>
            <a:endParaRPr lang="nl-NL" sz="1500" dirty="0" smtClean="0"/>
          </a:p>
          <a:p>
            <a:pPr lvl="1">
              <a:buFont typeface="Arial" pitchFamily="34" charset="0"/>
              <a:buChar char="•"/>
            </a:pPr>
            <a:endParaRPr lang="nl-NL" sz="1500" dirty="0" smtClean="0"/>
          </a:p>
          <a:p>
            <a:pPr lvl="1">
              <a:buFont typeface="Arial" pitchFamily="34" charset="0"/>
              <a:buChar char="•"/>
            </a:pPr>
            <a:endParaRPr lang="nl-NL" dirty="0" smtClean="0"/>
          </a:p>
        </p:txBody>
      </p:sp>
      <p:pic>
        <p:nvPicPr>
          <p:cNvPr id="4" name="Picture 3" descr="ostracis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899244"/>
            <a:ext cx="1656184" cy="1958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k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384376"/>
            <a:ext cx="4680520" cy="4284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nl-NL" dirty="0" smtClean="0"/>
              <a:t>Paragraaf 3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3923928" cy="612068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Geloven: de Olympische goden beheersten het leven van de Grieken.</a:t>
            </a:r>
          </a:p>
          <a:p>
            <a:r>
              <a:rPr lang="nl-NL" dirty="0" smtClean="0"/>
              <a:t>Orakels!</a:t>
            </a:r>
          </a:p>
          <a:p>
            <a:r>
              <a:rPr lang="nl-NL" dirty="0" smtClean="0"/>
              <a:t>De filosofie, “</a:t>
            </a:r>
            <a:r>
              <a:rPr lang="nl-NL" u="sng" dirty="0" smtClean="0"/>
              <a:t>wijsbegeerte of alle wetenschappen</a:t>
            </a:r>
            <a:r>
              <a:rPr lang="nl-NL" dirty="0" smtClean="0"/>
              <a:t>” en de filosofen zochten elders een verklaring voor de wereld om hen heen.</a:t>
            </a:r>
          </a:p>
          <a:p>
            <a:r>
              <a:rPr lang="nl-NL" sz="1300" dirty="0"/>
              <a:t>Socrates: </a:t>
            </a:r>
            <a:r>
              <a:rPr lang="nl-NL" sz="1300" dirty="0">
                <a:hlinkClick r:id="rId3"/>
              </a:rPr>
              <a:t>http://</a:t>
            </a:r>
            <a:r>
              <a:rPr lang="nl-NL" sz="1300" dirty="0" smtClean="0">
                <a:hlinkClick r:id="rId3"/>
              </a:rPr>
              <a:t>www.youtube.com/watch?v=DKwecwRae8c</a:t>
            </a:r>
            <a:endParaRPr lang="nl-NL" sz="1300" dirty="0" smtClean="0"/>
          </a:p>
          <a:p>
            <a:pPr marL="0" indent="0">
              <a:buNone/>
            </a:pPr>
            <a:endParaRPr lang="nl-NL" sz="1300" dirty="0" smtClean="0"/>
          </a:p>
          <a:p>
            <a:r>
              <a:rPr lang="nl-NL" sz="1300" dirty="0" smtClean="0"/>
              <a:t>Plato:</a:t>
            </a:r>
          </a:p>
          <a:p>
            <a:r>
              <a:rPr lang="nl-NL" sz="1300" dirty="0">
                <a:hlinkClick r:id="rId4"/>
              </a:rPr>
              <a:t>http://</a:t>
            </a:r>
            <a:r>
              <a:rPr lang="nl-NL" sz="1300" dirty="0" smtClean="0">
                <a:hlinkClick r:id="rId4"/>
              </a:rPr>
              <a:t>www.youtube.com/watch?v=IP-P4y1S6eg</a:t>
            </a:r>
            <a:endParaRPr lang="nl-NL" sz="1300" dirty="0" smtClean="0"/>
          </a:p>
          <a:p>
            <a:endParaRPr lang="nl-NL" sz="1300" dirty="0" smtClean="0"/>
          </a:p>
          <a:p>
            <a:r>
              <a:rPr lang="nl-NL" sz="1300" dirty="0" smtClean="0"/>
              <a:t>Aristoteles:</a:t>
            </a:r>
          </a:p>
          <a:p>
            <a:r>
              <a:rPr lang="nl-NL" sz="1400" dirty="0">
                <a:hlinkClick r:id="rId5"/>
              </a:rPr>
              <a:t>http://</a:t>
            </a:r>
            <a:r>
              <a:rPr lang="nl-NL" sz="1400" dirty="0" smtClean="0">
                <a:hlinkClick r:id="rId5"/>
              </a:rPr>
              <a:t>www.youtube.com/watch?v=hRx7fdbxNPI</a:t>
            </a:r>
            <a:endParaRPr lang="nl-NL" sz="1400" dirty="0" smtClean="0"/>
          </a:p>
          <a:p>
            <a:endParaRPr lang="nl-NL" sz="1400" dirty="0"/>
          </a:p>
        </p:txBody>
      </p:sp>
      <p:pic>
        <p:nvPicPr>
          <p:cNvPr id="4" name="Picture 3" descr="800px-David_-_The_Death_of_Socrat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836712"/>
            <a:ext cx="3960440" cy="2579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 smtClean="0"/>
              <a:t>Paragraaf 4</a:t>
            </a:r>
            <a:endParaRPr lang="nl-NL" dirty="0"/>
          </a:p>
        </p:txBody>
      </p:sp>
      <p:pic>
        <p:nvPicPr>
          <p:cNvPr id="4" name="Picture 3" descr="tire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3188" y="908720"/>
            <a:ext cx="3570812" cy="2448272"/>
          </a:xfrm>
          <a:prstGeom prst="rect">
            <a:avLst/>
          </a:prstGeom>
        </p:spPr>
      </p:pic>
      <p:pic>
        <p:nvPicPr>
          <p:cNvPr id="5" name="Picture 4" descr="persoo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954" y="4941168"/>
            <a:ext cx="3125729" cy="16064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5688632" cy="5805264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Oorlog  van de poleis gezamenlijk tegen de Perzen!</a:t>
            </a:r>
          </a:p>
          <a:p>
            <a:pPr lvl="1"/>
            <a:r>
              <a:rPr lang="nl-NL" dirty="0" smtClean="0"/>
              <a:t>Athene voerde oorlog tegen Darius van de Perzen in 546 v. Chr. </a:t>
            </a:r>
            <a:r>
              <a:rPr lang="nl-NL" dirty="0"/>
              <a:t>v</a:t>
            </a:r>
            <a:r>
              <a:rPr lang="nl-NL" dirty="0" smtClean="0"/>
              <a:t>anwege zijn onderdrukking van de kolonies in Klein-Azië.</a:t>
            </a:r>
          </a:p>
          <a:p>
            <a:pPr lvl="1"/>
            <a:r>
              <a:rPr lang="nl-NL" dirty="0" smtClean="0"/>
              <a:t>In 490 v. Chr: Darius valt de Grieken aan op de vlakte van Marathon.</a:t>
            </a:r>
          </a:p>
          <a:p>
            <a:pPr lvl="1"/>
            <a:r>
              <a:rPr lang="nl-NL" dirty="0" smtClean="0"/>
              <a:t>In 480 v. Chr valt Xerxes de Grieken weer aan op land. Daar won hij van Sparta en Athene. </a:t>
            </a:r>
          </a:p>
          <a:p>
            <a:pPr lvl="1"/>
            <a:r>
              <a:rPr lang="nl-NL" dirty="0" smtClean="0"/>
              <a:t>De Atheense vloot versloeg Xerxes bij Salamis. De Perzen verdwenen toen uit Europa.</a:t>
            </a:r>
          </a:p>
          <a:p>
            <a:pPr lvl="1"/>
            <a:r>
              <a:rPr lang="nl-NL" dirty="0" smtClean="0"/>
              <a:t>Athene werd erg hooghartig, zij waren de besten van Hellas dachten zij!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Oorlog tussen de Grieken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 Xerxes verslagen te hebben ontstond er oorlog tussen de arrogante Atheners en de stadstaten Sparta en Corinthe in 431 v. Chr. Dit noemen we de Peleponnesische oorlog.</a:t>
            </a:r>
          </a:p>
          <a:p>
            <a:pPr lvl="1"/>
            <a:r>
              <a:rPr lang="nl-NL" dirty="0" smtClean="0"/>
              <a:t>Athene wilde de kolonie van Corinthe (Corcyra) helpen tegen Corinthe. </a:t>
            </a:r>
          </a:p>
          <a:p>
            <a:pPr lvl="1"/>
            <a:r>
              <a:rPr lang="nl-NL" dirty="0" smtClean="0"/>
              <a:t>Sparta hielp Corinthe. </a:t>
            </a:r>
          </a:p>
          <a:p>
            <a:pPr lvl="2"/>
            <a:r>
              <a:rPr lang="nl-NL" dirty="0" smtClean="0"/>
              <a:t>Sparta won na 30 jaar van oorlog en wapenstilstanden.</a:t>
            </a:r>
          </a:p>
          <a:p>
            <a:pPr lvl="2"/>
            <a:r>
              <a:rPr lang="nl-NL" dirty="0" smtClean="0"/>
              <a:t>Athene verloor zijn leidende positie in Hellas.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ympischvu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" y="832104"/>
            <a:ext cx="7802880" cy="5193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nl-NL" dirty="0" smtClean="0"/>
              <a:t>Paragraaf 4- vervolg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3456384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De Olympische Spelen: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776 v. Chr de eerste Spelen ter ere van Zeus in Olympia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Tijdens de wedstrijden werden wapenstilstanden gesloten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Er werd veel geofferd aan Zeus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Alleen mannen!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Vrouwen sportten ter ere van Hera</a:t>
            </a:r>
          </a:p>
          <a:p>
            <a:pPr lvl="1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603</Words>
  <Application>Microsoft Office PowerPoint</Application>
  <PresentationFormat>Diavoorstelling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1VWO </vt:lpstr>
      <vt:lpstr>Paragraaf 1</vt:lpstr>
      <vt:lpstr>Opdracht 5a</vt:lpstr>
      <vt:lpstr>Paragraaf 2</vt:lpstr>
      <vt:lpstr>Democratie in Athene:</vt:lpstr>
      <vt:lpstr>Paragraaf 3</vt:lpstr>
      <vt:lpstr>Paragraaf 4</vt:lpstr>
      <vt:lpstr>Oorlog tussen de Grieken</vt:lpstr>
      <vt:lpstr>Paragraaf 4- vervolg</vt:lpstr>
      <vt:lpstr>Paragraaf 5</vt:lpstr>
      <vt:lpstr>PowerPoint-presentatie</vt:lpstr>
      <vt:lpstr>Paragraaf 6</vt:lpstr>
      <vt:lpstr>Paragraaf 7</vt:lpstr>
      <vt:lpstr>De route van de veroveringen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1H3</dc:title>
  <dc:creator>Krista</dc:creator>
  <cp:lastModifiedBy>Harte (HRE)</cp:lastModifiedBy>
  <cp:revision>15</cp:revision>
  <dcterms:created xsi:type="dcterms:W3CDTF">2013-12-08T16:33:54Z</dcterms:created>
  <dcterms:modified xsi:type="dcterms:W3CDTF">2014-01-10T14:46:38Z</dcterms:modified>
</cp:coreProperties>
</file>