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60" r:id="rId4"/>
    <p:sldId id="258" r:id="rId5"/>
    <p:sldId id="268" r:id="rId6"/>
    <p:sldId id="259" r:id="rId7"/>
    <p:sldId id="261" r:id="rId8"/>
    <p:sldId id="262" r:id="rId9"/>
    <p:sldId id="263" r:id="rId10"/>
    <p:sldId id="264" r:id="rId11"/>
    <p:sldId id="269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568CF-43B4-49B8-9C92-5F82ACA9B737}" type="datetimeFigureOut">
              <a:rPr lang="nl-NL" smtClean="0"/>
              <a:pPr/>
              <a:t>7-12-2012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DF589-5162-46F3-8AC3-8B5335FD502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5327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4DF589-5162-46F3-8AC3-8B5335FD502B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7685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ACC1F56-F60C-4C9D-9B12-6DE192622687}" type="datetime1">
              <a:rPr lang="nl-NL" smtClean="0"/>
              <a:pPr/>
              <a:t>7-12-2012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BDEC59-440B-4314-8CDF-F6F61379BE3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B615-7734-4482-90ED-850418BA3387}" type="datetime1">
              <a:rPr lang="nl-NL" smtClean="0"/>
              <a:pPr/>
              <a:t>7-12-2012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DEC59-440B-4314-8CDF-F6F61379BE3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2C35EDD-A8F6-4871-B94A-CC221D35B1B0}" type="datetime1">
              <a:rPr lang="nl-NL" smtClean="0"/>
              <a:pPr/>
              <a:t>7-12-2012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7" name="Rechthoe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3BDEC59-440B-4314-8CDF-F6F61379BE3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B3FA3-224A-484D-83E9-C69412D89090}" type="datetime1">
              <a:rPr lang="nl-NL" smtClean="0"/>
              <a:pPr/>
              <a:t>7-12-2012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3BDEC59-440B-4314-8CDF-F6F61379BE36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7" name="Rechthoe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2" name="Tijdelijke aanduiding voor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CC5A-DCE0-4078-81A9-178E14C2701E}" type="datetime1">
              <a:rPr lang="nl-NL" smtClean="0"/>
              <a:pPr/>
              <a:t>7-12-2012</a:t>
            </a:fld>
            <a:endParaRPr lang="nl-NL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3BDEC59-440B-4314-8CDF-F6F61379BE36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A72E9B6-EEE5-4266-997F-770ECF1919F4}" type="datetime1">
              <a:rPr lang="nl-NL" smtClean="0"/>
              <a:pPr/>
              <a:t>7-12-2012</a:t>
            </a:fld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3BDEC59-440B-4314-8CDF-F6F61379BE36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D88B169-C899-4164-BA81-109738B77CEA}" type="datetime1">
              <a:rPr lang="nl-NL" smtClean="0"/>
              <a:pPr/>
              <a:t>7-12-2012</a:t>
            </a:fld>
            <a:endParaRPr lang="nl-NL"/>
          </a:p>
        </p:txBody>
      </p:sp>
      <p:sp>
        <p:nvSpPr>
          <p:cNvPr id="12" name="Tijdelijke aanduiding voor dianumm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3BDEC59-440B-4314-8CDF-F6F61379BE36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16" name="Tijdelijke aanduiding voor teks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5" name="Tijdelijke aanduiding voor teks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0371-C4C9-43D6-BEDA-CC1BCCF1B7A7}" type="datetime1">
              <a:rPr lang="nl-NL" smtClean="0"/>
              <a:pPr/>
              <a:t>7-12-2012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3BDEC59-440B-4314-8CDF-F6F61379BE3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60E98-7DDA-4537-B868-1452B0F2DA96}" type="datetime1">
              <a:rPr lang="nl-NL" smtClean="0"/>
              <a:pPr/>
              <a:t>7-12-2012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BDEC59-440B-4314-8CDF-F6F61379BE3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67B7-B72F-465C-A237-370D70DA36D8}" type="datetime1">
              <a:rPr lang="nl-NL" smtClean="0"/>
              <a:pPr/>
              <a:t>7-12-2012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3BDEC59-440B-4314-8CDF-F6F61379BE36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Rechthoe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1" name="Rechthoe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ijdelijke aanduiding voor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B1AEDE6-124F-40E9-B838-8978FFCF5BB2}" type="datetime1">
              <a:rPr lang="nl-NL" smtClean="0"/>
              <a:pPr/>
              <a:t>7-12-2012</a:t>
            </a:fld>
            <a:endParaRPr lang="nl-NL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3BDEC59-440B-4314-8CDF-F6F61379BE36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F554588-3AC6-44B5-B15A-8B5B13CCBBF3}" type="datetime1">
              <a:rPr lang="nl-NL" smtClean="0"/>
              <a:pPr/>
              <a:t>7-12-2012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7" name="Rechthoe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3BDEC59-440B-4314-8CDF-F6F61379BE3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pic>
        <p:nvPicPr>
          <p:cNvPr id="4" name="Afbeelding 3" descr="bloed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0430" y="1500174"/>
            <a:ext cx="1928826" cy="26842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Hemoglobine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De hemoglobine molecuul  vervoert 4  O2 moleculen van de longen naar de weefsels.</a:t>
            </a:r>
          </a:p>
          <a:p>
            <a:r>
              <a:rPr lang="nl-NL" dirty="0" smtClean="0"/>
              <a:t>De zelfde molecuul vervoert op de terugweg 4 CO2 moleculen van de weefsels naar de longen</a:t>
            </a:r>
          </a:p>
          <a:p>
            <a:endParaRPr lang="nl-NL" dirty="0" smtClean="0"/>
          </a:p>
          <a:p>
            <a:r>
              <a:rPr lang="nl-NL" dirty="0" smtClean="0"/>
              <a:t>Als je rookt wordt er CO2 geproduceerd. De Hemoglobine vervoert deze naar de weefsels.</a:t>
            </a:r>
          </a:p>
          <a:p>
            <a:pPr lvl="1"/>
            <a:r>
              <a:rPr lang="nl-NL" dirty="0" smtClean="0"/>
              <a:t>Daardoor komt er minder O2 in de weefsels</a:t>
            </a:r>
          </a:p>
          <a:p>
            <a:pPr lvl="1"/>
            <a:r>
              <a:rPr lang="nl-NL" dirty="0" smtClean="0"/>
              <a:t>Hierdoor kunnen de weefsels minder goed functioneren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Bloedarmoede/anemie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Een tekort aan rode bloedcellen en/of</a:t>
            </a:r>
          </a:p>
          <a:p>
            <a:r>
              <a:rPr lang="nl-NL" dirty="0" smtClean="0"/>
              <a:t>Een tekort aan </a:t>
            </a:r>
            <a:r>
              <a:rPr lang="nl-NL" dirty="0" err="1" smtClean="0"/>
              <a:t>Hb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Meest voorkomende oorzaak</a:t>
            </a:r>
          </a:p>
          <a:p>
            <a:pPr lvl="2"/>
            <a:r>
              <a:rPr lang="nl-NL" dirty="0" smtClean="0"/>
              <a:t>Uitwendig of inwendig bloedverlies</a:t>
            </a:r>
          </a:p>
          <a:p>
            <a:pPr lvl="2"/>
            <a:r>
              <a:rPr lang="nl-NL" dirty="0" smtClean="0"/>
              <a:t>Gestoorde inbouw van Fe (ijzer)  in </a:t>
            </a:r>
            <a:r>
              <a:rPr lang="nl-NL" dirty="0" err="1" smtClean="0"/>
              <a:t>Hb</a:t>
            </a:r>
            <a:endParaRPr lang="nl-NL" dirty="0" smtClean="0"/>
          </a:p>
          <a:p>
            <a:pPr lvl="2"/>
            <a:r>
              <a:rPr lang="nl-NL" dirty="0" smtClean="0"/>
              <a:t>Onvoldoende aanmaak van </a:t>
            </a:r>
            <a:r>
              <a:rPr lang="nl-NL" smtClean="0"/>
              <a:t>rode bloedcellen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57402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Witte bloedcellen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Bevinden zich grotendeels in de weefsels</a:t>
            </a:r>
          </a:p>
          <a:p>
            <a:r>
              <a:rPr lang="nl-NL" dirty="0" smtClean="0"/>
              <a:t>Spelen een grote rol bij de afweer van ziekmakende bacteriën</a:t>
            </a:r>
            <a:endParaRPr lang="nl-NL" dirty="0"/>
          </a:p>
        </p:txBody>
      </p:sp>
      <p:pic>
        <p:nvPicPr>
          <p:cNvPr id="5" name="Afbeelding 4" descr="bloed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3500438"/>
            <a:ext cx="4371975" cy="2638425"/>
          </a:xfrm>
          <a:prstGeom prst="rect">
            <a:avLst/>
          </a:prstGeom>
        </p:spPr>
      </p:pic>
      <p:pic>
        <p:nvPicPr>
          <p:cNvPr id="6" name="Afbeelding 5" descr="witte_bloedce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6446" y="3429000"/>
            <a:ext cx="2352678" cy="25040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Bloedplaatjes 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Zijn geen echte cellen,maar stukjes Cytoplasma</a:t>
            </a:r>
          </a:p>
          <a:p>
            <a:r>
              <a:rPr lang="nl-NL" dirty="0" smtClean="0"/>
              <a:t>Spelen een erg belangrijke rol bij het stelpen van bloedingen</a:t>
            </a:r>
          </a:p>
          <a:p>
            <a:pPr lvl="2"/>
            <a:r>
              <a:rPr lang="nl-NL" dirty="0" smtClean="0"/>
              <a:t>Maken bij contact met de buitenlucht (een wondje) een soort  web,waarin de bloedcellen gevangen worden.</a:t>
            </a:r>
          </a:p>
          <a:p>
            <a:pPr lvl="2"/>
            <a:r>
              <a:rPr lang="nl-NL" dirty="0" smtClean="0"/>
              <a:t>De bloeding stopt hier door.</a:t>
            </a:r>
            <a:endParaRPr lang="nl-NL" dirty="0"/>
          </a:p>
        </p:txBody>
      </p:sp>
      <p:pic>
        <p:nvPicPr>
          <p:cNvPr id="5" name="Afbeelding 4" descr="bloed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9819" y="3933056"/>
            <a:ext cx="3800471" cy="22935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Geef bloed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pic>
        <p:nvPicPr>
          <p:cNvPr id="5" name="Tijdelijke aanduiding voor inhoud 4" descr="bloed geven is vet geil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357422" y="2352858"/>
            <a:ext cx="4714908" cy="295860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Hoeveelheid bloed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Man</a:t>
            </a:r>
          </a:p>
          <a:p>
            <a:pPr lvl="3"/>
            <a:r>
              <a:rPr lang="nl-NL" dirty="0" smtClean="0"/>
              <a:t>5 liter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Vrouw</a:t>
            </a:r>
          </a:p>
          <a:p>
            <a:pPr lvl="3"/>
            <a:r>
              <a:rPr lang="nl-NL" dirty="0" smtClean="0"/>
              <a:t>4,5 liter</a:t>
            </a:r>
          </a:p>
          <a:p>
            <a:endParaRPr lang="nl-NL" dirty="0"/>
          </a:p>
        </p:txBody>
      </p:sp>
      <p:pic>
        <p:nvPicPr>
          <p:cNvPr id="5" name="Afbeelding 4" descr="bloedgeve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6314" y="1785926"/>
            <a:ext cx="2690818" cy="26908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Functies van het bloed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Transport middel</a:t>
            </a:r>
          </a:p>
          <a:p>
            <a:pPr lvl="2"/>
            <a:r>
              <a:rPr lang="nl-NL" dirty="0" smtClean="0"/>
              <a:t>Voedingsstoffen/hormonen/O2/CO2 etc.</a:t>
            </a:r>
          </a:p>
          <a:p>
            <a:r>
              <a:rPr lang="nl-NL" dirty="0" smtClean="0"/>
              <a:t>Warmte buffer</a:t>
            </a:r>
          </a:p>
          <a:p>
            <a:pPr lvl="2"/>
            <a:r>
              <a:rPr lang="nl-NL" dirty="0" smtClean="0"/>
              <a:t>Lichaam op temperatuur houden</a:t>
            </a:r>
          </a:p>
          <a:p>
            <a:r>
              <a:rPr lang="nl-NL" dirty="0" smtClean="0"/>
              <a:t>Bescherming</a:t>
            </a:r>
          </a:p>
          <a:p>
            <a:pPr lvl="2"/>
            <a:r>
              <a:rPr lang="nl-NL" dirty="0" smtClean="0"/>
              <a:t>Tegen ziekteverwekkers </a:t>
            </a:r>
          </a:p>
          <a:p>
            <a:pPr lvl="2"/>
            <a:r>
              <a:rPr lang="nl-NL" dirty="0" smtClean="0"/>
              <a:t>Lichaamsvreemde stoffen</a:t>
            </a:r>
          </a:p>
          <a:p>
            <a:r>
              <a:rPr lang="nl-NL" dirty="0" smtClean="0"/>
              <a:t>Bloedstolling</a:t>
            </a:r>
          </a:p>
          <a:p>
            <a:pPr lvl="2"/>
            <a:r>
              <a:rPr lang="nl-NL" dirty="0" smtClean="0"/>
              <a:t>Trombocyten(bloedplaatjes)</a:t>
            </a:r>
            <a:endParaRPr lang="nl-NL" dirty="0"/>
          </a:p>
        </p:txBody>
      </p:sp>
      <p:pic>
        <p:nvPicPr>
          <p:cNvPr id="5" name="Afbeelding 4" descr="blo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8144" y="3356992"/>
            <a:ext cx="2546675" cy="2000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Continue verversing </a:t>
            </a:r>
            <a:r>
              <a:rPr lang="nl-NL" dirty="0" smtClean="0"/>
              <a:t>bloedplasma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Vocht uit voedsel en drinken wordt via de darmen overgedragen aan de bloedbaan.</a:t>
            </a:r>
          </a:p>
          <a:p>
            <a:r>
              <a:rPr lang="nl-NL" dirty="0" smtClean="0"/>
              <a:t>Het bloed passeert ook de nieren</a:t>
            </a:r>
          </a:p>
          <a:p>
            <a:r>
              <a:rPr lang="nl-NL" dirty="0" smtClean="0"/>
              <a:t>Via de nieren wordt het teveel aan vocht/water weer uitgescheiden</a:t>
            </a:r>
          </a:p>
          <a:p>
            <a:endParaRPr lang="nl-NL" dirty="0" smtClean="0"/>
          </a:p>
          <a:p>
            <a:r>
              <a:rPr lang="nl-NL" dirty="0" smtClean="0"/>
              <a:t>Bloed bestaat uit</a:t>
            </a:r>
          </a:p>
          <a:p>
            <a:pPr lvl="2"/>
            <a:r>
              <a:rPr lang="nl-NL" dirty="0" smtClean="0"/>
              <a:t>Plasma(vloeibaar)		55%</a:t>
            </a:r>
          </a:p>
          <a:p>
            <a:pPr lvl="2"/>
            <a:r>
              <a:rPr lang="nl-NL" dirty="0" smtClean="0"/>
              <a:t>Bloedcellen			45%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Bloedplasma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Krijg je door bloed ,dat </a:t>
            </a:r>
            <a:r>
              <a:rPr lang="nl-NL" u="sng" dirty="0" err="1" smtClean="0"/>
              <a:t>onstolbaar</a:t>
            </a:r>
            <a:r>
              <a:rPr lang="nl-NL" dirty="0" smtClean="0"/>
              <a:t> is gemaakt met een antistollingsmiddel ,te centrifugeren </a:t>
            </a:r>
          </a:p>
          <a:p>
            <a:r>
              <a:rPr lang="nl-NL" dirty="0" smtClean="0"/>
              <a:t>Onder in de centrifugebuis komen de bloedcellen en bovenin het lichtgele ,heldere bloedplasma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3978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Hematocrietwaarde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Is het percentage bloedcellen in het bloed</a:t>
            </a:r>
          </a:p>
          <a:p>
            <a:r>
              <a:rPr lang="nl-NL" dirty="0" smtClean="0"/>
              <a:t>Is onder normale omstandigheden</a:t>
            </a:r>
          </a:p>
          <a:p>
            <a:pPr lvl="4"/>
            <a:r>
              <a:rPr lang="nl-NL" dirty="0" smtClean="0"/>
              <a:t>45</a:t>
            </a:r>
          </a:p>
          <a:p>
            <a:endParaRPr lang="nl-NL" dirty="0" smtClean="0"/>
          </a:p>
          <a:p>
            <a:r>
              <a:rPr lang="nl-NL" dirty="0" smtClean="0"/>
              <a:t>Bij uitdroging is de </a:t>
            </a:r>
            <a:r>
              <a:rPr lang="nl-NL" dirty="0" err="1" smtClean="0"/>
              <a:t>hematocrietwaarde</a:t>
            </a:r>
            <a:r>
              <a:rPr lang="nl-NL" dirty="0" smtClean="0"/>
              <a:t> te hoog</a:t>
            </a:r>
          </a:p>
          <a:p>
            <a:pPr lvl="4"/>
            <a:r>
              <a:rPr lang="nl-NL" dirty="0" smtClean="0"/>
              <a:t>De hoeveelheid bloedcellen is gelijk,maar de hoeveelheid plasma is kleiner geworden</a:t>
            </a:r>
          </a:p>
          <a:p>
            <a:pPr lvl="4"/>
            <a:r>
              <a:rPr lang="nl-NL" dirty="0" smtClean="0"/>
              <a:t>Hierdoor stijgt het percentage bloedcellen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bloedplasma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Heldere/lichtgele vloeistof</a:t>
            </a:r>
          </a:p>
          <a:p>
            <a:pPr lvl="1"/>
            <a:r>
              <a:rPr lang="nl-NL" dirty="0" smtClean="0"/>
              <a:t>Water</a:t>
            </a:r>
          </a:p>
          <a:p>
            <a:pPr lvl="1"/>
            <a:r>
              <a:rPr lang="nl-NL" dirty="0" smtClean="0"/>
              <a:t>Plasma-eiwitten</a:t>
            </a:r>
          </a:p>
          <a:p>
            <a:pPr lvl="1"/>
            <a:r>
              <a:rPr lang="nl-NL" dirty="0" smtClean="0"/>
              <a:t>Zouten</a:t>
            </a:r>
          </a:p>
          <a:p>
            <a:pPr lvl="1"/>
            <a:r>
              <a:rPr lang="nl-NL" dirty="0" smtClean="0"/>
              <a:t>Voedingsstoffen</a:t>
            </a:r>
          </a:p>
          <a:p>
            <a:pPr lvl="1"/>
            <a:r>
              <a:rPr lang="nl-NL" dirty="0" smtClean="0"/>
              <a:t>Hormonen</a:t>
            </a:r>
          </a:p>
          <a:p>
            <a:pPr lvl="1"/>
            <a:r>
              <a:rPr lang="nl-NL" dirty="0" smtClean="0"/>
              <a:t>Afvalstoffen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bloedcellen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Rode bloedcellen	 95%</a:t>
            </a:r>
          </a:p>
          <a:p>
            <a:r>
              <a:rPr lang="nl-NL" dirty="0" smtClean="0"/>
              <a:t>Witte bloedcellen	0,1%</a:t>
            </a:r>
          </a:p>
          <a:p>
            <a:r>
              <a:rPr lang="nl-NL" dirty="0" smtClean="0"/>
              <a:t>Bloedplaatjes		   5%</a:t>
            </a:r>
          </a:p>
          <a:p>
            <a:endParaRPr lang="nl-NL" dirty="0"/>
          </a:p>
        </p:txBody>
      </p:sp>
      <p:pic>
        <p:nvPicPr>
          <p:cNvPr id="5" name="Afbeelding 4" descr="bloed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868" y="3286124"/>
            <a:ext cx="4371975" cy="2638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Rode bloedcellen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Worden gemaakt in het rode been merg</a:t>
            </a:r>
          </a:p>
          <a:p>
            <a:r>
              <a:rPr lang="nl-NL" dirty="0" smtClean="0"/>
              <a:t>Gemaakt van ijzer en vitamine B12</a:t>
            </a:r>
          </a:p>
          <a:p>
            <a:r>
              <a:rPr lang="nl-NL" dirty="0" smtClean="0"/>
              <a:t>Gevuld met Hemoglobine(</a:t>
            </a:r>
            <a:r>
              <a:rPr lang="nl-NL" dirty="0" err="1" smtClean="0"/>
              <a:t>Hb</a:t>
            </a:r>
            <a:r>
              <a:rPr lang="nl-NL" dirty="0" smtClean="0"/>
              <a:t>)</a:t>
            </a:r>
          </a:p>
          <a:p>
            <a:endParaRPr lang="nl-NL" dirty="0" smtClean="0"/>
          </a:p>
          <a:p>
            <a:r>
              <a:rPr lang="nl-NL" dirty="0" smtClean="0"/>
              <a:t>Taak:</a:t>
            </a:r>
          </a:p>
          <a:p>
            <a:pPr lvl="2"/>
            <a:r>
              <a:rPr lang="nl-NL" dirty="0" smtClean="0"/>
              <a:t>Transport van O2 en CO2</a:t>
            </a:r>
          </a:p>
          <a:p>
            <a:pPr lvl="2">
              <a:buNone/>
            </a:pPr>
            <a:endParaRPr lang="nl-NL" dirty="0"/>
          </a:p>
        </p:txBody>
      </p:sp>
      <p:pic>
        <p:nvPicPr>
          <p:cNvPr id="6" name="Afbeelding 5" descr="rodebloedce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190" y="3429000"/>
            <a:ext cx="3943018" cy="25741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an">
  <a:themeElements>
    <a:clrScheme name="Media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103</TotalTime>
  <Words>385</Words>
  <Application>Microsoft Office PowerPoint</Application>
  <PresentationFormat>Diavoorstelling (4:3)</PresentationFormat>
  <Paragraphs>94</Paragraphs>
  <Slides>14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Mediaan</vt:lpstr>
      <vt:lpstr>PowerPoint-presentatie</vt:lpstr>
      <vt:lpstr>Hoeveelheid bloed</vt:lpstr>
      <vt:lpstr>Functies van het bloed</vt:lpstr>
      <vt:lpstr>Continue verversing bloedplasma</vt:lpstr>
      <vt:lpstr>Bloedplasma</vt:lpstr>
      <vt:lpstr>Hematocrietwaarde</vt:lpstr>
      <vt:lpstr>bloedplasma</vt:lpstr>
      <vt:lpstr>bloedcellen</vt:lpstr>
      <vt:lpstr>Rode bloedcellen</vt:lpstr>
      <vt:lpstr>Hemoglobine</vt:lpstr>
      <vt:lpstr>Bloedarmoede/anemie</vt:lpstr>
      <vt:lpstr>Witte bloedcellen</vt:lpstr>
      <vt:lpstr>Bloedplaatjes </vt:lpstr>
      <vt:lpstr>Geef bloed</vt:lpstr>
    </vt:vector>
  </TitlesOfParts>
  <Company>quote components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Johan</dc:creator>
  <cp:lastModifiedBy>J.W.P. Bugel</cp:lastModifiedBy>
  <cp:revision>15</cp:revision>
  <dcterms:created xsi:type="dcterms:W3CDTF">2011-01-15T15:31:57Z</dcterms:created>
  <dcterms:modified xsi:type="dcterms:W3CDTF">2012-12-07T09:54:23Z</dcterms:modified>
</cp:coreProperties>
</file>