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74" r:id="rId3"/>
    <p:sldId id="275" r:id="rId4"/>
    <p:sldId id="276" r:id="rId5"/>
    <p:sldId id="277" r:id="rId6"/>
    <p:sldId id="278" r:id="rId7"/>
    <p:sldId id="269" r:id="rId8"/>
    <p:sldId id="270" r:id="rId9"/>
    <p:sldId id="271" r:id="rId10"/>
    <p:sldId id="272" r:id="rId11"/>
    <p:sldId id="262" r:id="rId12"/>
    <p:sldId id="263" r:id="rId13"/>
    <p:sldId id="264" r:id="rId14"/>
    <p:sldId id="265" r:id="rId15"/>
    <p:sldId id="266" r:id="rId16"/>
    <p:sldId id="273" r:id="rId17"/>
    <p:sldId id="267" r:id="rId18"/>
    <p:sldId id="268" r:id="rId19"/>
    <p:sldId id="279" r:id="rId20"/>
  </p:sldIdLst>
  <p:sldSz cx="9144000" cy="6858000" type="screen4x3"/>
  <p:notesSz cx="6858000" cy="98742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4B4B2-E6A8-4F66-9AAF-040ECF935D1E}" type="datetimeFigureOut">
              <a:rPr lang="nl-NL" smtClean="0"/>
              <a:t>27-8-2015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71800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9378824"/>
            <a:ext cx="2971800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BDF164-6856-4CD6-B1D3-9A49C02000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70987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30B81-20C7-4FE2-932A-2A2A1EB4FDFF}" type="datetimeFigureOut">
              <a:rPr lang="nl-NL" smtClean="0"/>
              <a:t>27-8-2015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690269"/>
            <a:ext cx="548640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9378824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7DDAE-A87E-4BB2-808A-70EA0D1273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1987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87DDAE-A87E-4BB2-808A-70EA0D12737D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4569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27-8-2015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1296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27-8-2015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0036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27-8-2015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72331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27-8-2015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80797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27-8-2015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55902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27-8-2015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62365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27-8-2015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67036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27-8-2015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8001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27-8-2015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0854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27-8-2015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204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27-8-2015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7209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27-8-2015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4897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27-8-2015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4468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27-8-2015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5792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27-8-2015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71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27-8-2015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088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8F0FA-503B-447F-A02E-6BF1D880434F}" type="datetimeFigureOut">
              <a:rPr lang="nl-NL" smtClean="0"/>
              <a:pPr/>
              <a:t>27-8-2015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7540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uclas.ugent.be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nl.wikipedia.org/wiki/Binaire_deling" TargetMode="External"/><Relationship Id="rId2" Type="http://schemas.openxmlformats.org/officeDocument/2006/relationships/hyperlink" Target="http://nl.wikipedia.org/wiki/Bacteri%C3%AB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crobiologie.info/virusvaltbacterieaan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uidinfo.nl/schimmel.html" TargetMode="External"/><Relationship Id="rId2" Type="http://schemas.openxmlformats.org/officeDocument/2006/relationships/hyperlink" Target="http://www.schooltv.nl/plein/informatie_detail/item/2922786/schimmels-en-paddenstoelen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mtClean="0"/>
              <a:t>Hygiëne +</a:t>
            </a:r>
            <a:br>
              <a:rPr lang="nl-NL" smtClean="0"/>
            </a:br>
            <a:r>
              <a:rPr lang="nl-NL" smtClean="0"/>
              <a:t> Decubitus 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nl-NL" dirty="0" smtClean="0"/>
          </a:p>
          <a:p>
            <a:r>
              <a:rPr lang="nl-NL" dirty="0" smtClean="0"/>
              <a:t>E. Flink &amp; AG. </a:t>
            </a:r>
            <a:r>
              <a:rPr lang="nl-NL" dirty="0" smtClean="0"/>
              <a:t>v</a:t>
            </a:r>
            <a:r>
              <a:rPr lang="nl-NL" dirty="0" smtClean="0"/>
              <a:t>an Oostveen</a:t>
            </a:r>
          </a:p>
          <a:p>
            <a:r>
              <a:rPr lang="nl-NL" dirty="0" smtClean="0"/>
              <a:t>2015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Preventie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Op hoogte zijn van risico-indicatoren:</a:t>
            </a:r>
          </a:p>
          <a:p>
            <a:pPr>
              <a:buFontTx/>
              <a:buChar char="-"/>
            </a:pPr>
            <a:r>
              <a:rPr lang="nl-NL" dirty="0" smtClean="0"/>
              <a:t>Beschadiging van buiten af</a:t>
            </a:r>
          </a:p>
          <a:p>
            <a:pPr>
              <a:buFontTx/>
              <a:buChar char="-"/>
            </a:pPr>
            <a:r>
              <a:rPr lang="nl-NL" dirty="0" smtClean="0"/>
              <a:t>Ondervoeding</a:t>
            </a:r>
          </a:p>
          <a:p>
            <a:pPr>
              <a:buFontTx/>
              <a:buChar char="-"/>
            </a:pPr>
            <a:r>
              <a:rPr lang="nl-NL" dirty="0" smtClean="0"/>
              <a:t>Vocht inwerking op huid (urine, transpiratie)</a:t>
            </a:r>
          </a:p>
          <a:p>
            <a:pPr>
              <a:buFontTx/>
              <a:buChar char="-"/>
            </a:pPr>
            <a:r>
              <a:rPr lang="nl-NL" dirty="0" smtClean="0"/>
              <a:t>Medicijnen (slaapmiddelen, corticosteroïden)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Risicoscorelijst bijhouden.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r>
              <a:rPr lang="nl-NL" dirty="0" smtClean="0"/>
              <a:t>Decubitus</a:t>
            </a:r>
            <a:endParaRPr lang="nl-NL" dirty="0"/>
          </a:p>
        </p:txBody>
      </p:sp>
      <p:pic>
        <p:nvPicPr>
          <p:cNvPr id="4" name="Tijdelijke aanduiding voor inhoud 3" descr="decubitu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99792" y="1484784"/>
            <a:ext cx="4104455" cy="4732888"/>
          </a:xfr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Graad 1</a:t>
            </a:r>
            <a:endParaRPr lang="nl-NL" dirty="0"/>
          </a:p>
        </p:txBody>
      </p:sp>
      <p:pic>
        <p:nvPicPr>
          <p:cNvPr id="4" name="Tijdelijke aanduiding voor inhoud 3" descr="decubitus Gr 1 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628800"/>
            <a:ext cx="3155040" cy="2376264"/>
          </a:xfrm>
          <a:ln>
            <a:solidFill>
              <a:schemeClr val="tx1"/>
            </a:solidFill>
          </a:ln>
        </p:spPr>
      </p:pic>
      <p:pic>
        <p:nvPicPr>
          <p:cNvPr id="5" name="Afbeelding 4" descr="decubitus Gr 1 3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8024" y="1628800"/>
            <a:ext cx="3551848" cy="237991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Rechthoek 5"/>
          <p:cNvSpPr/>
          <p:nvPr/>
        </p:nvSpPr>
        <p:spPr>
          <a:xfrm>
            <a:off x="611560" y="4797152"/>
            <a:ext cx="78488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 smtClean="0"/>
              <a:t>Intacte huid, lokaal rood, niet wegdrukbaar. </a:t>
            </a:r>
          </a:p>
          <a:p>
            <a:r>
              <a:rPr lang="nl-NL" sz="2400" dirty="0" smtClean="0"/>
              <a:t>Verkleuring van de huid, warmte, oedeem, verharding.</a:t>
            </a:r>
            <a:endParaRPr lang="nl-NL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Graad 2</a:t>
            </a:r>
            <a:endParaRPr lang="nl-NL" dirty="0"/>
          </a:p>
        </p:txBody>
      </p:sp>
      <p:pic>
        <p:nvPicPr>
          <p:cNvPr id="4" name="Tijdelijke aanduiding voor inhoud 3" descr="decubitus Gr 2 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11560" y="1844824"/>
            <a:ext cx="3494542" cy="2448272"/>
          </a:xfrm>
        </p:spPr>
      </p:pic>
      <p:pic>
        <p:nvPicPr>
          <p:cNvPr id="5" name="Afbeelding 4" descr="decubitus Gr 2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16016" y="1805146"/>
            <a:ext cx="3386376" cy="2487950"/>
          </a:xfrm>
          <a:prstGeom prst="rect">
            <a:avLst/>
          </a:prstGeom>
        </p:spPr>
      </p:pic>
      <p:sp>
        <p:nvSpPr>
          <p:cNvPr id="6" name="Rechthoek 5"/>
          <p:cNvSpPr/>
          <p:nvPr/>
        </p:nvSpPr>
        <p:spPr>
          <a:xfrm>
            <a:off x="611560" y="4797152"/>
            <a:ext cx="7920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 smtClean="0"/>
              <a:t>Opperhuid heeft huiddefect.</a:t>
            </a:r>
          </a:p>
          <a:p>
            <a:r>
              <a:rPr lang="nl-NL" sz="2400" dirty="0" smtClean="0"/>
              <a:t>Lederhuid soms aangetast.</a:t>
            </a:r>
          </a:p>
          <a:p>
            <a:r>
              <a:rPr lang="nl-NL" sz="2400" dirty="0" smtClean="0"/>
              <a:t>Blaar of ontvelling.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Graad 3</a:t>
            </a:r>
            <a:endParaRPr lang="nl-NL" dirty="0"/>
          </a:p>
        </p:txBody>
      </p:sp>
      <p:pic>
        <p:nvPicPr>
          <p:cNvPr id="4" name="Tijdelijke aanduiding voor inhoud 3" descr="decubitus Gr 3 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2132856"/>
            <a:ext cx="3570888" cy="2376264"/>
          </a:xfrm>
          <a:ln>
            <a:solidFill>
              <a:schemeClr val="tx1"/>
            </a:solidFill>
          </a:ln>
        </p:spPr>
      </p:pic>
      <p:pic>
        <p:nvPicPr>
          <p:cNvPr id="5" name="Afbeelding 4" descr="decubitus Gr 3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6056" y="2204864"/>
            <a:ext cx="3440868" cy="223224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Rechthoek 5"/>
          <p:cNvSpPr/>
          <p:nvPr/>
        </p:nvSpPr>
        <p:spPr>
          <a:xfrm>
            <a:off x="683568" y="5229200"/>
            <a:ext cx="777686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 smtClean="0"/>
              <a:t>Huiddefect met schade aan huid en onderliggend weefsel.</a:t>
            </a:r>
          </a:p>
          <a:p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Graad 4</a:t>
            </a:r>
            <a:endParaRPr lang="nl-NL" dirty="0"/>
          </a:p>
        </p:txBody>
      </p:sp>
      <p:pic>
        <p:nvPicPr>
          <p:cNvPr id="4" name="Tijdelijke aanduiding voor inhoud 3" descr="decubitus Gr 4 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412776"/>
            <a:ext cx="2736304" cy="2041704"/>
          </a:xfrm>
          <a:ln>
            <a:solidFill>
              <a:schemeClr val="tx1"/>
            </a:solidFill>
          </a:ln>
        </p:spPr>
      </p:pic>
      <p:pic>
        <p:nvPicPr>
          <p:cNvPr id="5" name="Afbeelding 4" descr="decubitus Gr 4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4005064"/>
            <a:ext cx="3024336" cy="197996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Afbeelding 5" descr="decubitus Gr 4 3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68144" y="1196752"/>
            <a:ext cx="2901596" cy="194421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Rechthoek 6"/>
          <p:cNvSpPr/>
          <p:nvPr/>
        </p:nvSpPr>
        <p:spPr>
          <a:xfrm>
            <a:off x="4211960" y="3645024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2400" dirty="0" smtClean="0"/>
              <a:t>Uitgebreid weefselbeschadiging.</a:t>
            </a:r>
          </a:p>
          <a:p>
            <a:r>
              <a:rPr lang="nl-NL" sz="2400" dirty="0" smtClean="0"/>
              <a:t>Versterf aan spieren, botten, ondersteunend weefsel.</a:t>
            </a:r>
          </a:p>
          <a:p>
            <a:endParaRPr lang="nl-NL" sz="2400" dirty="0" smtClean="0"/>
          </a:p>
          <a:p>
            <a:r>
              <a:rPr lang="nl-NL" sz="2400" dirty="0" smtClean="0"/>
              <a:t>Met of zonder schade aan de opperhuid of lederhuid.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AD matrassen</a:t>
            </a:r>
            <a:endParaRPr lang="nl-NL" dirty="0"/>
          </a:p>
        </p:txBody>
      </p:sp>
      <p:pic>
        <p:nvPicPr>
          <p:cNvPr id="4" name="Tijdelijke aanduiding voor inhoud 3" descr="ad matra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772816"/>
            <a:ext cx="3518815" cy="2880320"/>
          </a:xfrm>
        </p:spPr>
      </p:pic>
      <p:pic>
        <p:nvPicPr>
          <p:cNvPr id="5" name="Afbeelding 4" descr="AD zitkusse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10242" y="3789040"/>
            <a:ext cx="3367169" cy="23110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Even oefenen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http://www.puclas.ugent.be</a:t>
            </a:r>
            <a:r>
              <a:rPr lang="nl-NL" dirty="0" smtClean="0">
                <a:hlinkClick r:id="rId2"/>
              </a:rPr>
              <a:t>/</a:t>
            </a:r>
            <a:endParaRPr lang="nl-NL" dirty="0"/>
          </a:p>
          <a:p>
            <a:endParaRPr lang="nl-NL" dirty="0" smtClean="0"/>
          </a:p>
          <a:p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Preventie is het allerbelangrijkste!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b="1" i="1" dirty="0" smtClean="0"/>
              <a:t>‘Voorkomen is beter dan genezen.’</a:t>
            </a:r>
          </a:p>
          <a:p>
            <a:pPr marL="0" indent="0"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Huiswerk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is kruisbesmetting?</a:t>
            </a:r>
          </a:p>
          <a:p>
            <a:r>
              <a:rPr lang="nl-NL" dirty="0" smtClean="0"/>
              <a:t>Wat is resistent?</a:t>
            </a:r>
          </a:p>
          <a:p>
            <a:r>
              <a:rPr lang="nl-NL" dirty="0" smtClean="0"/>
              <a:t>Wat is een infectie?</a:t>
            </a:r>
          </a:p>
          <a:p>
            <a:r>
              <a:rPr lang="nl-NL" dirty="0" smtClean="0"/>
              <a:t>Wat is MRSA?</a:t>
            </a:r>
          </a:p>
          <a:p>
            <a:r>
              <a:rPr lang="nl-NL" dirty="0" smtClean="0"/>
              <a:t>Wat is desinfecteren?</a:t>
            </a:r>
          </a:p>
          <a:p>
            <a:r>
              <a:rPr lang="nl-NL" dirty="0" smtClean="0"/>
              <a:t>Wat is steriliseren?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4840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Welkom</a:t>
            </a:r>
          </a:p>
          <a:p>
            <a:r>
              <a:rPr lang="nl-NL" dirty="0"/>
              <a:t>Afspraken</a:t>
            </a:r>
          </a:p>
          <a:p>
            <a:r>
              <a:rPr lang="nl-NL" dirty="0" smtClean="0"/>
              <a:t>Kennismaken</a:t>
            </a:r>
          </a:p>
          <a:p>
            <a:r>
              <a:rPr lang="nl-NL" dirty="0" smtClean="0"/>
              <a:t>Bacteriën</a:t>
            </a:r>
            <a:endParaRPr lang="nl-NL" dirty="0"/>
          </a:p>
          <a:p>
            <a:r>
              <a:rPr lang="nl-NL" dirty="0" smtClean="0"/>
              <a:t>Decubitus</a:t>
            </a:r>
            <a:endParaRPr lang="nl-NL" dirty="0"/>
          </a:p>
          <a:p>
            <a:r>
              <a:rPr lang="nl-NL" dirty="0" smtClean="0"/>
              <a:t>Huiswerk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3664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Bacteriën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dirty="0" smtClean="0">
                <a:hlinkClick r:id="rId2"/>
              </a:rPr>
              <a:t>vormen en soorten</a:t>
            </a:r>
            <a:r>
              <a:rPr lang="nl-NL" dirty="0" smtClean="0"/>
              <a:t>: kokken,bacillen, spirocheten</a:t>
            </a:r>
          </a:p>
          <a:p>
            <a:pPr>
              <a:buNone/>
            </a:pPr>
            <a:r>
              <a:rPr lang="nl-NL" dirty="0" smtClean="0">
                <a:hlinkClick r:id="rId3"/>
              </a:rPr>
              <a:t>Deling</a:t>
            </a:r>
            <a:endParaRPr lang="nl-NL" dirty="0" smtClean="0"/>
          </a:p>
          <a:p>
            <a:pPr>
              <a:buNone/>
            </a:pPr>
            <a:r>
              <a:rPr lang="nl-NL" dirty="0" smtClean="0"/>
              <a:t>Voedingsbodem nodig om te groeien:</a:t>
            </a:r>
          </a:p>
          <a:p>
            <a:pPr>
              <a:buNone/>
            </a:pPr>
            <a:r>
              <a:rPr lang="nl-NL" dirty="0" smtClean="0"/>
              <a:t>Vocht en warmte.</a:t>
            </a:r>
          </a:p>
          <a:p>
            <a:pPr>
              <a:buNone/>
            </a:pPr>
            <a:r>
              <a:rPr lang="nl-NL" dirty="0" smtClean="0"/>
              <a:t>Goede en slechte bacteriën. 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Behandeling: antibiotica kuur.</a:t>
            </a:r>
          </a:p>
        </p:txBody>
      </p:sp>
    </p:spTree>
    <p:extLst>
      <p:ext uri="{BB962C8B-B14F-4D97-AF65-F5344CB8AC3E}">
        <p14:creationId xmlns:p14="http://schemas.microsoft.com/office/powerpoint/2010/main" val="2568806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Virussen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virus valt aan</a:t>
            </a:r>
            <a:r>
              <a:rPr lang="nl-NL" dirty="0" smtClean="0"/>
              <a:t>; is ‘levend iets’.</a:t>
            </a:r>
          </a:p>
          <a:p>
            <a:r>
              <a:rPr lang="nl-NL" dirty="0" smtClean="0"/>
              <a:t>Gastheer nodig om te overleven</a:t>
            </a:r>
          </a:p>
          <a:p>
            <a:r>
              <a:rPr lang="nl-NL" dirty="0" smtClean="0"/>
              <a:t>Kunnen zich genetisch veranderen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Behandeling: uit zieken, virus remmende </a:t>
            </a:r>
          </a:p>
          <a:p>
            <a:pPr>
              <a:buNone/>
            </a:pPr>
            <a:r>
              <a:rPr lang="nl-NL" dirty="0" smtClean="0"/>
              <a:t>                         middelen.</a:t>
            </a:r>
          </a:p>
          <a:p>
            <a:pPr>
              <a:buNone/>
            </a:pPr>
            <a:r>
              <a:rPr lang="nl-NL" dirty="0" smtClean="0"/>
              <a:t>Preventief: vaccinatie, bv. griepprik.</a:t>
            </a:r>
          </a:p>
          <a:p>
            <a:pPr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96132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Schimmels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hlinkClick r:id="rId2"/>
              </a:rPr>
              <a:t>soorten schimmels</a:t>
            </a:r>
            <a:endParaRPr lang="nl-NL" dirty="0" smtClean="0"/>
          </a:p>
          <a:p>
            <a:r>
              <a:rPr lang="nl-NL" dirty="0" smtClean="0">
                <a:hlinkClick r:id="rId3"/>
              </a:rPr>
              <a:t>huidschimmel </a:t>
            </a:r>
            <a:endParaRPr lang="nl-NL" dirty="0" smtClean="0"/>
          </a:p>
          <a:p>
            <a:r>
              <a:rPr lang="nl-NL" dirty="0" smtClean="0"/>
              <a:t>Voedingsbodem met juiste omstandigheden.</a:t>
            </a:r>
          </a:p>
          <a:p>
            <a:r>
              <a:rPr lang="nl-NL" dirty="0" smtClean="0"/>
              <a:t>Sporen vorming. </a:t>
            </a:r>
          </a:p>
          <a:p>
            <a:pPr>
              <a:buNone/>
            </a:pPr>
            <a:r>
              <a:rPr lang="nl-NL" dirty="0" smtClean="0"/>
              <a:t>    Kunnen lang overleven, onder vele omstandigheden.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Behandeling: langdurig. Tot wel 6 weken.</a:t>
            </a:r>
          </a:p>
          <a:p>
            <a:pPr>
              <a:buNone/>
            </a:pPr>
            <a:r>
              <a:rPr lang="nl-NL" dirty="0" err="1" smtClean="0"/>
              <a:t>Daktarin</a:t>
            </a:r>
            <a:r>
              <a:rPr lang="nl-NL" dirty="0" smtClean="0"/>
              <a:t>, </a:t>
            </a:r>
            <a:r>
              <a:rPr lang="nl-NL" dirty="0" err="1" smtClean="0"/>
              <a:t>miconazol</a:t>
            </a:r>
            <a:r>
              <a:rPr lang="nl-NL" dirty="0" smtClean="0"/>
              <a:t>, </a:t>
            </a:r>
            <a:r>
              <a:rPr lang="nl-NL" dirty="0" err="1" smtClean="0"/>
              <a:t>lamisil</a:t>
            </a:r>
            <a:r>
              <a:rPr lang="nl-NL" dirty="0" smtClean="0"/>
              <a:t>, </a:t>
            </a:r>
            <a:r>
              <a:rPr lang="nl-NL" dirty="0" err="1" smtClean="0"/>
              <a:t>nystatine</a:t>
            </a:r>
            <a:r>
              <a:rPr lang="nl-NL" dirty="0" smtClean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14933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Protozoa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Eencellige micro-organisme.</a:t>
            </a:r>
          </a:p>
          <a:p>
            <a:r>
              <a:rPr lang="nl-NL" dirty="0" smtClean="0"/>
              <a:t>Komt bij ons niet zo vaak voor, maar wel steeds meer. Door verre reizen.</a:t>
            </a:r>
          </a:p>
          <a:p>
            <a:r>
              <a:rPr lang="nl-NL" dirty="0" smtClean="0"/>
              <a:t>Bv. malaria, dysenterie.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9703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Decubitus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= weefselversterf van de huidlagen.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Ontstaat door:</a:t>
            </a:r>
          </a:p>
          <a:p>
            <a:r>
              <a:rPr lang="nl-NL" dirty="0" smtClean="0"/>
              <a:t>Inwendige factoren</a:t>
            </a:r>
          </a:p>
          <a:p>
            <a:r>
              <a:rPr lang="nl-NL" dirty="0" smtClean="0"/>
              <a:t>Uitwendige factoren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Uitwendige factoren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Druk-</a:t>
            </a:r>
            <a:r>
              <a:rPr lang="nl-NL" dirty="0" smtClean="0"/>
              <a:t>, </a:t>
            </a:r>
            <a:r>
              <a:rPr lang="nl-NL" dirty="0" err="1" smtClean="0"/>
              <a:t>schuif-</a:t>
            </a:r>
            <a:r>
              <a:rPr lang="nl-NL" dirty="0" smtClean="0"/>
              <a:t>, wrijfkrachten</a:t>
            </a:r>
          </a:p>
          <a:p>
            <a:r>
              <a:rPr lang="nl-NL" dirty="0" smtClean="0"/>
              <a:t>Oneffenheden onderlaag</a:t>
            </a:r>
          </a:p>
          <a:p>
            <a:r>
              <a:rPr lang="nl-NL" dirty="0" smtClean="0"/>
              <a:t>Knellende verbanden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/>
          </a:p>
        </p:txBody>
      </p:sp>
      <p:pic>
        <p:nvPicPr>
          <p:cNvPr id="4" name="Afbeelding 3" descr="schuifkracht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4221088"/>
            <a:ext cx="4166978" cy="2304256"/>
          </a:xfrm>
          <a:prstGeom prst="rect">
            <a:avLst/>
          </a:prstGeom>
        </p:spPr>
      </p:pic>
      <p:pic>
        <p:nvPicPr>
          <p:cNvPr id="5" name="Afbeelding 4" descr="schuifkrach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4293096"/>
            <a:ext cx="4256269" cy="2088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Inwendige factoren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Voedingstoestand, conditie</a:t>
            </a:r>
          </a:p>
          <a:p>
            <a:r>
              <a:rPr lang="nl-NL" dirty="0" smtClean="0"/>
              <a:t>Weefselvolume</a:t>
            </a:r>
          </a:p>
          <a:p>
            <a:r>
              <a:rPr lang="nl-NL" dirty="0" smtClean="0"/>
              <a:t>O</a:t>
            </a:r>
            <a:r>
              <a:rPr lang="nl-NL" baseline="-25000" dirty="0" smtClean="0"/>
              <a:t>2</a:t>
            </a:r>
            <a:r>
              <a:rPr lang="nl-NL" dirty="0" smtClean="0"/>
              <a:t> voorziening naar weefsels</a:t>
            </a:r>
          </a:p>
          <a:p>
            <a:r>
              <a:rPr lang="nl-NL" dirty="0" smtClean="0"/>
              <a:t>Koorts</a:t>
            </a:r>
          </a:p>
          <a:p>
            <a:r>
              <a:rPr lang="nl-NL" dirty="0" smtClean="0"/>
              <a:t>Anemie (bloedarmoede)</a:t>
            </a:r>
          </a:p>
          <a:p>
            <a:r>
              <a:rPr lang="nl-NL" dirty="0" err="1" smtClean="0"/>
              <a:t>Atherosclerose</a:t>
            </a:r>
            <a:r>
              <a:rPr lang="nl-NL" dirty="0" smtClean="0"/>
              <a:t> (vaatvernauwing)</a:t>
            </a:r>
          </a:p>
          <a:p>
            <a:r>
              <a:rPr lang="nl-NL" dirty="0" smtClean="0"/>
              <a:t>Diabetes mellitus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321</TotalTime>
  <Words>348</Words>
  <Application>Microsoft Office PowerPoint</Application>
  <PresentationFormat>Diavoorstelling (4:3)</PresentationFormat>
  <Paragraphs>95</Paragraphs>
  <Slides>19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0" baseType="lpstr">
      <vt:lpstr>Facet</vt:lpstr>
      <vt:lpstr>Hygiëne +  Decubitus  </vt:lpstr>
      <vt:lpstr>Wat gaan we doen?</vt:lpstr>
      <vt:lpstr>Bacteriën </vt:lpstr>
      <vt:lpstr>Virussen </vt:lpstr>
      <vt:lpstr>Schimmels </vt:lpstr>
      <vt:lpstr>Protozoa</vt:lpstr>
      <vt:lpstr>Decubitus</vt:lpstr>
      <vt:lpstr>Uitwendige factoren</vt:lpstr>
      <vt:lpstr>Inwendige factoren</vt:lpstr>
      <vt:lpstr>Preventie</vt:lpstr>
      <vt:lpstr>Decubitus</vt:lpstr>
      <vt:lpstr>Graad 1</vt:lpstr>
      <vt:lpstr>Graad 2</vt:lpstr>
      <vt:lpstr>Graad 3</vt:lpstr>
      <vt:lpstr>Graad 4</vt:lpstr>
      <vt:lpstr>AD matrassen</vt:lpstr>
      <vt:lpstr>Even oefenen</vt:lpstr>
      <vt:lpstr>PowerPoint-presentatie</vt:lpstr>
      <vt:lpstr>Huiswerk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Casus 3 Smetten/ decubitus</dc:title>
  <dc:creator>Renate</dc:creator>
  <cp:lastModifiedBy>A.G. van Oostveen-van de Belt</cp:lastModifiedBy>
  <cp:revision>31</cp:revision>
  <cp:lastPrinted>2014-09-14T12:41:01Z</cp:lastPrinted>
  <dcterms:modified xsi:type="dcterms:W3CDTF">2015-08-27T07:57:13Z</dcterms:modified>
</cp:coreProperties>
</file>