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9" r:id="rId1"/>
  </p:sldMasterIdLst>
  <p:sldIdLst>
    <p:sldId id="256" r:id="rId2"/>
    <p:sldId id="257" r:id="rId3"/>
    <p:sldId id="261" r:id="rId4"/>
    <p:sldId id="262" r:id="rId5"/>
    <p:sldId id="258" r:id="rId6"/>
    <p:sldId id="259" r:id="rId7"/>
    <p:sldId id="264" r:id="rId8"/>
    <p:sldId id="260" r:id="rId9"/>
    <p:sldId id="267" r:id="rId10"/>
    <p:sldId id="268" r:id="rId11"/>
    <p:sldId id="269" r:id="rId12"/>
    <p:sldId id="270"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0" baseline="0">
                <a:solidFill>
                  <a:schemeClr val="tx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smtClean="0"/>
              <a:t>Klik om de ondertitelstijl van het model te bewerken</a:t>
            </a:r>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6AD6EE87-EBD5-4F12-A48A-63ACA297AC8F}" type="datetimeFigureOut">
              <a:rPr lang="en-US" smtClean="0"/>
              <a:t>3/6/2015</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t>‹nr.›</a:t>
            </a:fld>
            <a:endParaRPr lang="en-US" dirty="0"/>
          </a:p>
        </p:txBody>
      </p:sp>
      <p:sp>
        <p:nvSpPr>
          <p:cNvPr id="11" name="Rectangle 10"/>
          <p:cNvSpPr/>
          <p:nvPr/>
        </p:nvSpPr>
        <p:spPr>
          <a:xfrm>
            <a:off x="11292840" y="0"/>
            <a:ext cx="91440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150129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3/6/2015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92025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3/6/2015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030735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3/6/2015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932531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nl-NL" smtClean="0"/>
              <a:t>Klik om de stijl te bewerken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5A61015F-7CC6-4D0A-9D87-873EA4C304CC}" type="datetimeFigureOut">
              <a:rPr lang="en-US" smtClean="0"/>
              <a:t>3/6/2015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‹nr.›</a:t>
            </a:fld>
            <a:endParaRPr lang="en-US" dirty="0"/>
          </a:p>
        </p:txBody>
      </p:sp>
      <p:sp>
        <p:nvSpPr>
          <p:cNvPr id="8" name="Rectangle 7"/>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11379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3/6/2015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9720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1261872" y="1721606"/>
            <a:ext cx="4480560" cy="731520"/>
          </a:xfrm>
        </p:spPr>
        <p:txBody>
          <a:bodyPr anchor="b">
            <a:normAutofit/>
          </a:bodyPr>
          <a:lstStyle>
            <a:lvl1pPr marL="0" indent="0">
              <a:spcBef>
                <a:spcPts val="0"/>
              </a:spcBef>
              <a:buNone/>
              <a:defRPr sz="2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Text Placeholder 4"/>
          <p:cNvSpPr>
            <a:spLocks noGrp="1"/>
          </p:cNvSpPr>
          <p:nvPr>
            <p:ph type="body" sz="quarter" idx="3"/>
          </p:nvPr>
        </p:nvSpPr>
        <p:spPr>
          <a:xfrm>
            <a:off x="6126480" y="1721606"/>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nl-NL" smtClean="0"/>
              <a:t>Klik om de modelstijlen te bewerken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3/6/2015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1418991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3/6/2015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204151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3/6/2015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1638018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1" baseline="0"/>
            </a:lvl1pPr>
          </a:lstStyle>
          <a:p>
            <a:r>
              <a:rPr lang="nl-NL" smtClean="0"/>
              <a:t>Klik om de stijl te bewerken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05C68B11-C5A8-448C-8CE9-B1A273C79CFC}" type="datetimeFigureOut">
              <a:rPr lang="en-US" smtClean="0"/>
              <a:t>3/6/2015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‹nr.›</a:t>
            </a:fld>
            <a:endParaRPr lang="en-US" dirty="0"/>
          </a:p>
        </p:txBody>
      </p:sp>
    </p:spTree>
    <p:extLst>
      <p:ext uri="{BB962C8B-B14F-4D97-AF65-F5344CB8AC3E}">
        <p14:creationId xmlns:p14="http://schemas.microsoft.com/office/powerpoint/2010/main" val="3048169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rgbClr val="FFFFFF"/>
                </a:solidFill>
              </a:defRPr>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C7616CA0-919D-4A49-9C8A-62FDFB3A5183}" type="datetimeFigureOut">
              <a:rPr lang="en-US" smtClean="0"/>
              <a:t>3/6/2015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‹nr.›</a:t>
            </a:fld>
            <a:endParaRPr lang="en-US" dirty="0"/>
          </a:p>
        </p:txBody>
      </p:sp>
    </p:spTree>
    <p:extLst>
      <p:ext uri="{BB962C8B-B14F-4D97-AF65-F5344CB8AC3E}">
        <p14:creationId xmlns:p14="http://schemas.microsoft.com/office/powerpoint/2010/main" val="3017196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62393"/>
            <a:ext cx="9692640" cy="1428929"/>
          </a:xfrm>
          <a:prstGeom prst="rect">
            <a:avLst/>
          </a:prstGeom>
        </p:spPr>
        <p:txBody>
          <a:bodyPr vert="horz" lIns="91440" tIns="27432"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100" b="0">
                <a:solidFill>
                  <a:schemeClr val="tx2">
                    <a:lumMod val="40000"/>
                    <a:lumOff val="60000"/>
                  </a:schemeClr>
                </a:solidFill>
              </a:defRPr>
            </a:lvl1pPr>
          </a:lstStyle>
          <a:p>
            <a:fld id="{90298CD5-6C1E-4009-B41F-6DF62E31D3BE}" type="datetimeFigureOut">
              <a:rPr lang="en-US" smtClean="0"/>
              <a:pPr/>
              <a:t>3/6/2015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100">
                <a:solidFill>
                  <a:schemeClr val="tx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latin typeface="+mj-lt"/>
              </a:defRPr>
            </a:lvl1pPr>
          </a:lstStyle>
          <a:p>
            <a:fld id="{4FAB73BC-B049-4115-A692-8D63A059BFB8}" type="slidenum">
              <a:rPr lang="en-US" smtClean="0"/>
              <a:pPr/>
              <a:t>‹nr.›</a:t>
            </a:fld>
            <a:endParaRPr lang="en-US" dirty="0"/>
          </a:p>
        </p:txBody>
      </p:sp>
    </p:spTree>
    <p:extLst>
      <p:ext uri="{BB962C8B-B14F-4D97-AF65-F5344CB8AC3E}">
        <p14:creationId xmlns:p14="http://schemas.microsoft.com/office/powerpoint/2010/main" val="2079525640"/>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XXcxFi-rYB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D4h5O_ZRxX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41368" y="125906"/>
            <a:ext cx="9418320" cy="2113037"/>
          </a:xfrm>
        </p:spPr>
        <p:txBody>
          <a:bodyPr/>
          <a:lstStyle/>
          <a:p>
            <a:r>
              <a:rPr lang="nl-NL" dirty="0" smtClean="0"/>
              <a:t>Stijlfouten 1 </a:t>
            </a:r>
            <a:endParaRPr lang="nl-NL" dirty="0"/>
          </a:p>
        </p:txBody>
      </p:sp>
      <p:sp>
        <p:nvSpPr>
          <p:cNvPr id="3" name="Ondertitel 2"/>
          <p:cNvSpPr>
            <a:spLocks noGrp="1"/>
          </p:cNvSpPr>
          <p:nvPr>
            <p:ph type="subTitle" idx="1"/>
          </p:nvPr>
        </p:nvSpPr>
        <p:spPr>
          <a:xfrm>
            <a:off x="1261872" y="5293216"/>
            <a:ext cx="9182894" cy="1199023"/>
          </a:xfrm>
        </p:spPr>
        <p:txBody>
          <a:bodyPr/>
          <a:lstStyle/>
          <a:p>
            <a:pPr algn="ctr"/>
            <a:r>
              <a:rPr lang="nl-NL" dirty="0" smtClean="0"/>
              <a:t>2.1 Foutieve inversie, 2.2 </a:t>
            </a:r>
            <a:r>
              <a:rPr lang="nl-NL" dirty="0"/>
              <a:t>F</a:t>
            </a:r>
            <a:r>
              <a:rPr lang="nl-NL" dirty="0" smtClean="0"/>
              <a:t>outieve samentrekking, 2.3 Foutieve beknopte bijzin, </a:t>
            </a:r>
            <a:r>
              <a:rPr lang="nl-NL" dirty="0" smtClean="0"/>
              <a:t>2.5 Contaminatie, 2.6 Pleonasme, 2.7 Tautologie, 2.8 Dubbele ontkenning   </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6154" y="1323734"/>
            <a:ext cx="4385969" cy="2903388"/>
          </a:xfrm>
          <a:prstGeom prst="rect">
            <a:avLst/>
          </a:prstGeom>
        </p:spPr>
      </p:pic>
    </p:spTree>
    <p:extLst>
      <p:ext uri="{BB962C8B-B14F-4D97-AF65-F5344CB8AC3E}">
        <p14:creationId xmlns:p14="http://schemas.microsoft.com/office/powerpoint/2010/main" val="3706879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a:t>
            </a:r>
            <a:r>
              <a:rPr lang="nl-NL" dirty="0" smtClean="0"/>
              <a:t>. Contaminatie</a:t>
            </a:r>
            <a:endParaRPr lang="nl-NL" dirty="0"/>
          </a:p>
        </p:txBody>
      </p:sp>
      <p:sp>
        <p:nvSpPr>
          <p:cNvPr id="3" name="Tijdelijke aanduiding voor inhoud 2"/>
          <p:cNvSpPr>
            <a:spLocks noGrp="1"/>
          </p:cNvSpPr>
          <p:nvPr>
            <p:ph idx="1"/>
          </p:nvPr>
        </p:nvSpPr>
        <p:spPr>
          <a:xfrm>
            <a:off x="1261872" y="2730321"/>
            <a:ext cx="7907886" cy="3449816"/>
          </a:xfrm>
        </p:spPr>
        <p:txBody>
          <a:bodyPr/>
          <a:lstStyle/>
          <a:p>
            <a:r>
              <a:rPr lang="nl-NL" dirty="0" smtClean="0"/>
              <a:t>Dat kost duur</a:t>
            </a:r>
          </a:p>
          <a:p>
            <a:r>
              <a:rPr lang="nl-NL" dirty="0" smtClean="0"/>
              <a:t>Hij neemt in de klas altijd het hoogste woord</a:t>
            </a:r>
          </a:p>
          <a:p>
            <a:r>
              <a:rPr lang="nl-NL" dirty="0" smtClean="0"/>
              <a:t>Je mag verwachten dat ze een voorbeeldfunctie geven</a:t>
            </a:r>
          </a:p>
          <a:p>
            <a:r>
              <a:rPr lang="nl-NL" dirty="0" smtClean="0"/>
              <a:t>Wil je dit even voor mij nachecken?</a:t>
            </a:r>
          </a:p>
          <a:p>
            <a:r>
              <a:rPr lang="nl-NL" dirty="0" smtClean="0"/>
              <a:t>Gisteren heb ik dat artikel uitgeprint.</a:t>
            </a:r>
          </a:p>
          <a:p>
            <a:r>
              <a:rPr lang="nl-NL" dirty="0"/>
              <a:t>Zoiets dergelijks </a:t>
            </a:r>
            <a:endParaRPr lang="nl-NL" dirty="0" smtClean="0"/>
          </a:p>
          <a:p>
            <a:pPr marL="0" indent="0">
              <a:buNone/>
            </a:pPr>
            <a:endParaRPr lang="nl-NL" dirty="0" smtClean="0"/>
          </a:p>
          <a:p>
            <a:endParaRPr lang="nl-NL" dirty="0" smtClean="0"/>
          </a:p>
          <a:p>
            <a:endParaRPr lang="nl-NL" dirty="0" smtClean="0"/>
          </a:p>
        </p:txBody>
      </p:sp>
      <p:pic>
        <p:nvPicPr>
          <p:cNvPr id="4" name="Afbeelding 3"/>
          <p:cNvPicPr>
            <a:picLocks noChangeAspect="1"/>
          </p:cNvPicPr>
          <p:nvPr/>
        </p:nvPicPr>
        <p:blipFill>
          <a:blip r:embed="rId2"/>
          <a:stretch>
            <a:fillRect/>
          </a:stretch>
        </p:blipFill>
        <p:spPr>
          <a:xfrm>
            <a:off x="8462048" y="2821407"/>
            <a:ext cx="2492464" cy="3527072"/>
          </a:xfrm>
          <a:prstGeom prst="rect">
            <a:avLst/>
          </a:prstGeom>
        </p:spPr>
      </p:pic>
    </p:spTree>
    <p:extLst>
      <p:ext uri="{BB962C8B-B14F-4D97-AF65-F5344CB8AC3E}">
        <p14:creationId xmlns:p14="http://schemas.microsoft.com/office/powerpoint/2010/main" val="2697644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5. Pleonasme</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a:hlinkClick r:id="rId2"/>
              </a:rPr>
              <a:t>https://</a:t>
            </a:r>
            <a:r>
              <a:rPr lang="nl-NL" dirty="0" smtClean="0">
                <a:hlinkClick r:id="rId2"/>
              </a:rPr>
              <a:t>www.youtube.com/watch?v=XXcxFi-rYBU</a:t>
            </a:r>
            <a:endParaRPr lang="nl-NL" dirty="0"/>
          </a:p>
          <a:p>
            <a:pPr marL="0" indent="0">
              <a:buNone/>
            </a:pPr>
            <a:r>
              <a:rPr lang="nl-NL" dirty="0" smtClean="0"/>
              <a:t>Een pleonasme voegt iets aan een woord toe, terwijl dat overbodig is. Bij een pleonasme wordt een vanzelfsprekende eigenschap van het zelfstandig naamwoord toch genoemd. </a:t>
            </a:r>
          </a:p>
          <a:p>
            <a:pPr marL="0" indent="0">
              <a:buNone/>
            </a:pPr>
            <a:endParaRPr lang="nl-NL" dirty="0"/>
          </a:p>
          <a:p>
            <a:pPr marL="0" indent="0">
              <a:buNone/>
            </a:pPr>
            <a:r>
              <a:rPr lang="nl-NL" dirty="0" smtClean="0"/>
              <a:t>Witte sneeuw</a:t>
            </a:r>
          </a:p>
          <a:p>
            <a:pPr marL="0" indent="0">
              <a:buNone/>
            </a:pPr>
            <a:r>
              <a:rPr lang="nl-NL" dirty="0" smtClean="0"/>
              <a:t>Rood bloed</a:t>
            </a:r>
          </a:p>
          <a:p>
            <a:pPr marL="0" indent="0">
              <a:buNone/>
            </a:pPr>
            <a:r>
              <a:rPr lang="nl-NL" dirty="0" smtClean="0"/>
              <a:t>Zwarte neger</a:t>
            </a:r>
          </a:p>
          <a:p>
            <a:pPr marL="0" indent="0">
              <a:buNone/>
            </a:pPr>
            <a:r>
              <a:rPr lang="nl-NL" dirty="0" smtClean="0"/>
              <a:t>Witte coke</a:t>
            </a:r>
          </a:p>
          <a:p>
            <a:pPr marL="0" indent="0">
              <a:buNone/>
            </a:pPr>
            <a:r>
              <a:rPr lang="nl-NL" dirty="0" smtClean="0"/>
              <a:t>Een ruiter te paard</a:t>
            </a:r>
            <a:endParaRPr lang="nl-NL" dirty="0"/>
          </a:p>
        </p:txBody>
      </p:sp>
    </p:spTree>
    <p:extLst>
      <p:ext uri="{BB962C8B-B14F-4D97-AF65-F5344CB8AC3E}">
        <p14:creationId xmlns:p14="http://schemas.microsoft.com/office/powerpoint/2010/main" val="3996746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6. Tautologie </a:t>
            </a:r>
            <a:endParaRPr lang="nl-NL" dirty="0"/>
          </a:p>
        </p:txBody>
      </p:sp>
      <p:sp>
        <p:nvSpPr>
          <p:cNvPr id="3" name="Tijdelijke aanduiding voor inhoud 2"/>
          <p:cNvSpPr>
            <a:spLocks noGrp="1"/>
          </p:cNvSpPr>
          <p:nvPr>
            <p:ph idx="1"/>
          </p:nvPr>
        </p:nvSpPr>
        <p:spPr/>
        <p:txBody>
          <a:bodyPr/>
          <a:lstStyle/>
          <a:p>
            <a:pPr marL="0" indent="0">
              <a:buNone/>
            </a:pPr>
            <a:r>
              <a:rPr lang="nl-NL" dirty="0" smtClean="0"/>
              <a:t>Bij een tautologie staan er twee woorden of begrippen in een zin die vrijwel hetzelfde betekenen of uitdrukken. De betekenis wordt onnodig herhaald.</a:t>
            </a:r>
          </a:p>
          <a:p>
            <a:pPr marL="0" indent="0">
              <a:buNone/>
            </a:pPr>
            <a:endParaRPr lang="nl-NL" dirty="0"/>
          </a:p>
          <a:p>
            <a:r>
              <a:rPr lang="nl-NL" dirty="0" smtClean="0"/>
              <a:t>Maurits denkt dat hij morgen vermoedelijk vrij is.</a:t>
            </a:r>
          </a:p>
          <a:p>
            <a:r>
              <a:rPr lang="nl-NL" dirty="0" smtClean="0"/>
              <a:t>De minister was er graag geweest, maar hij is echter verhinderd.</a:t>
            </a:r>
          </a:p>
          <a:p>
            <a:r>
              <a:rPr lang="nl-NL" dirty="0" smtClean="0"/>
              <a:t>Dit is gratis en voor niets.</a:t>
            </a:r>
          </a:p>
          <a:p>
            <a:r>
              <a:rPr lang="nl-NL" dirty="0"/>
              <a:t>Misschien dat ze er wellicht nog achter komen</a:t>
            </a:r>
            <a:r>
              <a:rPr lang="nl-NL" dirty="0" smtClean="0"/>
              <a:t>.</a:t>
            </a:r>
          </a:p>
          <a:p>
            <a:r>
              <a:rPr lang="nl-NL" dirty="0"/>
              <a:t>Natuurlijk controleren we vanzelfsprekend  de antwoorden.</a:t>
            </a:r>
          </a:p>
        </p:txBody>
      </p:sp>
    </p:spTree>
    <p:extLst>
      <p:ext uri="{BB962C8B-B14F-4D97-AF65-F5344CB8AC3E}">
        <p14:creationId xmlns:p14="http://schemas.microsoft.com/office/powerpoint/2010/main" val="441009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7353554" y="628153"/>
            <a:ext cx="4457700" cy="2838450"/>
          </a:xfrm>
          <a:prstGeom prst="rect">
            <a:avLst/>
          </a:prstGeom>
        </p:spPr>
      </p:pic>
      <p:sp>
        <p:nvSpPr>
          <p:cNvPr id="2" name="Titel 1"/>
          <p:cNvSpPr>
            <a:spLocks noGrp="1"/>
          </p:cNvSpPr>
          <p:nvPr>
            <p:ph type="title"/>
          </p:nvPr>
        </p:nvSpPr>
        <p:spPr>
          <a:xfrm>
            <a:off x="713232" y="252689"/>
            <a:ext cx="9692640" cy="1428929"/>
          </a:xfrm>
        </p:spPr>
        <p:txBody>
          <a:bodyPr/>
          <a:lstStyle/>
          <a:p>
            <a:r>
              <a:rPr lang="nl-NL" dirty="0" smtClean="0"/>
              <a:t>7. Dubbele ontkenning</a:t>
            </a:r>
            <a:endParaRPr lang="nl-NL" dirty="0"/>
          </a:p>
        </p:txBody>
      </p:sp>
      <p:sp>
        <p:nvSpPr>
          <p:cNvPr id="3" name="Tijdelijke aanduiding voor inhoud 2"/>
          <p:cNvSpPr>
            <a:spLocks noGrp="1"/>
          </p:cNvSpPr>
          <p:nvPr>
            <p:ph idx="1"/>
          </p:nvPr>
        </p:nvSpPr>
        <p:spPr>
          <a:xfrm>
            <a:off x="713232" y="1842867"/>
            <a:ext cx="8595360" cy="4351337"/>
          </a:xfrm>
        </p:spPr>
        <p:txBody>
          <a:bodyPr>
            <a:normAutofit lnSpcReduction="10000"/>
          </a:bodyPr>
          <a:lstStyle/>
          <a:p>
            <a:pPr marL="0" indent="0">
              <a:buNone/>
            </a:pPr>
            <a:r>
              <a:rPr lang="nl-NL" dirty="0" smtClean="0"/>
              <a:t>Bij een dubbele ontkenning zeg je twee keer dat </a:t>
            </a:r>
            <a:br>
              <a:rPr lang="nl-NL" dirty="0" smtClean="0"/>
            </a:br>
            <a:r>
              <a:rPr lang="nl-NL" dirty="0" smtClean="0"/>
              <a:t>iets niet zo is. Hierdoor zeg je eigenlijk het</a:t>
            </a:r>
            <a:br>
              <a:rPr lang="nl-NL" dirty="0" smtClean="0"/>
            </a:br>
            <a:r>
              <a:rPr lang="nl-NL" dirty="0" smtClean="0"/>
              <a:t>tegenovergestelde: je zegt dat het wel zo is. </a:t>
            </a:r>
            <a:br>
              <a:rPr lang="nl-NL" dirty="0" smtClean="0"/>
            </a:br>
            <a:r>
              <a:rPr lang="nl-NL" dirty="0" smtClean="0"/>
              <a:t>Je heft de eerste ontkenning op met de tweede</a:t>
            </a:r>
            <a:br>
              <a:rPr lang="nl-NL" dirty="0" smtClean="0"/>
            </a:br>
            <a:r>
              <a:rPr lang="nl-NL" dirty="0" smtClean="0"/>
              <a:t>ontkenning. </a:t>
            </a:r>
          </a:p>
          <a:p>
            <a:pPr marL="0" indent="0">
              <a:buNone/>
            </a:pPr>
            <a:endParaRPr lang="nl-NL" dirty="0" smtClean="0"/>
          </a:p>
          <a:p>
            <a:r>
              <a:rPr lang="nl-NL" dirty="0" smtClean="0"/>
              <a:t>Ik eet nooit geen koekjes.</a:t>
            </a:r>
          </a:p>
          <a:p>
            <a:r>
              <a:rPr lang="nl-NL" dirty="0" smtClean="0"/>
              <a:t>Toen de benzinetank leeg was, kon </a:t>
            </a:r>
            <a:r>
              <a:rPr lang="nl-NL" dirty="0" err="1" smtClean="0"/>
              <a:t>Rieke</a:t>
            </a:r>
            <a:r>
              <a:rPr lang="nl-NL" dirty="0" smtClean="0"/>
              <a:t> nergens niet een pompstation vinden.</a:t>
            </a:r>
          </a:p>
          <a:p>
            <a:r>
              <a:rPr lang="nl-NL" dirty="0" smtClean="0"/>
              <a:t>Wij hebben nooit geen probleem.</a:t>
            </a:r>
          </a:p>
          <a:p>
            <a:r>
              <a:rPr lang="nl-NL" dirty="0" smtClean="0"/>
              <a:t>De schoolleiding wil voorkomen dat er geen introducees op het feest komen. </a:t>
            </a:r>
            <a:endParaRPr lang="nl-NL" dirty="0"/>
          </a:p>
        </p:txBody>
      </p:sp>
    </p:spTree>
    <p:extLst>
      <p:ext uri="{BB962C8B-B14F-4D97-AF65-F5344CB8AC3E}">
        <p14:creationId xmlns:p14="http://schemas.microsoft.com/office/powerpoint/2010/main" val="2856654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Filmpje </a:t>
            </a:r>
            <a:r>
              <a:rPr lang="nl-NL" smtClean="0"/>
              <a:t>Draadstaal</a:t>
            </a:r>
            <a:endParaRPr lang="nl-NL" dirty="0"/>
          </a:p>
        </p:txBody>
      </p:sp>
      <p:sp>
        <p:nvSpPr>
          <p:cNvPr id="3" name="Tijdelijke aanduiding voor inhoud 2"/>
          <p:cNvSpPr>
            <a:spLocks noGrp="1"/>
          </p:cNvSpPr>
          <p:nvPr>
            <p:ph idx="1"/>
          </p:nvPr>
        </p:nvSpPr>
        <p:spPr>
          <a:xfrm>
            <a:off x="1261872" y="1828800"/>
            <a:ext cx="6401058" cy="1841679"/>
          </a:xfrm>
        </p:spPr>
        <p:txBody>
          <a:bodyPr/>
          <a:lstStyle/>
          <a:p>
            <a:pPr marL="0" indent="0">
              <a:buNone/>
            </a:pPr>
            <a:endParaRPr lang="nl-NL" dirty="0" smtClean="0">
              <a:hlinkClick r:id="rId2"/>
            </a:endParaRPr>
          </a:p>
          <a:p>
            <a:pPr marL="0" indent="0">
              <a:buNone/>
            </a:pPr>
            <a:r>
              <a:rPr lang="nl-NL" dirty="0" smtClean="0">
                <a:hlinkClick r:id="rId2"/>
              </a:rPr>
              <a:t>https</a:t>
            </a:r>
            <a:r>
              <a:rPr lang="nl-NL" dirty="0">
                <a:hlinkClick r:id="rId2"/>
              </a:rPr>
              <a:t>://</a:t>
            </a:r>
            <a:r>
              <a:rPr lang="nl-NL" dirty="0" smtClean="0">
                <a:hlinkClick r:id="rId2"/>
              </a:rPr>
              <a:t>www.youtube.com/watch?v=D4h5O_ZRxXw</a:t>
            </a:r>
            <a:endParaRPr lang="nl-NL" dirty="0" smtClean="0"/>
          </a:p>
          <a:p>
            <a:pPr marL="0" indent="0">
              <a:buNone/>
            </a:pPr>
            <a:endParaRPr lang="nl-NL" dirty="0"/>
          </a:p>
        </p:txBody>
      </p:sp>
      <p:sp>
        <p:nvSpPr>
          <p:cNvPr id="4" name="AutoShape 2" descr="Afbeeldingsresultaat voor draadstaal"/>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5" name="AutoShape 4" descr="Afbeeldingsresultaat voor draadstaal"/>
          <p:cNvSpPr>
            <a:spLocks noChangeAspect="1" noChangeArrowheads="1"/>
          </p:cNvSpPr>
          <p:nvPr/>
        </p:nvSpPr>
        <p:spPr bwMode="auto">
          <a:xfrm>
            <a:off x="12065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6" name="Afbeelding 5"/>
          <p:cNvPicPr>
            <a:picLocks noChangeAspect="1"/>
          </p:cNvPicPr>
          <p:nvPr/>
        </p:nvPicPr>
        <p:blipFill>
          <a:blip r:embed="rId3"/>
          <a:stretch>
            <a:fillRect/>
          </a:stretch>
        </p:blipFill>
        <p:spPr>
          <a:xfrm>
            <a:off x="5841305" y="3136905"/>
            <a:ext cx="3998154" cy="2994757"/>
          </a:xfrm>
          <a:prstGeom prst="rect">
            <a:avLst/>
          </a:prstGeom>
        </p:spPr>
      </p:pic>
    </p:spTree>
    <p:extLst>
      <p:ext uri="{BB962C8B-B14F-4D97-AF65-F5344CB8AC3E}">
        <p14:creationId xmlns:p14="http://schemas.microsoft.com/office/powerpoint/2010/main" val="2671169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61872" y="-265642"/>
            <a:ext cx="9692640" cy="1428929"/>
          </a:xfrm>
        </p:spPr>
        <p:txBody>
          <a:bodyPr/>
          <a:lstStyle/>
          <a:p>
            <a:r>
              <a:rPr lang="nl-NL" dirty="0" smtClean="0"/>
              <a:t>1. Foutieve </a:t>
            </a:r>
            <a:r>
              <a:rPr lang="nl-NL" dirty="0" smtClean="0"/>
              <a:t>inversie</a:t>
            </a:r>
            <a:endParaRPr lang="nl-NL" dirty="0"/>
          </a:p>
        </p:txBody>
      </p:sp>
      <p:sp>
        <p:nvSpPr>
          <p:cNvPr id="3" name="Tijdelijke aanduiding voor inhoud 2"/>
          <p:cNvSpPr>
            <a:spLocks noGrp="1"/>
          </p:cNvSpPr>
          <p:nvPr>
            <p:ph idx="1"/>
          </p:nvPr>
        </p:nvSpPr>
        <p:spPr>
          <a:xfrm>
            <a:off x="1158840" y="1326524"/>
            <a:ext cx="9795671" cy="5033918"/>
          </a:xfrm>
        </p:spPr>
        <p:txBody>
          <a:bodyPr/>
          <a:lstStyle/>
          <a:p>
            <a:pPr marL="0" indent="0">
              <a:buNone/>
            </a:pPr>
            <a:r>
              <a:rPr lang="nl-NL" dirty="0" smtClean="0"/>
              <a:t>Onderwerp en persoonsvorm van een hoofdzin staan in de verkeerde volgorde.</a:t>
            </a:r>
          </a:p>
          <a:p>
            <a:pPr marL="0" indent="0">
              <a:buNone/>
            </a:pPr>
            <a:endParaRPr lang="nl-NL" dirty="0"/>
          </a:p>
          <a:p>
            <a:pPr marL="0" indent="0">
              <a:buNone/>
            </a:pPr>
            <a:r>
              <a:rPr lang="nl-NL" dirty="0" smtClean="0"/>
              <a:t>Foutieve inversie </a:t>
            </a:r>
            <a:r>
              <a:rPr lang="nl-NL" dirty="0" smtClean="0">
                <a:sym typeface="Wingdings" panose="05000000000000000000" pitchFamily="2" charset="2"/>
              </a:rPr>
              <a:t> verkeerde omkering.</a:t>
            </a:r>
          </a:p>
          <a:p>
            <a:pPr marL="0" indent="0">
              <a:buNone/>
            </a:pPr>
            <a:endParaRPr lang="nl-NL" dirty="0">
              <a:sym typeface="Wingdings" panose="05000000000000000000" pitchFamily="2" charset="2"/>
            </a:endParaRPr>
          </a:p>
          <a:p>
            <a:pPr marL="0" indent="0">
              <a:buNone/>
            </a:pPr>
            <a:r>
              <a:rPr lang="nl-NL" dirty="0" smtClean="0">
                <a:sym typeface="Wingdings" panose="05000000000000000000" pitchFamily="2" charset="2"/>
              </a:rPr>
              <a:t>In een hoofdzin staat het onderwerp voor de persoonsvorm, tenzij:</a:t>
            </a:r>
          </a:p>
          <a:p>
            <a:r>
              <a:rPr lang="nl-NL" dirty="0" smtClean="0">
                <a:sym typeface="Wingdings" panose="05000000000000000000" pitchFamily="2" charset="2"/>
              </a:rPr>
              <a:t>De zin met een ander zinsdeel begint dan het onderwerp of de persoonsvorm:</a:t>
            </a:r>
          </a:p>
          <a:p>
            <a:pPr lvl="1"/>
            <a:r>
              <a:rPr lang="nl-NL" dirty="0" smtClean="0">
                <a:sym typeface="Wingdings" panose="05000000000000000000" pitchFamily="2" charset="2"/>
              </a:rPr>
              <a:t>Gisteren heeft Daan jou gebeld. </a:t>
            </a:r>
          </a:p>
          <a:p>
            <a:r>
              <a:rPr lang="nl-NL" dirty="0" smtClean="0">
                <a:sym typeface="Wingdings" panose="05000000000000000000" pitchFamily="2" charset="2"/>
              </a:rPr>
              <a:t>De zin volgt op een bijzin:</a:t>
            </a:r>
          </a:p>
          <a:p>
            <a:pPr lvl="1"/>
            <a:r>
              <a:rPr lang="nl-NL" dirty="0" smtClean="0">
                <a:sym typeface="Wingdings" panose="05000000000000000000" pitchFamily="2" charset="2"/>
              </a:rPr>
              <a:t>Toen je sliep, heeft Daan jou gebeld.</a:t>
            </a:r>
          </a:p>
          <a:p>
            <a:r>
              <a:rPr lang="nl-NL" dirty="0" smtClean="0">
                <a:sym typeface="Wingdings" panose="05000000000000000000" pitchFamily="2" charset="2"/>
              </a:rPr>
              <a:t>De zin een vraagzin is:</a:t>
            </a:r>
            <a:r>
              <a:rPr lang="nl-NL" dirty="0" smtClean="0"/>
              <a:t> </a:t>
            </a:r>
          </a:p>
          <a:p>
            <a:pPr lvl="1"/>
            <a:r>
              <a:rPr lang="nl-NL" dirty="0" smtClean="0"/>
              <a:t>Heeft Daan jou gisteren gebeld.</a:t>
            </a:r>
            <a:endParaRPr lang="nl-NL" dirty="0"/>
          </a:p>
        </p:txBody>
      </p:sp>
    </p:spTree>
    <p:extLst>
      <p:ext uri="{BB962C8B-B14F-4D97-AF65-F5344CB8AC3E}">
        <p14:creationId xmlns:p14="http://schemas.microsoft.com/office/powerpoint/2010/main" val="221741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61872" y="-265641"/>
            <a:ext cx="9692640" cy="1428929"/>
          </a:xfrm>
        </p:spPr>
        <p:txBody>
          <a:bodyPr/>
          <a:lstStyle/>
          <a:p>
            <a:r>
              <a:rPr lang="nl-NL" dirty="0" smtClean="0"/>
              <a:t>1. Foutieve </a:t>
            </a:r>
            <a:r>
              <a:rPr lang="nl-NL" dirty="0" smtClean="0"/>
              <a:t>inversie </a:t>
            </a:r>
            <a:endParaRPr lang="nl-NL" dirty="0"/>
          </a:p>
        </p:txBody>
      </p:sp>
      <p:sp>
        <p:nvSpPr>
          <p:cNvPr id="3" name="Tijdelijke aanduiding voor inhoud 2"/>
          <p:cNvSpPr>
            <a:spLocks noGrp="1"/>
          </p:cNvSpPr>
          <p:nvPr>
            <p:ph idx="1"/>
          </p:nvPr>
        </p:nvSpPr>
        <p:spPr/>
        <p:txBody>
          <a:bodyPr/>
          <a:lstStyle/>
          <a:p>
            <a:pPr marL="0" indent="0">
              <a:buNone/>
            </a:pPr>
            <a:r>
              <a:rPr lang="nl-NL" dirty="0" smtClean="0"/>
              <a:t>Bij een foutieve inversie klopt de volgorde van de zinsdelen niet:</a:t>
            </a:r>
          </a:p>
          <a:p>
            <a:r>
              <a:rPr lang="nl-NL" dirty="0" smtClean="0"/>
              <a:t>Ik lees de zin, maar zie ik de fout niet.</a:t>
            </a:r>
          </a:p>
          <a:p>
            <a:r>
              <a:rPr lang="nl-NL" dirty="0" smtClean="0"/>
              <a:t>Miranda heeft haar rijbewijs gehaald en heeft zij nog geen nieuwe datum ingepland om af te rijden.</a:t>
            </a:r>
          </a:p>
          <a:p>
            <a:r>
              <a:rPr lang="nl-NL" dirty="0" smtClean="0"/>
              <a:t>De leraar maakte een enorme fout en wilde hij dat niet toegeven.</a:t>
            </a:r>
          </a:p>
        </p:txBody>
      </p:sp>
      <p:pic>
        <p:nvPicPr>
          <p:cNvPr id="4" name="Afbeelding 3"/>
          <p:cNvPicPr>
            <a:picLocks noChangeAspect="1"/>
          </p:cNvPicPr>
          <p:nvPr/>
        </p:nvPicPr>
        <p:blipFill>
          <a:blip r:embed="rId2"/>
          <a:stretch>
            <a:fillRect/>
          </a:stretch>
        </p:blipFill>
        <p:spPr>
          <a:xfrm>
            <a:off x="3364992" y="4209773"/>
            <a:ext cx="2635876" cy="2635876"/>
          </a:xfrm>
          <a:prstGeom prst="rect">
            <a:avLst/>
          </a:prstGeom>
        </p:spPr>
      </p:pic>
    </p:spTree>
    <p:extLst>
      <p:ext uri="{BB962C8B-B14F-4D97-AF65-F5344CB8AC3E}">
        <p14:creationId xmlns:p14="http://schemas.microsoft.com/office/powerpoint/2010/main" val="34196729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61872" y="262394"/>
            <a:ext cx="8461677" cy="755038"/>
          </a:xfrm>
        </p:spPr>
        <p:txBody>
          <a:bodyPr/>
          <a:lstStyle/>
          <a:p>
            <a:r>
              <a:rPr lang="nl-NL" dirty="0" smtClean="0"/>
              <a:t>2. Foutieve </a:t>
            </a:r>
            <a:r>
              <a:rPr lang="nl-NL" dirty="0" smtClean="0"/>
              <a:t>samentrekking</a:t>
            </a:r>
            <a:endParaRPr lang="nl-NL" dirty="0"/>
          </a:p>
        </p:txBody>
      </p:sp>
      <p:sp>
        <p:nvSpPr>
          <p:cNvPr id="3" name="Tijdelijke aanduiding voor inhoud 2"/>
          <p:cNvSpPr>
            <a:spLocks noGrp="1"/>
          </p:cNvSpPr>
          <p:nvPr>
            <p:ph idx="1"/>
          </p:nvPr>
        </p:nvSpPr>
        <p:spPr>
          <a:xfrm>
            <a:off x="731389" y="1326524"/>
            <a:ext cx="9455799" cy="5074276"/>
          </a:xfrm>
        </p:spPr>
        <p:txBody>
          <a:bodyPr>
            <a:normAutofit/>
          </a:bodyPr>
          <a:lstStyle/>
          <a:p>
            <a:pPr marL="0" indent="0">
              <a:buNone/>
            </a:pPr>
            <a:r>
              <a:rPr lang="nl-NL" dirty="0" smtClean="0"/>
              <a:t>Soms kun je woorden of hele zinsdelen weglaten, om te voorkomen dat je zo onnodig herhaalt </a:t>
            </a:r>
            <a:r>
              <a:rPr lang="nl-NL" dirty="0" smtClean="0">
                <a:sym typeface="Wingdings" panose="05000000000000000000" pitchFamily="2" charset="2"/>
              </a:rPr>
              <a:t> samentrekken. </a:t>
            </a:r>
          </a:p>
          <a:p>
            <a:r>
              <a:rPr lang="nl-NL" dirty="0" smtClean="0">
                <a:sym typeface="Wingdings" panose="05000000000000000000" pitchFamily="2" charset="2"/>
              </a:rPr>
              <a:t>Patrick en zijn ouders zijn naar een dorp verhuisd en Patrick en zijn ouders hebben het daar enorm naar hun zin.</a:t>
            </a:r>
          </a:p>
          <a:p>
            <a:r>
              <a:rPr lang="nl-NL" dirty="0" smtClean="0">
                <a:sym typeface="Wingdings" panose="05000000000000000000" pitchFamily="2" charset="2"/>
              </a:rPr>
              <a:t>Patrick en zijn ouders zijn naar een dorp verhuisd en hebben het daar enorm naar hun zin. </a:t>
            </a:r>
          </a:p>
          <a:p>
            <a:pPr marL="0" indent="0">
              <a:buNone/>
            </a:pPr>
            <a:endParaRPr lang="nl-NL" dirty="0" smtClean="0">
              <a:sym typeface="Wingdings" panose="05000000000000000000" pitchFamily="2" charset="2"/>
            </a:endParaRPr>
          </a:p>
          <a:p>
            <a:pPr marL="0" indent="0">
              <a:buNone/>
            </a:pPr>
            <a:r>
              <a:rPr lang="nl-NL" dirty="0" smtClean="0">
                <a:sym typeface="Wingdings" panose="05000000000000000000" pitchFamily="2" charset="2"/>
              </a:rPr>
              <a:t>Als je woorden of hele zinsdelen wilt samentrekken, moeten deze woorden of zinsdelen gelijk zijn in:</a:t>
            </a:r>
          </a:p>
          <a:p>
            <a:pPr marL="457200" indent="-457200">
              <a:buAutoNum type="arabicPeriod"/>
            </a:pPr>
            <a:r>
              <a:rPr lang="nl-NL" dirty="0" smtClean="0">
                <a:sym typeface="Wingdings" panose="05000000000000000000" pitchFamily="2" charset="2"/>
              </a:rPr>
              <a:t>Betekenis</a:t>
            </a:r>
          </a:p>
          <a:p>
            <a:pPr marL="457200" indent="-457200">
              <a:buAutoNum type="arabicPeriod"/>
            </a:pPr>
            <a:r>
              <a:rPr lang="nl-NL" dirty="0" smtClean="0">
                <a:sym typeface="Wingdings" panose="05000000000000000000" pitchFamily="2" charset="2"/>
              </a:rPr>
              <a:t>Grammaticale functie</a:t>
            </a:r>
          </a:p>
          <a:p>
            <a:pPr marL="457200" indent="-457200">
              <a:buAutoNum type="arabicPeriod"/>
            </a:pPr>
            <a:r>
              <a:rPr lang="nl-NL" dirty="0" smtClean="0">
                <a:sym typeface="Wingdings" panose="05000000000000000000" pitchFamily="2" charset="2"/>
              </a:rPr>
              <a:t>Vorm </a:t>
            </a:r>
          </a:p>
          <a:p>
            <a:pPr marL="0" indent="0">
              <a:buNone/>
            </a:pPr>
            <a:endParaRPr lang="nl-NL" dirty="0"/>
          </a:p>
        </p:txBody>
      </p:sp>
    </p:spTree>
    <p:extLst>
      <p:ext uri="{BB962C8B-B14F-4D97-AF65-F5344CB8AC3E}">
        <p14:creationId xmlns:p14="http://schemas.microsoft.com/office/powerpoint/2010/main" val="677172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r>
              <a:rPr lang="nl-NL" dirty="0" smtClean="0"/>
              <a:t>Betekenis </a:t>
            </a:r>
            <a:r>
              <a:rPr lang="nl-NL" dirty="0" smtClean="0">
                <a:sym typeface="Wingdings" panose="05000000000000000000" pitchFamily="2" charset="2"/>
              </a:rPr>
              <a:t> </a:t>
            </a:r>
          </a:p>
          <a:p>
            <a:r>
              <a:rPr lang="nl-NL" dirty="0">
                <a:sym typeface="Wingdings" panose="05000000000000000000" pitchFamily="2" charset="2"/>
              </a:rPr>
              <a:t>H</a:t>
            </a:r>
            <a:r>
              <a:rPr lang="nl-NL" dirty="0" smtClean="0">
                <a:sym typeface="Wingdings" panose="05000000000000000000" pitchFamily="2" charset="2"/>
              </a:rPr>
              <a:t>ij tekende het formulier en ook nog een paar poppetjes.</a:t>
            </a:r>
          </a:p>
          <a:p>
            <a:pPr marL="0" indent="0">
              <a:buNone/>
            </a:pPr>
            <a:endParaRPr lang="nl-NL" dirty="0">
              <a:sym typeface="Wingdings" panose="05000000000000000000" pitchFamily="2" charset="2"/>
            </a:endParaRPr>
          </a:p>
          <a:p>
            <a:pPr marL="0" indent="0">
              <a:buNone/>
            </a:pPr>
            <a:r>
              <a:rPr lang="nl-NL" dirty="0" smtClean="0">
                <a:sym typeface="Wingdings" panose="05000000000000000000" pitchFamily="2" charset="2"/>
              </a:rPr>
              <a:t>Niet dezelfde grammaticale functie  </a:t>
            </a:r>
          </a:p>
          <a:p>
            <a:r>
              <a:rPr lang="nl-NL" dirty="0" smtClean="0">
                <a:sym typeface="Wingdings" panose="05000000000000000000" pitchFamily="2" charset="2"/>
              </a:rPr>
              <a:t>Ik heb haar nooit gezien, maar wel een brief gestuurd. </a:t>
            </a:r>
          </a:p>
          <a:p>
            <a:endParaRPr lang="nl-NL" dirty="0">
              <a:sym typeface="Wingdings" panose="05000000000000000000" pitchFamily="2" charset="2"/>
            </a:endParaRPr>
          </a:p>
          <a:p>
            <a:pPr marL="0" indent="0">
              <a:buNone/>
            </a:pPr>
            <a:r>
              <a:rPr lang="nl-NL" dirty="0" smtClean="0">
                <a:sym typeface="Wingdings" panose="05000000000000000000" pitchFamily="2" charset="2"/>
              </a:rPr>
              <a:t>Niet dezelfde vorm </a:t>
            </a:r>
          </a:p>
          <a:p>
            <a:pPr marL="0" indent="0">
              <a:buNone/>
            </a:pPr>
            <a:r>
              <a:rPr lang="nl-NL" dirty="0" smtClean="0">
                <a:sym typeface="Wingdings" panose="05000000000000000000" pitchFamily="2" charset="2"/>
              </a:rPr>
              <a:t>We moeten niet vergeten ons kleedje en picknickmand mee te nemen.</a:t>
            </a:r>
          </a:p>
          <a:p>
            <a:pPr marL="0" indent="0">
              <a:buNone/>
            </a:pPr>
            <a:endParaRPr lang="nl-NL" dirty="0">
              <a:sym typeface="Wingdings" panose="05000000000000000000" pitchFamily="2" charset="2"/>
            </a:endParaRPr>
          </a:p>
          <a:p>
            <a:pPr marL="0" indent="0">
              <a:buNone/>
            </a:pPr>
            <a:endParaRPr lang="nl-NL" dirty="0"/>
          </a:p>
        </p:txBody>
      </p:sp>
      <p:sp>
        <p:nvSpPr>
          <p:cNvPr id="4" name="Titel 1"/>
          <p:cNvSpPr>
            <a:spLocks noGrp="1"/>
          </p:cNvSpPr>
          <p:nvPr>
            <p:ph type="title"/>
          </p:nvPr>
        </p:nvSpPr>
        <p:spPr>
          <a:xfrm>
            <a:off x="1261872" y="262393"/>
            <a:ext cx="9692640" cy="832311"/>
          </a:xfrm>
        </p:spPr>
        <p:txBody>
          <a:bodyPr/>
          <a:lstStyle/>
          <a:p>
            <a:r>
              <a:rPr lang="nl-NL" dirty="0" smtClean="0"/>
              <a:t>2. Foutieve </a:t>
            </a:r>
            <a:r>
              <a:rPr lang="nl-NL" dirty="0" smtClean="0"/>
              <a:t>samentrekking</a:t>
            </a:r>
            <a:endParaRPr lang="nl-NL" dirty="0"/>
          </a:p>
        </p:txBody>
      </p:sp>
      <p:pic>
        <p:nvPicPr>
          <p:cNvPr id="2" name="Afbeelding 1"/>
          <p:cNvPicPr>
            <a:picLocks noChangeAspect="1"/>
          </p:cNvPicPr>
          <p:nvPr/>
        </p:nvPicPr>
        <p:blipFill>
          <a:blip r:embed="rId2"/>
          <a:stretch>
            <a:fillRect/>
          </a:stretch>
        </p:blipFill>
        <p:spPr>
          <a:xfrm>
            <a:off x="8273532" y="1094704"/>
            <a:ext cx="3167400" cy="3979213"/>
          </a:xfrm>
          <a:prstGeom prst="rect">
            <a:avLst/>
          </a:prstGeom>
        </p:spPr>
      </p:pic>
    </p:spTree>
    <p:extLst>
      <p:ext uri="{BB962C8B-B14F-4D97-AF65-F5344CB8AC3E}">
        <p14:creationId xmlns:p14="http://schemas.microsoft.com/office/powerpoint/2010/main" val="370289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61872" y="-497461"/>
            <a:ext cx="9692640" cy="1428929"/>
          </a:xfrm>
        </p:spPr>
        <p:txBody>
          <a:bodyPr/>
          <a:lstStyle/>
          <a:p>
            <a:r>
              <a:rPr lang="nl-NL" dirty="0" smtClean="0"/>
              <a:t>3. Foutieve </a:t>
            </a:r>
            <a:r>
              <a:rPr lang="nl-NL" dirty="0" smtClean="0"/>
              <a:t>beknopte bijzin</a:t>
            </a:r>
            <a:endParaRPr lang="nl-NL" dirty="0"/>
          </a:p>
        </p:txBody>
      </p:sp>
      <p:sp>
        <p:nvSpPr>
          <p:cNvPr id="3" name="Tijdelijke aanduiding voor inhoud 2"/>
          <p:cNvSpPr>
            <a:spLocks noGrp="1"/>
          </p:cNvSpPr>
          <p:nvPr>
            <p:ph idx="1"/>
          </p:nvPr>
        </p:nvSpPr>
        <p:spPr>
          <a:xfrm>
            <a:off x="1261872" y="1596981"/>
            <a:ext cx="8595360" cy="4351337"/>
          </a:xfrm>
        </p:spPr>
        <p:txBody>
          <a:bodyPr>
            <a:normAutofit fontScale="92500" lnSpcReduction="10000"/>
          </a:bodyPr>
          <a:lstStyle/>
          <a:p>
            <a:pPr marL="0" indent="0">
              <a:buNone/>
            </a:pPr>
            <a:r>
              <a:rPr lang="nl-NL" dirty="0" smtClean="0"/>
              <a:t>In </a:t>
            </a:r>
            <a:r>
              <a:rPr lang="nl-NL" dirty="0"/>
              <a:t>een bijzin staat de persoonsvorm (bijna) achteraan.</a:t>
            </a:r>
          </a:p>
          <a:p>
            <a:pPr marL="0" indent="0">
              <a:buNone/>
            </a:pPr>
            <a:endParaRPr lang="nl-NL" dirty="0"/>
          </a:p>
          <a:p>
            <a:r>
              <a:rPr lang="nl-NL" dirty="0" smtClean="0"/>
              <a:t>Hij </a:t>
            </a:r>
            <a:r>
              <a:rPr lang="nl-NL" dirty="0"/>
              <a:t>zei </a:t>
            </a:r>
            <a:r>
              <a:rPr lang="nl-NL" b="1" dirty="0"/>
              <a:t>dat hij vanmiddag ging </a:t>
            </a:r>
            <a:r>
              <a:rPr lang="nl-NL" b="1" dirty="0" smtClean="0"/>
              <a:t>tennissen.</a:t>
            </a:r>
          </a:p>
          <a:p>
            <a:r>
              <a:rPr lang="nl-NL" dirty="0" smtClean="0"/>
              <a:t>Hij </a:t>
            </a:r>
            <a:r>
              <a:rPr lang="nl-NL" dirty="0"/>
              <a:t>zei </a:t>
            </a:r>
            <a:r>
              <a:rPr lang="nl-NL" b="1" dirty="0"/>
              <a:t>dat hij meer dan drie uur getennist had</a:t>
            </a:r>
            <a:r>
              <a:rPr lang="nl-NL" b="1" dirty="0" smtClean="0"/>
              <a:t>.</a:t>
            </a:r>
          </a:p>
          <a:p>
            <a:endParaRPr lang="nl-NL" dirty="0"/>
          </a:p>
          <a:p>
            <a:pPr marL="0" indent="0">
              <a:buNone/>
            </a:pPr>
            <a:r>
              <a:rPr lang="nl-NL" dirty="0"/>
              <a:t>Een bijzin begint bijna altijd met een verbindingswoord</a:t>
            </a:r>
            <a:r>
              <a:rPr lang="nl-NL" dirty="0" smtClean="0"/>
              <a:t>. Wat is een verbindingswoord? </a:t>
            </a:r>
          </a:p>
          <a:p>
            <a:pPr marL="0" indent="0">
              <a:buNone/>
            </a:pPr>
            <a:r>
              <a:rPr lang="nl-NL" dirty="0" smtClean="0"/>
              <a:t>Om te voorkomen dat je onnodig veel woorden gebruikt, kun je de beknopte (ingekorte) bijzin gebruiken. Je kunt alleen een beknopte bijzin maken als het onderwerp uit de hoofdzin overeenkomt met het onderwerp uit de volledig uitgeschreven bijzin.</a:t>
            </a:r>
          </a:p>
          <a:p>
            <a:endParaRPr lang="nl-NL" dirty="0"/>
          </a:p>
        </p:txBody>
      </p:sp>
    </p:spTree>
    <p:extLst>
      <p:ext uri="{BB962C8B-B14F-4D97-AF65-F5344CB8AC3E}">
        <p14:creationId xmlns:p14="http://schemas.microsoft.com/office/powerpoint/2010/main" val="2092825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61872" y="-123973"/>
            <a:ext cx="9692640" cy="1428929"/>
          </a:xfrm>
        </p:spPr>
        <p:txBody>
          <a:bodyPr/>
          <a:lstStyle/>
          <a:p>
            <a:r>
              <a:rPr lang="nl-NL" dirty="0" smtClean="0"/>
              <a:t>3. Foutieve </a:t>
            </a:r>
            <a:r>
              <a:rPr lang="nl-NL" dirty="0" smtClean="0"/>
              <a:t>beknopte bijzin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a:t>Een beknopte bijzin is een bijzin zonder onderwerp, persoonsvorm en gezegde. Bijvoorbeeld:  </a:t>
            </a:r>
          </a:p>
          <a:p>
            <a:r>
              <a:rPr lang="nl-NL" b="1" dirty="0" smtClean="0"/>
              <a:t>Langzaam lopend</a:t>
            </a:r>
            <a:r>
              <a:rPr lang="nl-NL" dirty="0" smtClean="0"/>
              <a:t>, dacht Sanne na over wat Tessa gezegd had.</a:t>
            </a:r>
          </a:p>
          <a:p>
            <a:endParaRPr lang="nl-NL" dirty="0"/>
          </a:p>
          <a:p>
            <a:pPr marL="0" indent="0">
              <a:buNone/>
            </a:pPr>
            <a:r>
              <a:rPr lang="nl-NL" dirty="0" smtClean="0"/>
              <a:t>Fout:</a:t>
            </a:r>
          </a:p>
          <a:p>
            <a:r>
              <a:rPr lang="nl-NL" b="1" dirty="0" smtClean="0"/>
              <a:t>Snikkend </a:t>
            </a:r>
            <a:r>
              <a:rPr lang="nl-NL" dirty="0" smtClean="0"/>
              <a:t>zonk haar lievelingsknuffel naar de zeebodem.</a:t>
            </a:r>
          </a:p>
          <a:p>
            <a:pPr marL="0" indent="0">
              <a:buNone/>
            </a:pPr>
            <a:r>
              <a:rPr lang="nl-NL" dirty="0"/>
              <a:t>G</a:t>
            </a:r>
            <a:r>
              <a:rPr lang="nl-NL" dirty="0" smtClean="0"/>
              <a:t>oed:</a:t>
            </a:r>
          </a:p>
          <a:p>
            <a:r>
              <a:rPr lang="nl-NL" b="1" dirty="0" smtClean="0"/>
              <a:t>Terwijl ze stond te </a:t>
            </a:r>
            <a:r>
              <a:rPr lang="nl-NL" b="1" dirty="0" smtClean="0"/>
              <a:t>snikken</a:t>
            </a:r>
            <a:r>
              <a:rPr lang="nl-NL" dirty="0" smtClean="0"/>
              <a:t>, </a:t>
            </a:r>
            <a:r>
              <a:rPr lang="nl-NL" dirty="0" smtClean="0"/>
              <a:t>zonk haar lievelingsknuffel naar de zeebodem. </a:t>
            </a:r>
          </a:p>
          <a:p>
            <a:pPr marL="0" indent="0">
              <a:buNone/>
            </a:pPr>
            <a:r>
              <a:rPr lang="nl-NL" b="1" dirty="0" smtClean="0"/>
              <a:t> </a:t>
            </a:r>
          </a:p>
          <a:p>
            <a:endParaRPr lang="nl-NL" dirty="0" smtClean="0"/>
          </a:p>
          <a:p>
            <a:pPr marL="0" indent="0">
              <a:buNone/>
            </a:pPr>
            <a:endParaRPr lang="nl-NL" dirty="0"/>
          </a:p>
        </p:txBody>
      </p:sp>
      <p:pic>
        <p:nvPicPr>
          <p:cNvPr id="4" name="Afbeelding 3"/>
          <p:cNvPicPr>
            <a:picLocks noChangeAspect="1"/>
          </p:cNvPicPr>
          <p:nvPr/>
        </p:nvPicPr>
        <p:blipFill>
          <a:blip r:embed="rId2"/>
          <a:stretch>
            <a:fillRect/>
          </a:stretch>
        </p:blipFill>
        <p:spPr>
          <a:xfrm>
            <a:off x="8664330" y="2866556"/>
            <a:ext cx="3398814" cy="1988780"/>
          </a:xfrm>
          <a:prstGeom prst="rect">
            <a:avLst/>
          </a:prstGeom>
        </p:spPr>
      </p:pic>
    </p:spTree>
    <p:extLst>
      <p:ext uri="{BB962C8B-B14F-4D97-AF65-F5344CB8AC3E}">
        <p14:creationId xmlns:p14="http://schemas.microsoft.com/office/powerpoint/2010/main" val="2805843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a:t>
            </a:r>
            <a:r>
              <a:rPr lang="nl-NL" dirty="0" smtClean="0"/>
              <a:t>. Contaminatie</a:t>
            </a:r>
            <a:endParaRPr lang="nl-NL" dirty="0"/>
          </a:p>
        </p:txBody>
      </p:sp>
      <p:sp>
        <p:nvSpPr>
          <p:cNvPr id="3" name="Tijdelijke aanduiding voor inhoud 2"/>
          <p:cNvSpPr>
            <a:spLocks noGrp="1"/>
          </p:cNvSpPr>
          <p:nvPr>
            <p:ph idx="1"/>
          </p:nvPr>
        </p:nvSpPr>
        <p:spPr/>
        <p:txBody>
          <a:bodyPr/>
          <a:lstStyle/>
          <a:p>
            <a:pPr marL="0" indent="0">
              <a:buNone/>
            </a:pPr>
            <a:r>
              <a:rPr lang="nl-NL" sz="2400" dirty="0" smtClean="0"/>
              <a:t>Contaminatie is het door elkaar halen van woorden of uitdrukkingen die ongeveer hetzelfde betekenen.</a:t>
            </a:r>
          </a:p>
          <a:p>
            <a:pPr marL="0" indent="0">
              <a:buNone/>
            </a:pPr>
            <a:endParaRPr lang="nl-NL" sz="2400" dirty="0"/>
          </a:p>
          <a:p>
            <a:pPr marL="0" indent="0">
              <a:buNone/>
            </a:pPr>
            <a:r>
              <a:rPr lang="nl-NL" sz="2400" dirty="0" smtClean="0"/>
              <a:t>Fout: </a:t>
            </a:r>
            <a:r>
              <a:rPr lang="nl-NL" sz="2400" dirty="0" err="1" smtClean="0"/>
              <a:t>opnoteren</a:t>
            </a:r>
            <a:endParaRPr lang="nl-NL" sz="2400" dirty="0" smtClean="0"/>
          </a:p>
          <a:p>
            <a:pPr marL="0" indent="0">
              <a:buNone/>
            </a:pPr>
            <a:r>
              <a:rPr lang="nl-NL" sz="2400" dirty="0" smtClean="0"/>
              <a:t>Goed: opschrijven/noteren</a:t>
            </a:r>
          </a:p>
          <a:p>
            <a:pPr marL="0" indent="0">
              <a:buNone/>
            </a:pPr>
            <a:endParaRPr lang="nl-NL" sz="2400" dirty="0"/>
          </a:p>
          <a:p>
            <a:pPr marL="0" indent="0">
              <a:buNone/>
            </a:pPr>
            <a:r>
              <a:rPr lang="nl-NL" sz="2400" dirty="0" smtClean="0"/>
              <a:t>Fout: volgens mijn mening</a:t>
            </a:r>
          </a:p>
          <a:p>
            <a:pPr marL="0" indent="0">
              <a:buNone/>
            </a:pPr>
            <a:r>
              <a:rPr lang="nl-NL" sz="2400" dirty="0" smtClean="0"/>
              <a:t>Goed: naar mijn mening</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28398552"/>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666666"/>
      </a:dk2>
      <a:lt2>
        <a:srgbClr val="D2D2D2"/>
      </a:lt2>
      <a:accent1>
        <a:srgbClr val="FF388C"/>
      </a:accent1>
      <a:accent2>
        <a:srgbClr val="D70D5E"/>
      </a:accent2>
      <a:accent3>
        <a:srgbClr val="98037E"/>
      </a:accent3>
      <a:accent4>
        <a:srgbClr val="68027D"/>
      </a:accent4>
      <a:accent5>
        <a:srgbClr val="095ACA"/>
      </a:accent5>
      <a:accent6>
        <a:srgbClr val="063597"/>
      </a:accent6>
      <a:hlink>
        <a:srgbClr val="17BBFD"/>
      </a:hlink>
      <a:folHlink>
        <a:srgbClr val="FF79C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docProps/app.xml><?xml version="1.0" encoding="utf-8"?>
<Properties xmlns="http://schemas.openxmlformats.org/officeDocument/2006/extended-properties" xmlns:vt="http://schemas.openxmlformats.org/officeDocument/2006/docPropsVTypes">
  <Template>TM03457515[[fn=Weergave]]</Template>
  <TotalTime>84</TotalTime>
  <Words>665</Words>
  <Application>Microsoft Office PowerPoint</Application>
  <PresentationFormat>Breedbeeld</PresentationFormat>
  <Paragraphs>97</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Century Schoolbook</vt:lpstr>
      <vt:lpstr>Wingdings</vt:lpstr>
      <vt:lpstr>Wingdings 2</vt:lpstr>
      <vt:lpstr>View</vt:lpstr>
      <vt:lpstr>Stijlfouten 1 </vt:lpstr>
      <vt:lpstr>Filmpje Draadstaal</vt:lpstr>
      <vt:lpstr>1. Foutieve inversie</vt:lpstr>
      <vt:lpstr>1. Foutieve inversie </vt:lpstr>
      <vt:lpstr>2. Foutieve samentrekking</vt:lpstr>
      <vt:lpstr>2. Foutieve samentrekking</vt:lpstr>
      <vt:lpstr>3. Foutieve beknopte bijzin</vt:lpstr>
      <vt:lpstr>3. Foutieve beknopte bijzin</vt:lpstr>
      <vt:lpstr>4. Contaminatie</vt:lpstr>
      <vt:lpstr>4. Contaminatie</vt:lpstr>
      <vt:lpstr>5. Pleonasme</vt:lpstr>
      <vt:lpstr>6. Tautologie </vt:lpstr>
      <vt:lpstr>7. Dubbele ontkenning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Stijlfouten 1</dc:title>
  <dc:creator>elske mientjes</dc:creator>
  <cp:lastModifiedBy>elske mientjes</cp:lastModifiedBy>
  <cp:revision>12</cp:revision>
  <dcterms:created xsi:type="dcterms:W3CDTF">2015-02-14T13:08:52Z</dcterms:created>
  <dcterms:modified xsi:type="dcterms:W3CDTF">2015-03-06T10:32:41Z</dcterms:modified>
</cp:coreProperties>
</file>