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74" autoAdjust="0"/>
    <p:restoredTop sz="94660"/>
  </p:normalViewPr>
  <p:slideViewPr>
    <p:cSldViewPr snapToGrid="0">
      <p:cViewPr varScale="1">
        <p:scale>
          <a:sx n="74" d="100"/>
          <a:sy n="74" d="100"/>
        </p:scale>
        <p:origin x="6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A2BE4-1BC7-4A9E-8C46-F930B91727CD}" type="datetimeFigureOut">
              <a:rPr lang="nl-NL" smtClean="0"/>
              <a:t>31-3-2015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A00BC-C65B-4FC4-B622-808A7DB9C48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8264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A2BE4-1BC7-4A9E-8C46-F930B91727CD}" type="datetimeFigureOut">
              <a:rPr lang="nl-NL" smtClean="0"/>
              <a:t>31-3-2015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A00BC-C65B-4FC4-B622-808A7DB9C48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2171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A2BE4-1BC7-4A9E-8C46-F930B91727CD}" type="datetimeFigureOut">
              <a:rPr lang="nl-NL" smtClean="0"/>
              <a:t>31-3-2015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A00BC-C65B-4FC4-B622-808A7DB9C48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313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A2BE4-1BC7-4A9E-8C46-F930B91727CD}" type="datetimeFigureOut">
              <a:rPr lang="nl-NL" smtClean="0"/>
              <a:t>31-3-2015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A00BC-C65B-4FC4-B622-808A7DB9C48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3415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A2BE4-1BC7-4A9E-8C46-F930B91727CD}" type="datetimeFigureOut">
              <a:rPr lang="nl-NL" smtClean="0"/>
              <a:t>31-3-2015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A00BC-C65B-4FC4-B622-808A7DB9C48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2527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A2BE4-1BC7-4A9E-8C46-F930B91727CD}" type="datetimeFigureOut">
              <a:rPr lang="nl-NL" smtClean="0"/>
              <a:t>31-3-2015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A00BC-C65B-4FC4-B622-808A7DB9C48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2959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A2BE4-1BC7-4A9E-8C46-F930B91727CD}" type="datetimeFigureOut">
              <a:rPr lang="nl-NL" smtClean="0"/>
              <a:t>31-3-2015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A00BC-C65B-4FC4-B622-808A7DB9C48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5788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A2BE4-1BC7-4A9E-8C46-F930B91727CD}" type="datetimeFigureOut">
              <a:rPr lang="nl-NL" smtClean="0"/>
              <a:t>31-3-2015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A00BC-C65B-4FC4-B622-808A7DB9C48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1076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A2BE4-1BC7-4A9E-8C46-F930B91727CD}" type="datetimeFigureOut">
              <a:rPr lang="nl-NL" smtClean="0"/>
              <a:t>31-3-2015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A00BC-C65B-4FC4-B622-808A7DB9C48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2172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A2BE4-1BC7-4A9E-8C46-F930B91727CD}" type="datetimeFigureOut">
              <a:rPr lang="nl-NL" smtClean="0"/>
              <a:t>31-3-2015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A00BC-C65B-4FC4-B622-808A7DB9C48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6277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A2BE4-1BC7-4A9E-8C46-F930B91727CD}" type="datetimeFigureOut">
              <a:rPr lang="nl-NL" smtClean="0"/>
              <a:t>31-3-2015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A00BC-C65B-4FC4-B622-808A7DB9C48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0903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0A2BE4-1BC7-4A9E-8C46-F930B91727CD}" type="datetimeFigureOut">
              <a:rPr lang="nl-NL" smtClean="0"/>
              <a:t>31-3-2015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CA00BC-C65B-4FC4-B622-808A7DB9C48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7596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Corylus avellana</a:t>
            </a:r>
          </a:p>
        </p:txBody>
      </p:sp>
      <p:pic>
        <p:nvPicPr>
          <p:cNvPr id="65539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3449638"/>
            <a:ext cx="3840162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326" y="1550989"/>
            <a:ext cx="3578225" cy="477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Tekstvak 3"/>
          <p:cNvSpPr txBox="1">
            <a:spLocks noChangeArrowheads="1"/>
          </p:cNvSpPr>
          <p:nvPr/>
        </p:nvSpPr>
        <p:spPr bwMode="auto">
          <a:xfrm>
            <a:off x="7680326" y="1341439"/>
            <a:ext cx="20875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 sz="2400">
                <a:solidFill>
                  <a:srgbClr val="FF0000"/>
                </a:solidFill>
              </a:rPr>
              <a:t>hazelnoot</a:t>
            </a:r>
          </a:p>
        </p:txBody>
      </p:sp>
      <p:sp>
        <p:nvSpPr>
          <p:cNvPr id="65542" name="Tekstvak 4"/>
          <p:cNvSpPr txBox="1">
            <a:spLocks noChangeArrowheads="1"/>
          </p:cNvSpPr>
          <p:nvPr/>
        </p:nvSpPr>
        <p:spPr bwMode="auto">
          <a:xfrm>
            <a:off x="6024563" y="2636838"/>
            <a:ext cx="38401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Hoge heester  welke ook Hazelaar wordt genoemd</a:t>
            </a:r>
          </a:p>
        </p:txBody>
      </p:sp>
    </p:spTree>
    <p:extLst>
      <p:ext uri="{BB962C8B-B14F-4D97-AF65-F5344CB8AC3E}">
        <p14:creationId xmlns:p14="http://schemas.microsoft.com/office/powerpoint/2010/main" val="44559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Crataegus monogyna</a:t>
            </a:r>
          </a:p>
        </p:txBody>
      </p:sp>
      <p:pic>
        <p:nvPicPr>
          <p:cNvPr id="74755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739" y="1989139"/>
            <a:ext cx="4213225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951" y="3789363"/>
            <a:ext cx="4105275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7" name="Tekstvak 3"/>
          <p:cNvSpPr txBox="1">
            <a:spLocks noChangeArrowheads="1"/>
          </p:cNvSpPr>
          <p:nvPr/>
        </p:nvSpPr>
        <p:spPr bwMode="auto">
          <a:xfrm>
            <a:off x="7104064" y="1484313"/>
            <a:ext cx="30241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 sz="2400">
                <a:solidFill>
                  <a:srgbClr val="FF0000"/>
                </a:solidFill>
              </a:rPr>
              <a:t>Eenstijlige meidoorn</a:t>
            </a:r>
          </a:p>
        </p:txBody>
      </p:sp>
      <p:sp>
        <p:nvSpPr>
          <p:cNvPr id="74758" name="Tekstvak 4"/>
          <p:cNvSpPr txBox="1">
            <a:spLocks noChangeArrowheads="1"/>
          </p:cNvSpPr>
          <p:nvPr/>
        </p:nvSpPr>
        <p:spPr bwMode="auto">
          <a:xfrm>
            <a:off x="7104064" y="2276476"/>
            <a:ext cx="30241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 sz="1400" i="1"/>
              <a:t>Bloem met één stijl, in mei bloeiend</a:t>
            </a:r>
          </a:p>
        </p:txBody>
      </p:sp>
      <p:sp>
        <p:nvSpPr>
          <p:cNvPr id="74759" name="Tekstvak 6"/>
          <p:cNvSpPr txBox="1">
            <a:spLocks noChangeArrowheads="1"/>
          </p:cNvSpPr>
          <p:nvPr/>
        </p:nvSpPr>
        <p:spPr bwMode="auto">
          <a:xfrm>
            <a:off x="1836739" y="4941888"/>
            <a:ext cx="42132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Grote struik of een kleine boom, rijkbloeiend en besdragend</a:t>
            </a:r>
          </a:p>
        </p:txBody>
      </p:sp>
    </p:spTree>
    <p:extLst>
      <p:ext uri="{BB962C8B-B14F-4D97-AF65-F5344CB8AC3E}">
        <p14:creationId xmlns:p14="http://schemas.microsoft.com/office/powerpoint/2010/main" val="14272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Crataegus monogyna</a:t>
            </a:r>
          </a:p>
        </p:txBody>
      </p:sp>
      <p:pic>
        <p:nvPicPr>
          <p:cNvPr id="75779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2060576"/>
            <a:ext cx="4498975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1" y="1341438"/>
            <a:ext cx="4022725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1" name="Tekstvak 3"/>
          <p:cNvSpPr txBox="1">
            <a:spLocks noChangeArrowheads="1"/>
          </p:cNvSpPr>
          <p:nvPr/>
        </p:nvSpPr>
        <p:spPr bwMode="auto">
          <a:xfrm>
            <a:off x="1703388" y="5580064"/>
            <a:ext cx="50403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Insnijdingen tot voorbij de helft van de bladbreedte</a:t>
            </a:r>
          </a:p>
        </p:txBody>
      </p:sp>
      <p:sp>
        <p:nvSpPr>
          <p:cNvPr id="75782" name="Tekstvak 4"/>
          <p:cNvSpPr txBox="1">
            <a:spLocks noChangeArrowheads="1"/>
          </p:cNvSpPr>
          <p:nvPr/>
        </p:nvSpPr>
        <p:spPr bwMode="auto">
          <a:xfrm>
            <a:off x="6527801" y="6092825"/>
            <a:ext cx="20113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5-7 lobbig blad</a:t>
            </a:r>
          </a:p>
        </p:txBody>
      </p:sp>
    </p:spTree>
    <p:extLst>
      <p:ext uri="{BB962C8B-B14F-4D97-AF65-F5344CB8AC3E}">
        <p14:creationId xmlns:p14="http://schemas.microsoft.com/office/powerpoint/2010/main" val="350977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6" y="549276"/>
            <a:ext cx="4003675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Crataegus monogyna</a:t>
            </a:r>
          </a:p>
        </p:txBody>
      </p:sp>
      <p:sp>
        <p:nvSpPr>
          <p:cNvPr id="76804" name="Tekstvak 2"/>
          <p:cNvSpPr txBox="1">
            <a:spLocks noChangeArrowheads="1"/>
          </p:cNvSpPr>
          <p:nvPr/>
        </p:nvSpPr>
        <p:spPr bwMode="auto">
          <a:xfrm>
            <a:off x="6383339" y="5876925"/>
            <a:ext cx="23764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Grijsbruine twijg</a:t>
            </a:r>
          </a:p>
        </p:txBody>
      </p:sp>
      <p:pic>
        <p:nvPicPr>
          <p:cNvPr id="76805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1844675"/>
            <a:ext cx="4608513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6" name="Tekstvak 4"/>
          <p:cNvSpPr txBox="1">
            <a:spLocks noChangeArrowheads="1"/>
          </p:cNvSpPr>
          <p:nvPr/>
        </p:nvSpPr>
        <p:spPr bwMode="auto">
          <a:xfrm>
            <a:off x="1847851" y="5445125"/>
            <a:ext cx="3960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Stevige takdoorn</a:t>
            </a:r>
          </a:p>
        </p:txBody>
      </p:sp>
    </p:spTree>
    <p:extLst>
      <p:ext uri="{BB962C8B-B14F-4D97-AF65-F5344CB8AC3E}">
        <p14:creationId xmlns:p14="http://schemas.microsoft.com/office/powerpoint/2010/main" val="279147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Crataegus monogyna</a:t>
            </a:r>
          </a:p>
        </p:txBody>
      </p:sp>
      <p:pic>
        <p:nvPicPr>
          <p:cNvPr id="77827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1773239"/>
            <a:ext cx="4398963" cy="329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1" y="3500438"/>
            <a:ext cx="4187825" cy="314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9" name="Tekstvak 3"/>
          <p:cNvSpPr txBox="1">
            <a:spLocks noChangeArrowheads="1"/>
          </p:cNvSpPr>
          <p:nvPr/>
        </p:nvSpPr>
        <p:spPr bwMode="auto">
          <a:xfrm>
            <a:off x="1774826" y="5229225"/>
            <a:ext cx="4537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/>
              <a:t>Witte bloemen in mei</a:t>
            </a:r>
          </a:p>
        </p:txBody>
      </p:sp>
      <p:sp>
        <p:nvSpPr>
          <p:cNvPr id="77830" name="Tekstvak 4"/>
          <p:cNvSpPr txBox="1">
            <a:spLocks noChangeArrowheads="1"/>
          </p:cNvSpPr>
          <p:nvPr/>
        </p:nvSpPr>
        <p:spPr bwMode="auto">
          <a:xfrm>
            <a:off x="6311901" y="2924175"/>
            <a:ext cx="4187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/>
              <a:t>Eironde dof-rode vruchten</a:t>
            </a:r>
          </a:p>
        </p:txBody>
      </p:sp>
      <p:pic>
        <p:nvPicPr>
          <p:cNvPr id="77831" name="Afbeelding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813" y="4784726"/>
            <a:ext cx="21717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2" name="Tekstvak 2"/>
          <p:cNvSpPr txBox="1">
            <a:spLocks noChangeArrowheads="1"/>
          </p:cNvSpPr>
          <p:nvPr/>
        </p:nvSpPr>
        <p:spPr bwMode="auto">
          <a:xfrm>
            <a:off x="4043364" y="6092825"/>
            <a:ext cx="2130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1 stijl</a:t>
            </a:r>
          </a:p>
        </p:txBody>
      </p:sp>
      <p:cxnSp>
        <p:nvCxnSpPr>
          <p:cNvPr id="5" name="Rechte verbindingslijn met pijl 4"/>
          <p:cNvCxnSpPr/>
          <p:nvPr/>
        </p:nvCxnSpPr>
        <p:spPr>
          <a:xfrm>
            <a:off x="2887663" y="5599113"/>
            <a:ext cx="1263650" cy="4937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573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Cytisus scoparius</a:t>
            </a:r>
          </a:p>
        </p:txBody>
      </p:sp>
      <p:pic>
        <p:nvPicPr>
          <p:cNvPr id="78851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628775"/>
            <a:ext cx="4465638" cy="334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2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463" y="3357563"/>
            <a:ext cx="4032250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3" name="Tekstvak 3"/>
          <p:cNvSpPr txBox="1">
            <a:spLocks noChangeArrowheads="1"/>
          </p:cNvSpPr>
          <p:nvPr/>
        </p:nvSpPr>
        <p:spPr bwMode="auto">
          <a:xfrm>
            <a:off x="7319963" y="1341439"/>
            <a:ext cx="29527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 sz="2400">
                <a:solidFill>
                  <a:srgbClr val="FF0000"/>
                </a:solidFill>
              </a:rPr>
              <a:t>bezembrem</a:t>
            </a:r>
          </a:p>
        </p:txBody>
      </p:sp>
      <p:sp>
        <p:nvSpPr>
          <p:cNvPr id="78854" name="Tekstvak 4"/>
          <p:cNvSpPr txBox="1">
            <a:spLocks noChangeArrowheads="1"/>
          </p:cNvSpPr>
          <p:nvPr/>
        </p:nvSpPr>
        <p:spPr bwMode="auto">
          <a:xfrm>
            <a:off x="1774825" y="5229225"/>
            <a:ext cx="44656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Hoge, grillig groeiende heester</a:t>
            </a:r>
          </a:p>
        </p:txBody>
      </p:sp>
    </p:spTree>
    <p:extLst>
      <p:ext uri="{BB962C8B-B14F-4D97-AF65-F5344CB8AC3E}">
        <p14:creationId xmlns:p14="http://schemas.microsoft.com/office/powerpoint/2010/main" val="249982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Cytisus scoparius</a:t>
            </a:r>
          </a:p>
        </p:txBody>
      </p:sp>
      <p:pic>
        <p:nvPicPr>
          <p:cNvPr id="79875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1700214"/>
            <a:ext cx="381635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6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4" y="1700214"/>
            <a:ext cx="4332287" cy="288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7" name="Tekstvak 3"/>
          <p:cNvSpPr txBox="1">
            <a:spLocks noChangeArrowheads="1"/>
          </p:cNvSpPr>
          <p:nvPr/>
        </p:nvSpPr>
        <p:spPr bwMode="auto">
          <a:xfrm>
            <a:off x="6024564" y="4868863"/>
            <a:ext cx="43322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3-tallig blad, in het begin aan de rand behaard</a:t>
            </a:r>
          </a:p>
        </p:txBody>
      </p:sp>
    </p:spTree>
    <p:extLst>
      <p:ext uri="{BB962C8B-B14F-4D97-AF65-F5344CB8AC3E}">
        <p14:creationId xmlns:p14="http://schemas.microsoft.com/office/powerpoint/2010/main" val="182004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Cytisus scoparius</a:t>
            </a:r>
          </a:p>
        </p:txBody>
      </p:sp>
      <p:pic>
        <p:nvPicPr>
          <p:cNvPr id="80899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464" y="1484313"/>
            <a:ext cx="5610225" cy="420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0" name="Tekstvak 2"/>
          <p:cNvSpPr txBox="1">
            <a:spLocks noChangeArrowheads="1"/>
          </p:cNvSpPr>
          <p:nvPr/>
        </p:nvSpPr>
        <p:spPr bwMode="auto">
          <a:xfrm>
            <a:off x="2208214" y="6021389"/>
            <a:ext cx="32400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Groene, gegroefde twijg</a:t>
            </a:r>
          </a:p>
        </p:txBody>
      </p:sp>
      <p:cxnSp>
        <p:nvCxnSpPr>
          <p:cNvPr id="5" name="Rechte verbindingslijn met pijl 4"/>
          <p:cNvCxnSpPr/>
          <p:nvPr/>
        </p:nvCxnSpPr>
        <p:spPr>
          <a:xfrm>
            <a:off x="3827463" y="3716338"/>
            <a:ext cx="0" cy="22336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met pijl 7"/>
          <p:cNvCxnSpPr/>
          <p:nvPr/>
        </p:nvCxnSpPr>
        <p:spPr>
          <a:xfrm>
            <a:off x="7319964" y="2492376"/>
            <a:ext cx="1368425" cy="34575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903" name="Tekstvak 8"/>
          <p:cNvSpPr txBox="1">
            <a:spLocks noChangeArrowheads="1"/>
          </p:cNvSpPr>
          <p:nvPr/>
        </p:nvSpPr>
        <p:spPr bwMode="auto">
          <a:xfrm>
            <a:off x="7716838" y="6021389"/>
            <a:ext cx="24114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Kleine lichte knoppen</a:t>
            </a:r>
          </a:p>
        </p:txBody>
      </p:sp>
    </p:spTree>
    <p:extLst>
      <p:ext uri="{BB962C8B-B14F-4D97-AF65-F5344CB8AC3E}">
        <p14:creationId xmlns:p14="http://schemas.microsoft.com/office/powerpoint/2010/main" val="215509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Cytisus scoparius</a:t>
            </a:r>
          </a:p>
        </p:txBody>
      </p:sp>
      <p:pic>
        <p:nvPicPr>
          <p:cNvPr id="81923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1916114"/>
            <a:ext cx="3803650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4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1" y="3090863"/>
            <a:ext cx="4475163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5" name="Tekstvak 3"/>
          <p:cNvSpPr txBox="1">
            <a:spLocks noChangeArrowheads="1"/>
          </p:cNvSpPr>
          <p:nvPr/>
        </p:nvSpPr>
        <p:spPr bwMode="auto">
          <a:xfrm>
            <a:off x="1919288" y="4941888"/>
            <a:ext cx="38036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Goudgele erwtachtige bloem</a:t>
            </a:r>
          </a:p>
        </p:txBody>
      </p:sp>
      <p:sp>
        <p:nvSpPr>
          <p:cNvPr id="81926" name="Tekstvak 4"/>
          <p:cNvSpPr txBox="1">
            <a:spLocks noChangeArrowheads="1"/>
          </p:cNvSpPr>
          <p:nvPr/>
        </p:nvSpPr>
        <p:spPr bwMode="auto">
          <a:xfrm>
            <a:off x="5880101" y="2533650"/>
            <a:ext cx="44751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/>
              <a:t>Donker rijpende peulvruchten</a:t>
            </a:r>
          </a:p>
        </p:txBody>
      </p:sp>
    </p:spTree>
    <p:extLst>
      <p:ext uri="{BB962C8B-B14F-4D97-AF65-F5344CB8AC3E}">
        <p14:creationId xmlns:p14="http://schemas.microsoft.com/office/powerpoint/2010/main" val="283389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Deutzia gracilis</a:t>
            </a:r>
          </a:p>
        </p:txBody>
      </p:sp>
      <p:pic>
        <p:nvPicPr>
          <p:cNvPr id="17411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1916113"/>
            <a:ext cx="3892550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850" y="3068638"/>
            <a:ext cx="448945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kstvak 3"/>
          <p:cNvSpPr txBox="1">
            <a:spLocks noChangeArrowheads="1"/>
          </p:cNvSpPr>
          <p:nvPr/>
        </p:nvSpPr>
        <p:spPr bwMode="auto">
          <a:xfrm>
            <a:off x="7535864" y="1341439"/>
            <a:ext cx="2611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 sz="2400">
                <a:solidFill>
                  <a:srgbClr val="FF0000"/>
                </a:solidFill>
              </a:rPr>
              <a:t>bruidsbloem</a:t>
            </a:r>
          </a:p>
        </p:txBody>
      </p:sp>
      <p:sp>
        <p:nvSpPr>
          <p:cNvPr id="17414" name="Tekstvak 4"/>
          <p:cNvSpPr txBox="1">
            <a:spLocks noChangeArrowheads="1"/>
          </p:cNvSpPr>
          <p:nvPr/>
        </p:nvSpPr>
        <p:spPr bwMode="auto">
          <a:xfrm>
            <a:off x="1703388" y="5013325"/>
            <a:ext cx="38211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Een lage struik, rijkbloeiend</a:t>
            </a:r>
          </a:p>
        </p:txBody>
      </p:sp>
      <p:sp>
        <p:nvSpPr>
          <p:cNvPr id="17415" name="Tekstvak 1"/>
          <p:cNvSpPr txBox="1">
            <a:spLocks noChangeArrowheads="1"/>
          </p:cNvSpPr>
          <p:nvPr/>
        </p:nvSpPr>
        <p:spPr bwMode="auto">
          <a:xfrm>
            <a:off x="6311901" y="1916114"/>
            <a:ext cx="20875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 sz="1400" i="1">
                <a:solidFill>
                  <a:srgbClr val="FF0000"/>
                </a:solidFill>
              </a:rPr>
              <a:t>gracilis = sierlijk</a:t>
            </a:r>
          </a:p>
        </p:txBody>
      </p:sp>
      <p:sp>
        <p:nvSpPr>
          <p:cNvPr id="17416" name="Tekstvak 2"/>
          <p:cNvSpPr txBox="1">
            <a:spLocks noChangeArrowheads="1"/>
          </p:cNvSpPr>
          <p:nvPr/>
        </p:nvSpPr>
        <p:spPr bwMode="auto">
          <a:xfrm>
            <a:off x="6311900" y="2371725"/>
            <a:ext cx="3671888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 sz="1400" i="1"/>
              <a:t>Slaat op de sierlijk gebogen bloemrijke twijgen</a:t>
            </a:r>
          </a:p>
        </p:txBody>
      </p:sp>
    </p:spTree>
    <p:extLst>
      <p:ext uri="{BB962C8B-B14F-4D97-AF65-F5344CB8AC3E}">
        <p14:creationId xmlns:p14="http://schemas.microsoft.com/office/powerpoint/2010/main" val="254682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Deutzia gracilis</a:t>
            </a:r>
          </a:p>
        </p:txBody>
      </p:sp>
      <p:pic>
        <p:nvPicPr>
          <p:cNvPr id="18435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1628775"/>
            <a:ext cx="4257675" cy="322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3" y="1628775"/>
            <a:ext cx="3905250" cy="322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kstvak 3"/>
          <p:cNvSpPr txBox="1">
            <a:spLocks noChangeArrowheads="1"/>
          </p:cNvSpPr>
          <p:nvPr/>
        </p:nvSpPr>
        <p:spPr bwMode="auto">
          <a:xfrm>
            <a:off x="4105276" y="5453063"/>
            <a:ext cx="4257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nl-NL" altLang="nl-NL"/>
              <a:t>Tegenoverstaande bladstand</a:t>
            </a:r>
          </a:p>
        </p:txBody>
      </p:sp>
      <p:sp>
        <p:nvSpPr>
          <p:cNvPr id="18438" name="Tekstvak 4"/>
          <p:cNvSpPr txBox="1">
            <a:spLocks noChangeArrowheads="1"/>
          </p:cNvSpPr>
          <p:nvPr/>
        </p:nvSpPr>
        <p:spPr bwMode="auto">
          <a:xfrm>
            <a:off x="6424613" y="5057775"/>
            <a:ext cx="4032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/>
              <a:t>Gezaagde bladrand</a:t>
            </a:r>
          </a:p>
        </p:txBody>
      </p:sp>
      <p:sp>
        <p:nvSpPr>
          <p:cNvPr id="18439" name="Tekstvak 5"/>
          <p:cNvSpPr txBox="1">
            <a:spLocks noChangeArrowheads="1"/>
          </p:cNvSpPr>
          <p:nvPr/>
        </p:nvSpPr>
        <p:spPr bwMode="auto">
          <a:xfrm>
            <a:off x="1847851" y="5057775"/>
            <a:ext cx="4257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Lancetvormig blad</a:t>
            </a:r>
          </a:p>
        </p:txBody>
      </p:sp>
      <p:sp>
        <p:nvSpPr>
          <p:cNvPr id="18440" name="Tekstvak 6"/>
          <p:cNvSpPr txBox="1">
            <a:spLocks noChangeArrowheads="1"/>
          </p:cNvSpPr>
          <p:nvPr/>
        </p:nvSpPr>
        <p:spPr bwMode="auto">
          <a:xfrm>
            <a:off x="4872039" y="6021389"/>
            <a:ext cx="28082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Onderkant geen haren</a:t>
            </a:r>
          </a:p>
        </p:txBody>
      </p:sp>
    </p:spTree>
    <p:extLst>
      <p:ext uri="{BB962C8B-B14F-4D97-AF65-F5344CB8AC3E}">
        <p14:creationId xmlns:p14="http://schemas.microsoft.com/office/powerpoint/2010/main" val="298314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Corylus avellana</a:t>
            </a:r>
          </a:p>
        </p:txBody>
      </p:sp>
      <p:pic>
        <p:nvPicPr>
          <p:cNvPr id="66563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700" y="1412876"/>
            <a:ext cx="3576638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844675"/>
            <a:ext cx="4654550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5" name="Tekstvak 3"/>
          <p:cNvSpPr txBox="1">
            <a:spLocks noChangeArrowheads="1"/>
          </p:cNvSpPr>
          <p:nvPr/>
        </p:nvSpPr>
        <p:spPr bwMode="auto">
          <a:xfrm>
            <a:off x="1847850" y="5157788"/>
            <a:ext cx="4654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Rond-ovaal blad, dubbelgezaagde bladrand</a:t>
            </a:r>
          </a:p>
        </p:txBody>
      </p:sp>
      <p:sp>
        <p:nvSpPr>
          <p:cNvPr id="66566" name="Tekstvak 4"/>
          <p:cNvSpPr txBox="1">
            <a:spLocks noChangeArrowheads="1"/>
          </p:cNvSpPr>
          <p:nvPr/>
        </p:nvSpPr>
        <p:spPr bwMode="auto">
          <a:xfrm>
            <a:off x="6383339" y="6205539"/>
            <a:ext cx="2276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Hartvormige bladvoet</a:t>
            </a:r>
          </a:p>
        </p:txBody>
      </p:sp>
      <p:cxnSp>
        <p:nvCxnSpPr>
          <p:cNvPr id="7" name="Rechte verbindingslijn met pijl 6"/>
          <p:cNvCxnSpPr/>
          <p:nvPr/>
        </p:nvCxnSpPr>
        <p:spPr>
          <a:xfrm flipH="1">
            <a:off x="8183563" y="5732464"/>
            <a:ext cx="476250" cy="4016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568" name="Tekstvak 7"/>
          <p:cNvSpPr txBox="1">
            <a:spLocks noChangeArrowheads="1"/>
          </p:cNvSpPr>
          <p:nvPr/>
        </p:nvSpPr>
        <p:spPr bwMode="auto">
          <a:xfrm>
            <a:off x="9121775" y="1660525"/>
            <a:ext cx="1320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Spitse punt</a:t>
            </a:r>
          </a:p>
        </p:txBody>
      </p:sp>
      <p:cxnSp>
        <p:nvCxnSpPr>
          <p:cNvPr id="10" name="Rechte verbindingslijn met pijl 9"/>
          <p:cNvCxnSpPr/>
          <p:nvPr/>
        </p:nvCxnSpPr>
        <p:spPr>
          <a:xfrm>
            <a:off x="8659814" y="1844675"/>
            <a:ext cx="38893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675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Deutzia gracilis</a:t>
            </a:r>
          </a:p>
        </p:txBody>
      </p:sp>
      <p:pic>
        <p:nvPicPr>
          <p:cNvPr id="19459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1412875"/>
            <a:ext cx="3243262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kstvak 2"/>
          <p:cNvSpPr txBox="1">
            <a:spLocks noChangeArrowheads="1"/>
          </p:cNvSpPr>
          <p:nvPr/>
        </p:nvSpPr>
        <p:spPr bwMode="auto">
          <a:xfrm>
            <a:off x="6024564" y="3190875"/>
            <a:ext cx="26638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Dunne geelbruine twijg</a:t>
            </a:r>
          </a:p>
        </p:txBody>
      </p:sp>
      <p:cxnSp>
        <p:nvCxnSpPr>
          <p:cNvPr id="5" name="Rechte verbindingslijn met pijl 4"/>
          <p:cNvCxnSpPr/>
          <p:nvPr/>
        </p:nvCxnSpPr>
        <p:spPr>
          <a:xfrm>
            <a:off x="4583113" y="3357563"/>
            <a:ext cx="144145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echte verbindingslijn met pijl 6"/>
          <p:cNvCxnSpPr/>
          <p:nvPr/>
        </p:nvCxnSpPr>
        <p:spPr>
          <a:xfrm>
            <a:off x="3359151" y="6021388"/>
            <a:ext cx="266541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3" name="Tekstvak 7"/>
          <p:cNvSpPr txBox="1">
            <a:spLocks noChangeArrowheads="1"/>
          </p:cNvSpPr>
          <p:nvPr/>
        </p:nvSpPr>
        <p:spPr bwMode="auto">
          <a:xfrm>
            <a:off x="6024563" y="5837238"/>
            <a:ext cx="29511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Tak grijs en afschilferend</a:t>
            </a:r>
          </a:p>
        </p:txBody>
      </p:sp>
      <p:sp>
        <p:nvSpPr>
          <p:cNvPr id="19464" name="Tekstvak 1"/>
          <p:cNvSpPr txBox="1">
            <a:spLocks noChangeArrowheads="1"/>
          </p:cNvSpPr>
          <p:nvPr/>
        </p:nvSpPr>
        <p:spPr bwMode="auto">
          <a:xfrm>
            <a:off x="6167439" y="3716339"/>
            <a:ext cx="30241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Twijg zonder merg (hol)</a:t>
            </a:r>
          </a:p>
        </p:txBody>
      </p:sp>
      <p:sp>
        <p:nvSpPr>
          <p:cNvPr id="19465" name="Tekstvak 2"/>
          <p:cNvSpPr txBox="1">
            <a:spLocks noChangeArrowheads="1"/>
          </p:cNvSpPr>
          <p:nvPr/>
        </p:nvSpPr>
        <p:spPr bwMode="auto">
          <a:xfrm>
            <a:off x="7967663" y="4149725"/>
            <a:ext cx="230505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 sz="1400" i="1">
                <a:solidFill>
                  <a:srgbClr val="C00000"/>
                </a:solidFill>
              </a:rPr>
              <a:t>Phyladelphus heeft vol merg</a:t>
            </a:r>
          </a:p>
        </p:txBody>
      </p:sp>
    </p:spTree>
    <p:extLst>
      <p:ext uri="{BB962C8B-B14F-4D97-AF65-F5344CB8AC3E}">
        <p14:creationId xmlns:p14="http://schemas.microsoft.com/office/powerpoint/2010/main" val="368955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Deutzia gracilis</a:t>
            </a:r>
          </a:p>
        </p:txBody>
      </p:sp>
      <p:pic>
        <p:nvPicPr>
          <p:cNvPr id="20483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1773238"/>
            <a:ext cx="566420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kstvak 2"/>
          <p:cNvSpPr txBox="1">
            <a:spLocks noChangeArrowheads="1"/>
          </p:cNvSpPr>
          <p:nvPr/>
        </p:nvSpPr>
        <p:spPr bwMode="auto">
          <a:xfrm>
            <a:off x="7824788" y="1773238"/>
            <a:ext cx="25193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Rijkbloeiend met witte bloemen</a:t>
            </a:r>
          </a:p>
        </p:txBody>
      </p:sp>
      <p:pic>
        <p:nvPicPr>
          <p:cNvPr id="20485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26" y="4076701"/>
            <a:ext cx="1789113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kstvak 4"/>
          <p:cNvSpPr txBox="1">
            <a:spLocks noChangeArrowheads="1"/>
          </p:cNvSpPr>
          <p:nvPr/>
        </p:nvSpPr>
        <p:spPr bwMode="auto">
          <a:xfrm>
            <a:off x="8328026" y="5876925"/>
            <a:ext cx="17891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nl-NL" altLang="nl-NL"/>
              <a:t>zaaddoos</a:t>
            </a:r>
          </a:p>
        </p:txBody>
      </p:sp>
    </p:spTree>
    <p:extLst>
      <p:ext uri="{BB962C8B-B14F-4D97-AF65-F5344CB8AC3E}">
        <p14:creationId xmlns:p14="http://schemas.microsoft.com/office/powerpoint/2010/main" val="425394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Elaeagnus angustifolia</a:t>
            </a:r>
          </a:p>
        </p:txBody>
      </p:sp>
      <p:pic>
        <p:nvPicPr>
          <p:cNvPr id="21507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189" y="1519239"/>
            <a:ext cx="3348037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kstvak 2"/>
          <p:cNvSpPr txBox="1">
            <a:spLocks noChangeArrowheads="1"/>
          </p:cNvSpPr>
          <p:nvPr/>
        </p:nvSpPr>
        <p:spPr bwMode="auto">
          <a:xfrm>
            <a:off x="1733550" y="6165850"/>
            <a:ext cx="3384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Hoge heester met grijsgroen blad</a:t>
            </a:r>
          </a:p>
        </p:txBody>
      </p:sp>
      <p:pic>
        <p:nvPicPr>
          <p:cNvPr id="21509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389" y="2613026"/>
            <a:ext cx="2941637" cy="392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Tekstvak 4"/>
          <p:cNvSpPr txBox="1">
            <a:spLocks noChangeArrowheads="1"/>
          </p:cNvSpPr>
          <p:nvPr/>
        </p:nvSpPr>
        <p:spPr bwMode="auto">
          <a:xfrm>
            <a:off x="7124700" y="1335088"/>
            <a:ext cx="25923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 sz="2400">
                <a:solidFill>
                  <a:srgbClr val="FF0000"/>
                </a:solidFill>
              </a:rPr>
              <a:t>olijfwilg</a:t>
            </a:r>
          </a:p>
        </p:txBody>
      </p:sp>
      <p:sp>
        <p:nvSpPr>
          <p:cNvPr id="21511" name="Tekstvak 5"/>
          <p:cNvSpPr txBox="1">
            <a:spLocks noChangeArrowheads="1"/>
          </p:cNvSpPr>
          <p:nvPr/>
        </p:nvSpPr>
        <p:spPr bwMode="auto">
          <a:xfrm>
            <a:off x="6240464" y="1916114"/>
            <a:ext cx="3959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 sz="1400" i="1"/>
              <a:t>Olijf slaat op de vrucht en Wilg slaat op het lange smalle wilgachtige blad</a:t>
            </a:r>
          </a:p>
        </p:txBody>
      </p:sp>
    </p:spTree>
    <p:extLst>
      <p:ext uri="{BB962C8B-B14F-4D97-AF65-F5344CB8AC3E}">
        <p14:creationId xmlns:p14="http://schemas.microsoft.com/office/powerpoint/2010/main" val="118991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Elaeagnus angustifolia</a:t>
            </a:r>
          </a:p>
        </p:txBody>
      </p:sp>
      <p:pic>
        <p:nvPicPr>
          <p:cNvPr id="22531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1714501"/>
            <a:ext cx="4686300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426" y="2133600"/>
            <a:ext cx="3965575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1" y="3768725"/>
            <a:ext cx="3554413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Tekstvak 4"/>
          <p:cNvSpPr txBox="1">
            <a:spLocks noChangeArrowheads="1"/>
          </p:cNvSpPr>
          <p:nvPr/>
        </p:nvSpPr>
        <p:spPr bwMode="auto">
          <a:xfrm>
            <a:off x="1919288" y="5516564"/>
            <a:ext cx="4686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Lancetvormig blad</a:t>
            </a:r>
          </a:p>
        </p:txBody>
      </p:sp>
      <p:sp>
        <p:nvSpPr>
          <p:cNvPr id="22535" name="Tekstvak 5"/>
          <p:cNvSpPr txBox="1">
            <a:spLocks noChangeArrowheads="1"/>
          </p:cNvSpPr>
          <p:nvPr/>
        </p:nvSpPr>
        <p:spPr bwMode="auto">
          <a:xfrm>
            <a:off x="6959601" y="5445126"/>
            <a:ext cx="33385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/>
              <a:t>Bovenzijde grijsgroen</a:t>
            </a:r>
          </a:p>
          <a:p>
            <a:pPr algn="r" eaLnBrk="1" hangingPunct="1"/>
            <a:r>
              <a:rPr lang="nl-NL" altLang="nl-NL"/>
              <a:t>Onderzijde grijs viltig</a:t>
            </a:r>
          </a:p>
        </p:txBody>
      </p:sp>
    </p:spTree>
    <p:extLst>
      <p:ext uri="{BB962C8B-B14F-4D97-AF65-F5344CB8AC3E}">
        <p14:creationId xmlns:p14="http://schemas.microsoft.com/office/powerpoint/2010/main" val="355513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6" y="679451"/>
            <a:ext cx="3313113" cy="602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itel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6635750" cy="1143000"/>
          </a:xfrm>
        </p:spPr>
        <p:txBody>
          <a:bodyPr/>
          <a:lstStyle/>
          <a:p>
            <a:pPr eaLnBrk="1" hangingPunct="1"/>
            <a:r>
              <a:rPr lang="nl-NL" altLang="nl-NL" smtClean="0"/>
              <a:t>Elaeagnus angustifolia</a:t>
            </a:r>
          </a:p>
        </p:txBody>
      </p:sp>
      <p:pic>
        <p:nvPicPr>
          <p:cNvPr id="23556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075" y="1947863"/>
            <a:ext cx="2592388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150" y="2971800"/>
            <a:ext cx="1976438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kstvak 4"/>
          <p:cNvSpPr txBox="1">
            <a:spLocks noChangeArrowheads="1"/>
          </p:cNvSpPr>
          <p:nvPr/>
        </p:nvSpPr>
        <p:spPr bwMode="auto">
          <a:xfrm>
            <a:off x="8183564" y="5732463"/>
            <a:ext cx="21605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Knoppen met veel schubben</a:t>
            </a:r>
          </a:p>
        </p:txBody>
      </p:sp>
      <p:sp>
        <p:nvSpPr>
          <p:cNvPr id="23559" name="Tekstvak 5"/>
          <p:cNvSpPr txBox="1">
            <a:spLocks noChangeArrowheads="1"/>
          </p:cNvSpPr>
          <p:nvPr/>
        </p:nvSpPr>
        <p:spPr bwMode="auto">
          <a:xfrm>
            <a:off x="3709988" y="1763714"/>
            <a:ext cx="2127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/>
              <a:t>Vaak ook dorens</a:t>
            </a:r>
          </a:p>
        </p:txBody>
      </p:sp>
      <p:sp>
        <p:nvSpPr>
          <p:cNvPr id="23560" name="Tekstvak 6"/>
          <p:cNvSpPr txBox="1">
            <a:spLocks noChangeArrowheads="1"/>
          </p:cNvSpPr>
          <p:nvPr/>
        </p:nvSpPr>
        <p:spPr bwMode="auto">
          <a:xfrm>
            <a:off x="3370264" y="6056313"/>
            <a:ext cx="28082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Twijg grijs viltig met veel bruine stippen</a:t>
            </a:r>
          </a:p>
        </p:txBody>
      </p:sp>
      <p:cxnSp>
        <p:nvCxnSpPr>
          <p:cNvPr id="9" name="Rechte verbindingslijn met pijl 8"/>
          <p:cNvCxnSpPr/>
          <p:nvPr/>
        </p:nvCxnSpPr>
        <p:spPr>
          <a:xfrm>
            <a:off x="2433639" y="5157789"/>
            <a:ext cx="936625" cy="11509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met pijl 10"/>
          <p:cNvCxnSpPr/>
          <p:nvPr/>
        </p:nvCxnSpPr>
        <p:spPr>
          <a:xfrm flipV="1">
            <a:off x="3292476" y="2133601"/>
            <a:ext cx="715963" cy="3587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384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Elaeagnus angustifolia</a:t>
            </a:r>
          </a:p>
        </p:txBody>
      </p:sp>
      <p:pic>
        <p:nvPicPr>
          <p:cNvPr id="24579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2120900"/>
            <a:ext cx="4321175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2144714"/>
            <a:ext cx="4287837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kstvak 3"/>
          <p:cNvSpPr txBox="1">
            <a:spLocks noChangeArrowheads="1"/>
          </p:cNvSpPr>
          <p:nvPr/>
        </p:nvSpPr>
        <p:spPr bwMode="auto">
          <a:xfrm>
            <a:off x="1703388" y="5516564"/>
            <a:ext cx="4464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Gele stervormige bloem</a:t>
            </a:r>
          </a:p>
        </p:txBody>
      </p:sp>
      <p:sp>
        <p:nvSpPr>
          <p:cNvPr id="24582" name="Tekstvak 4"/>
          <p:cNvSpPr txBox="1">
            <a:spLocks noChangeArrowheads="1"/>
          </p:cNvSpPr>
          <p:nvPr/>
        </p:nvSpPr>
        <p:spPr bwMode="auto">
          <a:xfrm>
            <a:off x="6167439" y="5516564"/>
            <a:ext cx="42878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/>
              <a:t>ovale vrucht, zilverkleurig </a:t>
            </a:r>
          </a:p>
        </p:txBody>
      </p:sp>
    </p:spTree>
    <p:extLst>
      <p:ext uri="{BB962C8B-B14F-4D97-AF65-F5344CB8AC3E}">
        <p14:creationId xmlns:p14="http://schemas.microsoft.com/office/powerpoint/2010/main" val="176175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Corylus avellana</a:t>
            </a:r>
          </a:p>
        </p:txBody>
      </p:sp>
      <p:pic>
        <p:nvPicPr>
          <p:cNvPr id="67587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9" y="1052513"/>
            <a:ext cx="4275137" cy="570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300" y="2276475"/>
            <a:ext cx="403225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" name="Tekstvak 4"/>
          <p:cNvSpPr txBox="1">
            <a:spLocks noChangeArrowheads="1"/>
          </p:cNvSpPr>
          <p:nvPr/>
        </p:nvSpPr>
        <p:spPr bwMode="auto">
          <a:xfrm>
            <a:off x="1892300" y="5516564"/>
            <a:ext cx="4032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Lichtbruine twijg, in de top behaard</a:t>
            </a:r>
          </a:p>
        </p:txBody>
      </p:sp>
      <p:sp>
        <p:nvSpPr>
          <p:cNvPr id="67590" name="Tekstvak 5"/>
          <p:cNvSpPr txBox="1">
            <a:spLocks noChangeArrowheads="1"/>
          </p:cNvSpPr>
          <p:nvPr/>
        </p:nvSpPr>
        <p:spPr bwMode="auto">
          <a:xfrm>
            <a:off x="5591175" y="6165850"/>
            <a:ext cx="2305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Veel lenticellen</a:t>
            </a:r>
          </a:p>
        </p:txBody>
      </p:sp>
      <p:cxnSp>
        <p:nvCxnSpPr>
          <p:cNvPr id="8" name="Rechte verbindingslijn met pijl 7"/>
          <p:cNvCxnSpPr/>
          <p:nvPr/>
        </p:nvCxnSpPr>
        <p:spPr>
          <a:xfrm>
            <a:off x="7319964" y="6350000"/>
            <a:ext cx="76993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592" name="Tekstvak 8"/>
          <p:cNvSpPr txBox="1">
            <a:spLocks noChangeArrowheads="1"/>
          </p:cNvSpPr>
          <p:nvPr/>
        </p:nvSpPr>
        <p:spPr bwMode="auto">
          <a:xfrm>
            <a:off x="1892300" y="1860550"/>
            <a:ext cx="40592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Stompe eironde knop, groen (soms rood)</a:t>
            </a:r>
          </a:p>
        </p:txBody>
      </p:sp>
    </p:spTree>
    <p:extLst>
      <p:ext uri="{BB962C8B-B14F-4D97-AF65-F5344CB8AC3E}">
        <p14:creationId xmlns:p14="http://schemas.microsoft.com/office/powerpoint/2010/main" val="402192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Corylus avellana</a:t>
            </a:r>
          </a:p>
        </p:txBody>
      </p:sp>
      <p:pic>
        <p:nvPicPr>
          <p:cNvPr id="68611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514" y="2060575"/>
            <a:ext cx="4224337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Tekstvak 2"/>
          <p:cNvSpPr txBox="1">
            <a:spLocks noChangeArrowheads="1"/>
          </p:cNvSpPr>
          <p:nvPr/>
        </p:nvSpPr>
        <p:spPr bwMode="auto">
          <a:xfrm>
            <a:off x="1941514" y="5516564"/>
            <a:ext cx="42243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Gele katjes </a:t>
            </a:r>
          </a:p>
        </p:txBody>
      </p:sp>
      <p:cxnSp>
        <p:nvCxnSpPr>
          <p:cNvPr id="5" name="Rechte verbindingslijn met pijl 4"/>
          <p:cNvCxnSpPr/>
          <p:nvPr/>
        </p:nvCxnSpPr>
        <p:spPr>
          <a:xfrm flipV="1">
            <a:off x="5546726" y="1865314"/>
            <a:ext cx="936625" cy="9620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614" name="Tekstvak 5"/>
          <p:cNvSpPr txBox="1">
            <a:spLocks noChangeArrowheads="1"/>
          </p:cNvSpPr>
          <p:nvPr/>
        </p:nvSpPr>
        <p:spPr bwMode="auto">
          <a:xfrm>
            <a:off x="6176963" y="1538289"/>
            <a:ext cx="16557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 sz="1400" i="1">
                <a:solidFill>
                  <a:srgbClr val="C00000"/>
                </a:solidFill>
              </a:rPr>
              <a:t>vrouwelijke bloem</a:t>
            </a:r>
          </a:p>
        </p:txBody>
      </p:sp>
      <p:cxnSp>
        <p:nvCxnSpPr>
          <p:cNvPr id="8" name="Rechte verbindingslijn met pijl 7"/>
          <p:cNvCxnSpPr/>
          <p:nvPr/>
        </p:nvCxnSpPr>
        <p:spPr>
          <a:xfrm flipV="1">
            <a:off x="4054475" y="1855789"/>
            <a:ext cx="457200" cy="24352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616" name="Tekstvak 9"/>
          <p:cNvSpPr txBox="1">
            <a:spLocks noChangeArrowheads="1"/>
          </p:cNvSpPr>
          <p:nvPr/>
        </p:nvSpPr>
        <p:spPr bwMode="auto">
          <a:xfrm>
            <a:off x="4151313" y="1547814"/>
            <a:ext cx="1657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 sz="1400" i="1">
                <a:solidFill>
                  <a:srgbClr val="C00000"/>
                </a:solidFill>
              </a:rPr>
              <a:t>mannelijke bloem</a:t>
            </a:r>
          </a:p>
        </p:txBody>
      </p:sp>
      <p:pic>
        <p:nvPicPr>
          <p:cNvPr id="68617" name="Afbeelding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3" y="2205038"/>
            <a:ext cx="3294062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8" name="Tekstvak 12"/>
          <p:cNvSpPr txBox="1">
            <a:spLocks noChangeArrowheads="1"/>
          </p:cNvSpPr>
          <p:nvPr/>
        </p:nvSpPr>
        <p:spPr bwMode="auto">
          <a:xfrm>
            <a:off x="4800600" y="6165850"/>
            <a:ext cx="22050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/>
              <a:t>Vrucht: hazelnoot</a:t>
            </a:r>
          </a:p>
        </p:txBody>
      </p:sp>
    </p:spTree>
    <p:extLst>
      <p:ext uri="{BB962C8B-B14F-4D97-AF65-F5344CB8AC3E}">
        <p14:creationId xmlns:p14="http://schemas.microsoft.com/office/powerpoint/2010/main" val="44851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Cotoneaster horizontalis</a:t>
            </a:r>
          </a:p>
        </p:txBody>
      </p:sp>
      <p:pic>
        <p:nvPicPr>
          <p:cNvPr id="69635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628775"/>
            <a:ext cx="4311650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3573463"/>
            <a:ext cx="3937000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7" name="Tekstvak 3"/>
          <p:cNvSpPr txBox="1">
            <a:spLocks noChangeArrowheads="1"/>
          </p:cNvSpPr>
          <p:nvPr/>
        </p:nvSpPr>
        <p:spPr bwMode="auto">
          <a:xfrm>
            <a:off x="7751763" y="1412876"/>
            <a:ext cx="2305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 sz="2400">
                <a:solidFill>
                  <a:srgbClr val="FF0000"/>
                </a:solidFill>
              </a:rPr>
              <a:t>dwergmispel</a:t>
            </a:r>
          </a:p>
        </p:txBody>
      </p:sp>
      <p:sp>
        <p:nvSpPr>
          <p:cNvPr id="69638" name="Tekstvak 4"/>
          <p:cNvSpPr txBox="1">
            <a:spLocks noChangeArrowheads="1"/>
          </p:cNvSpPr>
          <p:nvPr/>
        </p:nvSpPr>
        <p:spPr bwMode="auto">
          <a:xfrm>
            <a:off x="7104063" y="2060576"/>
            <a:ext cx="29527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 sz="1400" i="1"/>
              <a:t>Vrucht lijkt op een mispel, in het klein</a:t>
            </a:r>
          </a:p>
        </p:txBody>
      </p:sp>
      <p:sp>
        <p:nvSpPr>
          <p:cNvPr id="69639" name="Tekstvak 5"/>
          <p:cNvSpPr txBox="1">
            <a:spLocks noChangeArrowheads="1"/>
          </p:cNvSpPr>
          <p:nvPr/>
        </p:nvSpPr>
        <p:spPr bwMode="auto">
          <a:xfrm>
            <a:off x="1774825" y="5053013"/>
            <a:ext cx="43116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Lage breeduitgroeiende heester, met horizontaal geplaatste twijgen</a:t>
            </a:r>
          </a:p>
        </p:txBody>
      </p:sp>
      <p:sp>
        <p:nvSpPr>
          <p:cNvPr id="69640" name="Tekstvak 1"/>
          <p:cNvSpPr txBox="1">
            <a:spLocks noChangeArrowheads="1"/>
          </p:cNvSpPr>
          <p:nvPr/>
        </p:nvSpPr>
        <p:spPr bwMode="auto">
          <a:xfrm>
            <a:off x="6672264" y="2565401"/>
            <a:ext cx="25923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 sz="1400" i="1">
                <a:solidFill>
                  <a:srgbClr val="FF0000"/>
                </a:solidFill>
              </a:rPr>
              <a:t>horizontalis = horizontaal</a:t>
            </a:r>
          </a:p>
        </p:txBody>
      </p:sp>
      <p:sp>
        <p:nvSpPr>
          <p:cNvPr id="69641" name="Tekstvak 2"/>
          <p:cNvSpPr txBox="1">
            <a:spLocks noChangeArrowheads="1"/>
          </p:cNvSpPr>
          <p:nvPr/>
        </p:nvSpPr>
        <p:spPr bwMode="auto">
          <a:xfrm>
            <a:off x="6672263" y="2873375"/>
            <a:ext cx="338455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 sz="1400" i="1"/>
              <a:t>Slaat op de horizontaal groeiende takken</a:t>
            </a:r>
          </a:p>
        </p:txBody>
      </p:sp>
    </p:spTree>
    <p:extLst>
      <p:ext uri="{BB962C8B-B14F-4D97-AF65-F5344CB8AC3E}">
        <p14:creationId xmlns:p14="http://schemas.microsoft.com/office/powerpoint/2010/main" val="420219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Cotoneaster horizontalis</a:t>
            </a:r>
          </a:p>
        </p:txBody>
      </p:sp>
      <p:pic>
        <p:nvPicPr>
          <p:cNvPr id="70659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1700213"/>
            <a:ext cx="3971925" cy="298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00438"/>
            <a:ext cx="4186238" cy="277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1" name="Tekstvak 3"/>
          <p:cNvSpPr txBox="1">
            <a:spLocks noChangeArrowheads="1"/>
          </p:cNvSpPr>
          <p:nvPr/>
        </p:nvSpPr>
        <p:spPr bwMode="auto">
          <a:xfrm>
            <a:off x="1847851" y="4891089"/>
            <a:ext cx="3971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Rond-ovaal blad, glanzend groen</a:t>
            </a:r>
          </a:p>
        </p:txBody>
      </p:sp>
      <p:sp>
        <p:nvSpPr>
          <p:cNvPr id="70662" name="Tekstvak 4"/>
          <p:cNvSpPr txBox="1">
            <a:spLocks noChangeArrowheads="1"/>
          </p:cNvSpPr>
          <p:nvPr/>
        </p:nvSpPr>
        <p:spPr bwMode="auto">
          <a:xfrm>
            <a:off x="6096000" y="2997200"/>
            <a:ext cx="41862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/>
              <a:t>Rode herfstkleur</a:t>
            </a:r>
          </a:p>
        </p:txBody>
      </p:sp>
      <p:sp>
        <p:nvSpPr>
          <p:cNvPr id="70663" name="Tekstvak 5"/>
          <p:cNvSpPr txBox="1">
            <a:spLocks noChangeArrowheads="1"/>
          </p:cNvSpPr>
          <p:nvPr/>
        </p:nvSpPr>
        <p:spPr bwMode="auto">
          <a:xfrm>
            <a:off x="2446338" y="5908675"/>
            <a:ext cx="35290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Bijna zittend blad (= geen bladsteel)</a:t>
            </a:r>
          </a:p>
        </p:txBody>
      </p:sp>
    </p:spTree>
    <p:extLst>
      <p:ext uri="{BB962C8B-B14F-4D97-AF65-F5344CB8AC3E}">
        <p14:creationId xmlns:p14="http://schemas.microsoft.com/office/powerpoint/2010/main" val="322096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Cotoneaster horizontalis</a:t>
            </a:r>
          </a:p>
        </p:txBody>
      </p:sp>
      <p:pic>
        <p:nvPicPr>
          <p:cNvPr id="71683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773239"/>
            <a:ext cx="4319588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Tekstvak 2"/>
          <p:cNvSpPr txBox="1">
            <a:spLocks noChangeArrowheads="1"/>
          </p:cNvSpPr>
          <p:nvPr/>
        </p:nvSpPr>
        <p:spPr bwMode="auto">
          <a:xfrm>
            <a:off x="1833564" y="5159376"/>
            <a:ext cx="43211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Twijgen in visgraad geplaatst (horizontaal staand)</a:t>
            </a:r>
          </a:p>
        </p:txBody>
      </p:sp>
      <p:sp>
        <p:nvSpPr>
          <p:cNvPr id="71685" name="Tekstvak 3"/>
          <p:cNvSpPr txBox="1">
            <a:spLocks noChangeArrowheads="1"/>
          </p:cNvSpPr>
          <p:nvPr/>
        </p:nvSpPr>
        <p:spPr bwMode="auto">
          <a:xfrm>
            <a:off x="7535863" y="1412876"/>
            <a:ext cx="27368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 sz="1400" i="1">
                <a:solidFill>
                  <a:srgbClr val="C00000"/>
                </a:solidFill>
              </a:rPr>
              <a:t>horizontalis = horizontaal</a:t>
            </a:r>
          </a:p>
        </p:txBody>
      </p:sp>
      <p:pic>
        <p:nvPicPr>
          <p:cNvPr id="71686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489" y="3284539"/>
            <a:ext cx="4010025" cy="308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7" name="Tekstvak 5"/>
          <p:cNvSpPr txBox="1">
            <a:spLocks noChangeArrowheads="1"/>
          </p:cNvSpPr>
          <p:nvPr/>
        </p:nvSpPr>
        <p:spPr bwMode="auto">
          <a:xfrm>
            <a:off x="6319839" y="2678113"/>
            <a:ext cx="40100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/>
              <a:t>Twijg in de top grijsbruin behaard</a:t>
            </a:r>
          </a:p>
        </p:txBody>
      </p:sp>
    </p:spTree>
    <p:extLst>
      <p:ext uri="{BB962C8B-B14F-4D97-AF65-F5344CB8AC3E}">
        <p14:creationId xmlns:p14="http://schemas.microsoft.com/office/powerpoint/2010/main" val="401644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Cotoneaster horizontalis</a:t>
            </a:r>
          </a:p>
        </p:txBody>
      </p:sp>
      <p:pic>
        <p:nvPicPr>
          <p:cNvPr id="72707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1484314"/>
            <a:ext cx="3887787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3644900"/>
            <a:ext cx="4214813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9" name="Tekstvak 3"/>
          <p:cNvSpPr txBox="1">
            <a:spLocks noChangeArrowheads="1"/>
          </p:cNvSpPr>
          <p:nvPr/>
        </p:nvSpPr>
        <p:spPr bwMode="auto">
          <a:xfrm>
            <a:off x="1992314" y="5516564"/>
            <a:ext cx="38877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Rozewitte bloem</a:t>
            </a:r>
          </a:p>
        </p:txBody>
      </p:sp>
      <p:sp>
        <p:nvSpPr>
          <p:cNvPr id="72710" name="Tekstvak 4"/>
          <p:cNvSpPr txBox="1">
            <a:spLocks noChangeArrowheads="1"/>
          </p:cNvSpPr>
          <p:nvPr/>
        </p:nvSpPr>
        <p:spPr bwMode="auto">
          <a:xfrm>
            <a:off x="6096001" y="2997200"/>
            <a:ext cx="42148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/>
              <a:t>Rode ronde vruchten</a:t>
            </a:r>
          </a:p>
        </p:txBody>
      </p:sp>
    </p:spTree>
    <p:extLst>
      <p:ext uri="{BB962C8B-B14F-4D97-AF65-F5344CB8AC3E}">
        <p14:creationId xmlns:p14="http://schemas.microsoft.com/office/powerpoint/2010/main" val="268651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Cotoneaster horizontalis</a:t>
            </a:r>
          </a:p>
        </p:txBody>
      </p:sp>
      <p:pic>
        <p:nvPicPr>
          <p:cNvPr id="73731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1700214"/>
            <a:ext cx="5329238" cy="399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2" name="Tekstvak 3"/>
          <p:cNvSpPr txBox="1">
            <a:spLocks noChangeArrowheads="1"/>
          </p:cNvSpPr>
          <p:nvPr/>
        </p:nvSpPr>
        <p:spPr bwMode="auto">
          <a:xfrm>
            <a:off x="3143250" y="5876925"/>
            <a:ext cx="53292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Ook als leiplant tegen een muur </a:t>
            </a:r>
          </a:p>
        </p:txBody>
      </p:sp>
    </p:spTree>
    <p:extLst>
      <p:ext uri="{BB962C8B-B14F-4D97-AF65-F5344CB8AC3E}">
        <p14:creationId xmlns:p14="http://schemas.microsoft.com/office/powerpoint/2010/main" val="155724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331</Words>
  <Application>Microsoft Office PowerPoint</Application>
  <PresentationFormat>Breedbeeld</PresentationFormat>
  <Paragraphs>93</Paragraphs>
  <Slides>25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Kantoorthema</vt:lpstr>
      <vt:lpstr>Corylus avellana</vt:lpstr>
      <vt:lpstr>Corylus avellana</vt:lpstr>
      <vt:lpstr>Corylus avellana</vt:lpstr>
      <vt:lpstr>Corylus avellana</vt:lpstr>
      <vt:lpstr>Cotoneaster horizontalis</vt:lpstr>
      <vt:lpstr>Cotoneaster horizontalis</vt:lpstr>
      <vt:lpstr>Cotoneaster horizontalis</vt:lpstr>
      <vt:lpstr>Cotoneaster horizontalis</vt:lpstr>
      <vt:lpstr>Cotoneaster horizontalis</vt:lpstr>
      <vt:lpstr>Crataegus monogyna</vt:lpstr>
      <vt:lpstr>Crataegus monogyna</vt:lpstr>
      <vt:lpstr>Crataegus monogyna</vt:lpstr>
      <vt:lpstr>Crataegus monogyna</vt:lpstr>
      <vt:lpstr>Cytisus scoparius</vt:lpstr>
      <vt:lpstr>Cytisus scoparius</vt:lpstr>
      <vt:lpstr>Cytisus scoparius</vt:lpstr>
      <vt:lpstr>Cytisus scoparius</vt:lpstr>
      <vt:lpstr>Deutzia gracilis</vt:lpstr>
      <vt:lpstr>Deutzia gracilis</vt:lpstr>
      <vt:lpstr>Deutzia gracilis</vt:lpstr>
      <vt:lpstr>Deutzia gracilis</vt:lpstr>
      <vt:lpstr>Elaeagnus angustifolia</vt:lpstr>
      <vt:lpstr>Elaeagnus angustifolia</vt:lpstr>
      <vt:lpstr>Elaeagnus angustifolia</vt:lpstr>
      <vt:lpstr>Elaeagnus angustifolia</vt:lpstr>
    </vt:vector>
  </TitlesOfParts>
  <Company>Helicon Opleidingen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Corylus avellana</dc:title>
  <dc:creator>Stephan Palsenbarg</dc:creator>
  <cp:lastModifiedBy>Stephan Palsenbarg</cp:lastModifiedBy>
  <cp:revision>3</cp:revision>
  <dcterms:created xsi:type="dcterms:W3CDTF">2015-03-31T13:34:42Z</dcterms:created>
  <dcterms:modified xsi:type="dcterms:W3CDTF">2015-03-31T13:40:06Z</dcterms:modified>
</cp:coreProperties>
</file>