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587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0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757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65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44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65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12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8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103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12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76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CCE2-8BFC-4FBF-BBA3-81C42E798816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0C351-2E31-4974-89F3-42791B997C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712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Kerria japonica</a:t>
            </a:r>
          </a:p>
        </p:txBody>
      </p:sp>
      <p:pic>
        <p:nvPicPr>
          <p:cNvPr id="5120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2492375"/>
            <a:ext cx="4249737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3357564"/>
            <a:ext cx="42100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kstvak 3"/>
          <p:cNvSpPr txBox="1">
            <a:spLocks noChangeArrowheads="1"/>
          </p:cNvSpPr>
          <p:nvPr/>
        </p:nvSpPr>
        <p:spPr bwMode="auto">
          <a:xfrm>
            <a:off x="7464425" y="1412876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ranonkelstruik</a:t>
            </a:r>
          </a:p>
        </p:txBody>
      </p:sp>
      <p:sp>
        <p:nvSpPr>
          <p:cNvPr id="51206" name="Tekstvak 4"/>
          <p:cNvSpPr txBox="1">
            <a:spLocks noChangeArrowheads="1"/>
          </p:cNvSpPr>
          <p:nvPr/>
        </p:nvSpPr>
        <p:spPr bwMode="auto">
          <a:xfrm>
            <a:off x="6888163" y="2160589"/>
            <a:ext cx="31686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japonica = Japans</a:t>
            </a:r>
          </a:p>
        </p:txBody>
      </p:sp>
      <p:sp>
        <p:nvSpPr>
          <p:cNvPr id="51207" name="Tekstvak 5"/>
          <p:cNvSpPr txBox="1">
            <a:spLocks noChangeArrowheads="1"/>
          </p:cNvSpPr>
          <p:nvPr/>
        </p:nvSpPr>
        <p:spPr bwMode="auto">
          <a:xfrm>
            <a:off x="1852614" y="5516563"/>
            <a:ext cx="4249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Halfhoge heester met gele bloei kort na de Forsythia</a:t>
            </a:r>
          </a:p>
        </p:txBody>
      </p:sp>
    </p:spTree>
    <p:extLst>
      <p:ext uri="{BB962C8B-B14F-4D97-AF65-F5344CB8AC3E}">
        <p14:creationId xmlns:p14="http://schemas.microsoft.com/office/powerpoint/2010/main" val="36081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Kolkwitzia amabilis</a:t>
            </a:r>
          </a:p>
        </p:txBody>
      </p:sp>
      <p:pic>
        <p:nvPicPr>
          <p:cNvPr id="59395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9" y="1989138"/>
            <a:ext cx="345598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268414"/>
            <a:ext cx="34353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kstvak 4"/>
          <p:cNvSpPr txBox="1">
            <a:spLocks noChangeArrowheads="1"/>
          </p:cNvSpPr>
          <p:nvPr/>
        </p:nvSpPr>
        <p:spPr bwMode="auto">
          <a:xfrm>
            <a:off x="6364289" y="6237289"/>
            <a:ext cx="369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Sterk afschilferende stam</a:t>
            </a:r>
          </a:p>
        </p:txBody>
      </p:sp>
    </p:spTree>
    <p:extLst>
      <p:ext uri="{BB962C8B-B14F-4D97-AF65-F5344CB8AC3E}">
        <p14:creationId xmlns:p14="http://schemas.microsoft.com/office/powerpoint/2010/main" val="20703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Lavandula angustifolia</a:t>
            </a:r>
          </a:p>
        </p:txBody>
      </p:sp>
      <p:pic>
        <p:nvPicPr>
          <p:cNvPr id="6041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716339"/>
            <a:ext cx="363696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695450"/>
            <a:ext cx="4330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kstvak 3"/>
          <p:cNvSpPr txBox="1">
            <a:spLocks noChangeArrowheads="1"/>
          </p:cNvSpPr>
          <p:nvPr/>
        </p:nvSpPr>
        <p:spPr bwMode="auto">
          <a:xfrm>
            <a:off x="7248525" y="1341439"/>
            <a:ext cx="2808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lavendel</a:t>
            </a:r>
          </a:p>
        </p:txBody>
      </p:sp>
      <p:sp>
        <p:nvSpPr>
          <p:cNvPr id="60422" name="Tekstvak 4"/>
          <p:cNvSpPr txBox="1">
            <a:spLocks noChangeArrowheads="1"/>
          </p:cNvSpPr>
          <p:nvPr/>
        </p:nvSpPr>
        <p:spPr bwMode="auto">
          <a:xfrm>
            <a:off x="1919288" y="5373688"/>
            <a:ext cx="4330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Zeer bekende lage heester met blauwpaarse bloemen</a:t>
            </a:r>
          </a:p>
        </p:txBody>
      </p:sp>
      <p:sp>
        <p:nvSpPr>
          <p:cNvPr id="60423" name="Tekstvak 1"/>
          <p:cNvSpPr txBox="1">
            <a:spLocks noChangeArrowheads="1"/>
          </p:cNvSpPr>
          <p:nvPr/>
        </p:nvSpPr>
        <p:spPr bwMode="auto">
          <a:xfrm>
            <a:off x="6780214" y="2028826"/>
            <a:ext cx="2484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FF0000"/>
                </a:solidFill>
              </a:rPr>
              <a:t>angustifolia - smalbladig</a:t>
            </a:r>
          </a:p>
        </p:txBody>
      </p:sp>
      <p:sp>
        <p:nvSpPr>
          <p:cNvPr id="60424" name="Tekstvak 2"/>
          <p:cNvSpPr txBox="1">
            <a:spLocks noChangeArrowheads="1"/>
          </p:cNvSpPr>
          <p:nvPr/>
        </p:nvSpPr>
        <p:spPr bwMode="auto">
          <a:xfrm>
            <a:off x="6888163" y="2565401"/>
            <a:ext cx="295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/>
              <a:t>Slaat op het smalle grijze blad</a:t>
            </a:r>
          </a:p>
        </p:txBody>
      </p:sp>
    </p:spTree>
    <p:extLst>
      <p:ext uri="{BB962C8B-B14F-4D97-AF65-F5344CB8AC3E}">
        <p14:creationId xmlns:p14="http://schemas.microsoft.com/office/powerpoint/2010/main" val="40957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Lavandula angustifolia</a:t>
            </a:r>
          </a:p>
        </p:txBody>
      </p:sp>
      <p:pic>
        <p:nvPicPr>
          <p:cNvPr id="6144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628775"/>
            <a:ext cx="36718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2471738"/>
            <a:ext cx="26606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kstvak 3"/>
          <p:cNvSpPr txBox="1">
            <a:spLocks noChangeArrowheads="1"/>
          </p:cNvSpPr>
          <p:nvPr/>
        </p:nvSpPr>
        <p:spPr bwMode="auto">
          <a:xfrm>
            <a:off x="8328026" y="14128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Zittend blad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V="1">
            <a:off x="9012239" y="1782763"/>
            <a:ext cx="179387" cy="3517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7" name="Tekstvak 6"/>
          <p:cNvSpPr txBox="1">
            <a:spLocks noChangeArrowheads="1"/>
          </p:cNvSpPr>
          <p:nvPr/>
        </p:nvSpPr>
        <p:spPr bwMode="auto">
          <a:xfrm>
            <a:off x="5591176" y="2133600"/>
            <a:ext cx="18002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u="sng"/>
              <a:t>lijnvormig</a:t>
            </a:r>
            <a:r>
              <a:rPr lang="nl-NL" altLang="nl-NL"/>
              <a:t> blad</a:t>
            </a:r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endParaRPr lang="nl-NL" altLang="nl-NL"/>
          </a:p>
          <a:p>
            <a:pPr eaLnBrk="1" hangingPunct="1"/>
            <a:r>
              <a:rPr lang="nl-NL" altLang="nl-NL"/>
              <a:t>Grijsgroen blad</a:t>
            </a:r>
          </a:p>
        </p:txBody>
      </p:sp>
      <p:sp>
        <p:nvSpPr>
          <p:cNvPr id="61448" name="Tekstvak 7"/>
          <p:cNvSpPr txBox="1">
            <a:spLocks noChangeArrowheads="1"/>
          </p:cNvSpPr>
          <p:nvPr/>
        </p:nvSpPr>
        <p:spPr bwMode="auto">
          <a:xfrm>
            <a:off x="5591175" y="5529263"/>
            <a:ext cx="187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In het begin sterk viltig</a:t>
            </a:r>
          </a:p>
        </p:txBody>
      </p:sp>
      <p:sp>
        <p:nvSpPr>
          <p:cNvPr id="61449" name="Tekstvak 1"/>
          <p:cNvSpPr txBox="1">
            <a:spLocks noChangeArrowheads="1"/>
          </p:cNvSpPr>
          <p:nvPr/>
        </p:nvSpPr>
        <p:spPr bwMode="auto">
          <a:xfrm>
            <a:off x="5735639" y="1412876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angustifolia = smalbladig</a:t>
            </a:r>
          </a:p>
        </p:txBody>
      </p:sp>
    </p:spTree>
    <p:extLst>
      <p:ext uri="{BB962C8B-B14F-4D97-AF65-F5344CB8AC3E}">
        <p14:creationId xmlns:p14="http://schemas.microsoft.com/office/powerpoint/2010/main" val="39444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Lavandula angustifolia</a:t>
            </a:r>
          </a:p>
        </p:txBody>
      </p:sp>
      <p:pic>
        <p:nvPicPr>
          <p:cNvPr id="6246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628775"/>
            <a:ext cx="6042025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kstvak 2"/>
          <p:cNvSpPr txBox="1">
            <a:spLocks noChangeArrowheads="1"/>
          </p:cNvSpPr>
          <p:nvPr/>
        </p:nvSpPr>
        <p:spPr bwMode="auto">
          <a:xfrm>
            <a:off x="6083301" y="5935664"/>
            <a:ext cx="3021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Grijsviltige scheut, lichte twijg</a:t>
            </a:r>
          </a:p>
        </p:txBody>
      </p:sp>
    </p:spTree>
    <p:extLst>
      <p:ext uri="{BB962C8B-B14F-4D97-AF65-F5344CB8AC3E}">
        <p14:creationId xmlns:p14="http://schemas.microsoft.com/office/powerpoint/2010/main" val="23018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Lavandula angustifolia</a:t>
            </a:r>
          </a:p>
        </p:txBody>
      </p:sp>
      <p:pic>
        <p:nvPicPr>
          <p:cNvPr id="6349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557338"/>
            <a:ext cx="36306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708276"/>
            <a:ext cx="427355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kstvak 3"/>
          <p:cNvSpPr txBox="1">
            <a:spLocks noChangeArrowheads="1"/>
          </p:cNvSpPr>
          <p:nvPr/>
        </p:nvSpPr>
        <p:spPr bwMode="auto">
          <a:xfrm>
            <a:off x="2063751" y="6092826"/>
            <a:ext cx="3630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Blauwpaarse bloem-aar met lipbloemen</a:t>
            </a:r>
          </a:p>
        </p:txBody>
      </p:sp>
      <p:sp>
        <p:nvSpPr>
          <p:cNvPr id="63494" name="Tekstvak 4"/>
          <p:cNvSpPr txBox="1">
            <a:spLocks noChangeArrowheads="1"/>
          </p:cNvSpPr>
          <p:nvPr/>
        </p:nvSpPr>
        <p:spPr bwMode="auto">
          <a:xfrm>
            <a:off x="7608889" y="6092825"/>
            <a:ext cx="268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Uitgebloeide aar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3879851" y="1916113"/>
            <a:ext cx="23606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3648075" y="2349500"/>
            <a:ext cx="25923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7" name="Tekstvak 9"/>
          <p:cNvSpPr txBox="1">
            <a:spLocks noChangeArrowheads="1"/>
          </p:cNvSpPr>
          <p:nvPr/>
        </p:nvSpPr>
        <p:spPr bwMode="auto">
          <a:xfrm>
            <a:off x="6240463" y="1757364"/>
            <a:ext cx="215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Echte bloem (roze)</a:t>
            </a:r>
          </a:p>
        </p:txBody>
      </p:sp>
      <p:sp>
        <p:nvSpPr>
          <p:cNvPr id="63498" name="Tekstvak 11"/>
          <p:cNvSpPr txBox="1">
            <a:spLocks noChangeArrowheads="1"/>
          </p:cNvSpPr>
          <p:nvPr/>
        </p:nvSpPr>
        <p:spPr bwMode="auto">
          <a:xfrm>
            <a:off x="6240464" y="2195514"/>
            <a:ext cx="309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Bloemomhulsel (paarsblauw)</a:t>
            </a:r>
          </a:p>
        </p:txBody>
      </p:sp>
    </p:spTree>
    <p:extLst>
      <p:ext uri="{BB962C8B-B14F-4D97-AF65-F5344CB8AC3E}">
        <p14:creationId xmlns:p14="http://schemas.microsoft.com/office/powerpoint/2010/main" val="11226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ovalifolium</a:t>
            </a:r>
          </a:p>
        </p:txBody>
      </p:sp>
      <p:pic>
        <p:nvPicPr>
          <p:cNvPr id="6451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3284539"/>
            <a:ext cx="43799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628775"/>
            <a:ext cx="352742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kstvak 3"/>
          <p:cNvSpPr txBox="1">
            <a:spLocks noChangeArrowheads="1"/>
          </p:cNvSpPr>
          <p:nvPr/>
        </p:nvSpPr>
        <p:spPr bwMode="auto">
          <a:xfrm>
            <a:off x="7464425" y="1412876"/>
            <a:ext cx="2795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Haag-liguster</a:t>
            </a:r>
          </a:p>
        </p:txBody>
      </p:sp>
      <p:sp>
        <p:nvSpPr>
          <p:cNvPr id="64518" name="Tekstvak 4"/>
          <p:cNvSpPr txBox="1">
            <a:spLocks noChangeArrowheads="1"/>
          </p:cNvSpPr>
          <p:nvPr/>
        </p:nvSpPr>
        <p:spPr bwMode="auto">
          <a:xfrm>
            <a:off x="2063751" y="6021388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heester, vaak als haag gebruikt (halfbladhoudend)</a:t>
            </a:r>
          </a:p>
        </p:txBody>
      </p:sp>
    </p:spTree>
    <p:extLst>
      <p:ext uri="{BB962C8B-B14F-4D97-AF65-F5344CB8AC3E}">
        <p14:creationId xmlns:p14="http://schemas.microsoft.com/office/powerpoint/2010/main" val="3319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ovalifolium</a:t>
            </a:r>
          </a:p>
        </p:txBody>
      </p:sp>
      <p:pic>
        <p:nvPicPr>
          <p:cNvPr id="6553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44675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3644900"/>
            <a:ext cx="45418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kstvak 3"/>
          <p:cNvSpPr txBox="1">
            <a:spLocks noChangeArrowheads="1"/>
          </p:cNvSpPr>
          <p:nvPr/>
        </p:nvSpPr>
        <p:spPr bwMode="auto">
          <a:xfrm>
            <a:off x="7319963" y="1412876"/>
            <a:ext cx="295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>
                <a:solidFill>
                  <a:srgbClr val="C00000"/>
                </a:solidFill>
              </a:rPr>
              <a:t>ovalifolium = met ovaal-eirond blad</a:t>
            </a:r>
          </a:p>
        </p:txBody>
      </p:sp>
      <p:sp>
        <p:nvSpPr>
          <p:cNvPr id="65542" name="Tekstvak 4"/>
          <p:cNvSpPr txBox="1">
            <a:spLocks noChangeArrowheads="1"/>
          </p:cNvSpPr>
          <p:nvPr/>
        </p:nvSpPr>
        <p:spPr bwMode="auto">
          <a:xfrm>
            <a:off x="5591175" y="1844675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Ovaal-eirond blad</a:t>
            </a:r>
          </a:p>
        </p:txBody>
      </p:sp>
      <p:sp>
        <p:nvSpPr>
          <p:cNvPr id="65543" name="Tekstvak 5"/>
          <p:cNvSpPr txBox="1">
            <a:spLocks noChangeArrowheads="1"/>
          </p:cNvSpPr>
          <p:nvPr/>
        </p:nvSpPr>
        <p:spPr bwMode="auto">
          <a:xfrm>
            <a:off x="7464426" y="3181350"/>
            <a:ext cx="288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Donkergroen en glimmend</a:t>
            </a:r>
          </a:p>
        </p:txBody>
      </p:sp>
      <p:sp>
        <p:nvSpPr>
          <p:cNvPr id="65544" name="Tekstvak 6"/>
          <p:cNvSpPr txBox="1">
            <a:spLocks noChangeArrowheads="1"/>
          </p:cNvSpPr>
          <p:nvPr/>
        </p:nvSpPr>
        <p:spPr bwMode="auto">
          <a:xfrm>
            <a:off x="2208213" y="6165850"/>
            <a:ext cx="3382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Kleine bladsteel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 flipH="1">
            <a:off x="5591176" y="4797426"/>
            <a:ext cx="2487613" cy="1368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6" name="Tekstvak 9"/>
          <p:cNvSpPr txBox="1">
            <a:spLocks noChangeArrowheads="1"/>
          </p:cNvSpPr>
          <p:nvPr/>
        </p:nvSpPr>
        <p:spPr bwMode="auto">
          <a:xfrm>
            <a:off x="1919289" y="5664200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Dik blad</a:t>
            </a:r>
          </a:p>
        </p:txBody>
      </p:sp>
    </p:spTree>
    <p:extLst>
      <p:ext uri="{BB962C8B-B14F-4D97-AF65-F5344CB8AC3E}">
        <p14:creationId xmlns:p14="http://schemas.microsoft.com/office/powerpoint/2010/main" val="7275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888"/>
            <a:ext cx="2312988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ovalifolium</a:t>
            </a:r>
          </a:p>
        </p:txBody>
      </p:sp>
      <p:pic>
        <p:nvPicPr>
          <p:cNvPr id="6656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4283076"/>
            <a:ext cx="225266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773239"/>
            <a:ext cx="3913188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kstvak 4"/>
          <p:cNvSpPr txBox="1">
            <a:spLocks noChangeArrowheads="1"/>
          </p:cNvSpPr>
          <p:nvPr/>
        </p:nvSpPr>
        <p:spPr bwMode="auto">
          <a:xfrm>
            <a:off x="6600825" y="5195889"/>
            <a:ext cx="3284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Olijfgroene, opgaande twijgen</a:t>
            </a:r>
          </a:p>
        </p:txBody>
      </p:sp>
      <p:sp>
        <p:nvSpPr>
          <p:cNvPr id="66567" name="Tekstvak 5"/>
          <p:cNvSpPr txBox="1">
            <a:spLocks noChangeArrowheads="1"/>
          </p:cNvSpPr>
          <p:nvPr/>
        </p:nvSpPr>
        <p:spPr bwMode="auto">
          <a:xfrm>
            <a:off x="3000376" y="1773238"/>
            <a:ext cx="287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Tegenoverstaande knopstand</a:t>
            </a:r>
          </a:p>
        </p:txBody>
      </p:sp>
      <p:sp>
        <p:nvSpPr>
          <p:cNvPr id="66568" name="Tekstvak 6"/>
          <p:cNvSpPr txBox="1">
            <a:spLocks noChangeArrowheads="1"/>
          </p:cNvSpPr>
          <p:nvPr/>
        </p:nvSpPr>
        <p:spPr bwMode="auto">
          <a:xfrm>
            <a:off x="5016501" y="6108700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Groene knoppen</a:t>
            </a:r>
          </a:p>
        </p:txBody>
      </p:sp>
      <p:sp>
        <p:nvSpPr>
          <p:cNvPr id="66569" name="Tekstvak 7"/>
          <p:cNvSpPr txBox="1">
            <a:spLocks noChangeArrowheads="1"/>
          </p:cNvSpPr>
          <p:nvPr/>
        </p:nvSpPr>
        <p:spPr bwMode="auto">
          <a:xfrm>
            <a:off x="3000375" y="28527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Aanliggend </a:t>
            </a:r>
          </a:p>
        </p:txBody>
      </p:sp>
    </p:spTree>
    <p:extLst>
      <p:ext uri="{BB962C8B-B14F-4D97-AF65-F5344CB8AC3E}">
        <p14:creationId xmlns:p14="http://schemas.microsoft.com/office/powerpoint/2010/main" val="6202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ovalifolium</a:t>
            </a:r>
          </a:p>
        </p:txBody>
      </p:sp>
      <p:pic>
        <p:nvPicPr>
          <p:cNvPr id="6758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76413"/>
            <a:ext cx="42814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776413"/>
            <a:ext cx="3884612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kstvak 3"/>
          <p:cNvSpPr txBox="1">
            <a:spLocks noChangeArrowheads="1"/>
          </p:cNvSpPr>
          <p:nvPr/>
        </p:nvSpPr>
        <p:spPr bwMode="auto">
          <a:xfrm>
            <a:off x="1847850" y="479742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Lange witte bloempluim</a:t>
            </a:r>
          </a:p>
        </p:txBody>
      </p:sp>
      <p:sp>
        <p:nvSpPr>
          <p:cNvPr id="67590" name="Tekstvak 4"/>
          <p:cNvSpPr txBox="1">
            <a:spLocks noChangeArrowheads="1"/>
          </p:cNvSpPr>
          <p:nvPr/>
        </p:nvSpPr>
        <p:spPr bwMode="auto">
          <a:xfrm>
            <a:off x="7248526" y="5876925"/>
            <a:ext cx="301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Zwarte vruchten</a:t>
            </a:r>
          </a:p>
        </p:txBody>
      </p:sp>
    </p:spTree>
    <p:extLst>
      <p:ext uri="{BB962C8B-B14F-4D97-AF65-F5344CB8AC3E}">
        <p14:creationId xmlns:p14="http://schemas.microsoft.com/office/powerpoint/2010/main" val="25709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vulgare</a:t>
            </a:r>
          </a:p>
        </p:txBody>
      </p:sp>
      <p:pic>
        <p:nvPicPr>
          <p:cNvPr id="6861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989138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848100"/>
            <a:ext cx="3792537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kstvak 3"/>
          <p:cNvSpPr txBox="1">
            <a:spLocks noChangeArrowheads="1"/>
          </p:cNvSpPr>
          <p:nvPr/>
        </p:nvSpPr>
        <p:spPr bwMode="auto">
          <a:xfrm>
            <a:off x="7896225" y="12684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liguster</a:t>
            </a:r>
          </a:p>
        </p:txBody>
      </p:sp>
      <p:sp>
        <p:nvSpPr>
          <p:cNvPr id="68614" name="Tekstvak 4"/>
          <p:cNvSpPr txBox="1">
            <a:spLocks noChangeArrowheads="1"/>
          </p:cNvSpPr>
          <p:nvPr/>
        </p:nvSpPr>
        <p:spPr bwMode="auto">
          <a:xfrm>
            <a:off x="1941513" y="5589588"/>
            <a:ext cx="4513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heester met geurende bloemen, ook als haag te gebruiken (kaal in winter)</a:t>
            </a:r>
          </a:p>
        </p:txBody>
      </p:sp>
    </p:spTree>
    <p:extLst>
      <p:ext uri="{BB962C8B-B14F-4D97-AF65-F5344CB8AC3E}">
        <p14:creationId xmlns:p14="http://schemas.microsoft.com/office/powerpoint/2010/main" val="32840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908051"/>
            <a:ext cx="3465512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Kerria japonica</a:t>
            </a:r>
          </a:p>
        </p:txBody>
      </p:sp>
      <p:pic>
        <p:nvPicPr>
          <p:cNvPr id="52228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44676"/>
            <a:ext cx="41275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kstvak 3"/>
          <p:cNvSpPr txBox="1">
            <a:spLocks noChangeArrowheads="1"/>
          </p:cNvSpPr>
          <p:nvPr/>
        </p:nvSpPr>
        <p:spPr bwMode="auto">
          <a:xfrm>
            <a:off x="2063750" y="5229225"/>
            <a:ext cx="412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Ovaal blad met dubbelgezaagde bladrand</a:t>
            </a:r>
          </a:p>
        </p:txBody>
      </p:sp>
      <p:sp>
        <p:nvSpPr>
          <p:cNvPr id="52230" name="Tekstvak 4"/>
          <p:cNvSpPr txBox="1">
            <a:spLocks noChangeArrowheads="1"/>
          </p:cNvSpPr>
          <p:nvPr/>
        </p:nvSpPr>
        <p:spPr bwMode="auto">
          <a:xfrm>
            <a:off x="5087938" y="6021389"/>
            <a:ext cx="208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Nerven liggen diep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7032625" y="5413376"/>
            <a:ext cx="1589088" cy="792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0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6" y="3902075"/>
            <a:ext cx="62388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vulgare</a:t>
            </a:r>
          </a:p>
        </p:txBody>
      </p:sp>
      <p:pic>
        <p:nvPicPr>
          <p:cNvPr id="69636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6" y="1484313"/>
            <a:ext cx="512921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kstvak 3"/>
          <p:cNvSpPr txBox="1">
            <a:spLocks noChangeArrowheads="1"/>
          </p:cNvSpPr>
          <p:nvPr/>
        </p:nvSpPr>
        <p:spPr bwMode="auto">
          <a:xfrm>
            <a:off x="5808663" y="5951539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Smaller blad dan Ligustrum ovalifolium</a:t>
            </a:r>
          </a:p>
        </p:txBody>
      </p:sp>
      <p:sp>
        <p:nvSpPr>
          <p:cNvPr id="69638" name="Tekstvak 4"/>
          <p:cNvSpPr txBox="1">
            <a:spLocks noChangeArrowheads="1"/>
          </p:cNvSpPr>
          <p:nvPr/>
        </p:nvSpPr>
        <p:spPr bwMode="auto">
          <a:xfrm>
            <a:off x="1863726" y="4581525"/>
            <a:ext cx="2936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Smal-ovaal, dofgroen blad</a:t>
            </a:r>
          </a:p>
        </p:txBody>
      </p:sp>
    </p:spTree>
    <p:extLst>
      <p:ext uri="{BB962C8B-B14F-4D97-AF65-F5344CB8AC3E}">
        <p14:creationId xmlns:p14="http://schemas.microsoft.com/office/powerpoint/2010/main" val="26217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77814"/>
            <a:ext cx="2746375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vulgare</a:t>
            </a:r>
          </a:p>
        </p:txBody>
      </p:sp>
      <p:sp>
        <p:nvSpPr>
          <p:cNvPr id="70660" name="Tekstvak 3"/>
          <p:cNvSpPr txBox="1">
            <a:spLocks noChangeArrowheads="1"/>
          </p:cNvSpPr>
          <p:nvPr/>
        </p:nvSpPr>
        <p:spPr bwMode="auto">
          <a:xfrm>
            <a:off x="4151313" y="4797425"/>
            <a:ext cx="2449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Bruingroene knop</a:t>
            </a:r>
          </a:p>
        </p:txBody>
      </p:sp>
      <p:sp>
        <p:nvSpPr>
          <p:cNvPr id="70661" name="Tekstvak 4"/>
          <p:cNvSpPr txBox="1">
            <a:spLocks noChangeArrowheads="1"/>
          </p:cNvSpPr>
          <p:nvPr/>
        </p:nvSpPr>
        <p:spPr bwMode="auto">
          <a:xfrm>
            <a:off x="3432175" y="3573463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aanliggend</a:t>
            </a:r>
          </a:p>
        </p:txBody>
      </p:sp>
      <p:sp>
        <p:nvSpPr>
          <p:cNvPr id="70662" name="Tekstvak 5"/>
          <p:cNvSpPr txBox="1">
            <a:spLocks noChangeArrowheads="1"/>
          </p:cNvSpPr>
          <p:nvPr/>
        </p:nvSpPr>
        <p:spPr bwMode="auto">
          <a:xfrm>
            <a:off x="3432176" y="2205038"/>
            <a:ext cx="2303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Overstaande knopstand</a:t>
            </a:r>
          </a:p>
        </p:txBody>
      </p:sp>
      <p:pic>
        <p:nvPicPr>
          <p:cNvPr id="70663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1628776"/>
            <a:ext cx="3414713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kstvak 7"/>
          <p:cNvSpPr txBox="1">
            <a:spLocks noChangeArrowheads="1"/>
          </p:cNvSpPr>
          <p:nvPr/>
        </p:nvSpPr>
        <p:spPr bwMode="auto">
          <a:xfrm>
            <a:off x="4403725" y="5876925"/>
            <a:ext cx="219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Grijsbruine twijg</a:t>
            </a:r>
          </a:p>
        </p:txBody>
      </p:sp>
    </p:spTree>
    <p:extLst>
      <p:ext uri="{BB962C8B-B14F-4D97-AF65-F5344CB8AC3E}">
        <p14:creationId xmlns:p14="http://schemas.microsoft.com/office/powerpoint/2010/main" val="27991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Ligustrum vulgare</a:t>
            </a:r>
          </a:p>
        </p:txBody>
      </p:sp>
      <p:pic>
        <p:nvPicPr>
          <p:cNvPr id="7168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31975"/>
            <a:ext cx="42291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844675"/>
            <a:ext cx="436721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kstvak 4"/>
          <p:cNvSpPr txBox="1">
            <a:spLocks noChangeArrowheads="1"/>
          </p:cNvSpPr>
          <p:nvPr/>
        </p:nvSpPr>
        <p:spPr bwMode="auto">
          <a:xfrm>
            <a:off x="1703388" y="4868864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Witte , geurende bloempluim</a:t>
            </a:r>
          </a:p>
        </p:txBody>
      </p:sp>
      <p:sp>
        <p:nvSpPr>
          <p:cNvPr id="71686" name="Tekstvak 5"/>
          <p:cNvSpPr txBox="1">
            <a:spLocks noChangeArrowheads="1"/>
          </p:cNvSpPr>
          <p:nvPr/>
        </p:nvSpPr>
        <p:spPr bwMode="auto">
          <a:xfrm>
            <a:off x="7680326" y="4868864"/>
            <a:ext cx="2778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Zwarte vruchten</a:t>
            </a:r>
          </a:p>
        </p:txBody>
      </p:sp>
    </p:spTree>
    <p:extLst>
      <p:ext uri="{BB962C8B-B14F-4D97-AF65-F5344CB8AC3E}">
        <p14:creationId xmlns:p14="http://schemas.microsoft.com/office/powerpoint/2010/main" val="31448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Verschillen Ligustrum-soorten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1847851" y="2027238"/>
          <a:ext cx="8424863" cy="2925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18"/>
                <a:gridCol w="3528361"/>
                <a:gridCol w="3744384"/>
              </a:tblGrid>
              <a:tr h="365711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err="1" smtClean="0"/>
                        <a:t>Ligustrum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ovalifolium</a:t>
                      </a:r>
                      <a:endParaRPr lang="nl-NL" sz="1800" dirty="0"/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err="1" smtClean="0"/>
                        <a:t>Ligustrum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vulgare</a:t>
                      </a:r>
                      <a:endParaRPr lang="nl-NL" sz="1800" dirty="0"/>
                    </a:p>
                  </a:txBody>
                  <a:tcPr marL="91439" marR="91439" marT="45704" marB="45704"/>
                </a:tc>
              </a:tr>
              <a:tr h="64001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Breed ovaal</a:t>
                      </a:r>
                    </a:p>
                    <a:p>
                      <a:pPr algn="ctr"/>
                      <a:endParaRPr lang="nl-NL" sz="1800" dirty="0"/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Smal ovaal</a:t>
                      </a:r>
                      <a:endParaRPr lang="nl-NL" sz="1800" dirty="0"/>
                    </a:p>
                  </a:txBody>
                  <a:tcPr marL="91439" marR="91439" marT="45704" marB="45704"/>
                </a:tc>
              </a:tr>
              <a:tr h="64001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Twijg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Olijfgroen</a:t>
                      </a:r>
                    </a:p>
                    <a:p>
                      <a:pPr algn="ctr"/>
                      <a:endParaRPr lang="nl-NL" sz="1800" dirty="0"/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Grijsgroen</a:t>
                      </a:r>
                      <a:endParaRPr lang="nl-NL" sz="1800" dirty="0"/>
                    </a:p>
                  </a:txBody>
                  <a:tcPr marL="91439" marR="91439" marT="45704" marB="45704"/>
                </a:tc>
              </a:tr>
              <a:tr h="64001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Scheut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Kaal</a:t>
                      </a:r>
                    </a:p>
                    <a:p>
                      <a:pPr algn="ctr"/>
                      <a:endParaRPr lang="nl-NL" sz="1800" dirty="0"/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Fijn behaard</a:t>
                      </a:r>
                      <a:endParaRPr lang="nl-NL" sz="1800" dirty="0"/>
                    </a:p>
                  </a:txBody>
                  <a:tcPr marL="91439" marR="91439" marT="45704" marB="45704"/>
                </a:tc>
              </a:tr>
              <a:tr h="640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/>
                        <a:t>Bloem</a:t>
                      </a:r>
                    </a:p>
                    <a:p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/>
                        <a:t>Smalle pluim</a:t>
                      </a:r>
                    </a:p>
                    <a:p>
                      <a:pPr algn="ctr"/>
                      <a:endParaRPr lang="nl-NL" sz="1800" dirty="0"/>
                    </a:p>
                  </a:txBody>
                  <a:tcPr marL="91439" marR="91439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/>
                        <a:t>Brede, losse pluim</a:t>
                      </a:r>
                    </a:p>
                    <a:p>
                      <a:pPr algn="ctr"/>
                      <a:endParaRPr lang="nl-NL" sz="1800" dirty="0"/>
                    </a:p>
                  </a:txBody>
                  <a:tcPr marL="91439" marR="91439" marT="45704" marB="4570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1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Magnolia soulangeana</a:t>
            </a:r>
          </a:p>
        </p:txBody>
      </p:sp>
      <p:pic>
        <p:nvPicPr>
          <p:cNvPr id="7373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73238"/>
            <a:ext cx="39370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249614"/>
            <a:ext cx="447516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kstvak 3"/>
          <p:cNvSpPr txBox="1">
            <a:spLocks noChangeArrowheads="1"/>
          </p:cNvSpPr>
          <p:nvPr/>
        </p:nvSpPr>
        <p:spPr bwMode="auto">
          <a:xfrm>
            <a:off x="7680326" y="1341439"/>
            <a:ext cx="2663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beverboom</a:t>
            </a:r>
          </a:p>
        </p:txBody>
      </p:sp>
      <p:sp>
        <p:nvSpPr>
          <p:cNvPr id="73734" name="Tekstvak 4"/>
          <p:cNvSpPr txBox="1">
            <a:spLocks noChangeArrowheads="1"/>
          </p:cNvSpPr>
          <p:nvPr/>
        </p:nvSpPr>
        <p:spPr bwMode="auto">
          <a:xfrm>
            <a:off x="6240464" y="2133600"/>
            <a:ext cx="4103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Slaat op de stamper / vruchtbeginsel, welke lijkt op een beverstaart </a:t>
            </a:r>
          </a:p>
        </p:txBody>
      </p:sp>
      <p:sp>
        <p:nvSpPr>
          <p:cNvPr id="73735" name="Tekstvak 5"/>
          <p:cNvSpPr txBox="1">
            <a:spLocks noChangeArrowheads="1"/>
          </p:cNvSpPr>
          <p:nvPr/>
        </p:nvSpPr>
        <p:spPr bwMode="auto">
          <a:xfrm>
            <a:off x="1774825" y="4927601"/>
            <a:ext cx="393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boomachtige struik met grote tulpachtige blomen</a:t>
            </a:r>
          </a:p>
        </p:txBody>
      </p:sp>
    </p:spTree>
    <p:extLst>
      <p:ext uri="{BB962C8B-B14F-4D97-AF65-F5344CB8AC3E}">
        <p14:creationId xmlns:p14="http://schemas.microsoft.com/office/powerpoint/2010/main" val="328605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Magnolia soulangeana</a:t>
            </a:r>
          </a:p>
        </p:txBody>
      </p:sp>
      <p:pic>
        <p:nvPicPr>
          <p:cNvPr id="7475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557339"/>
            <a:ext cx="38893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108076"/>
            <a:ext cx="295275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kstvak 3"/>
          <p:cNvSpPr txBox="1">
            <a:spLocks noChangeArrowheads="1"/>
          </p:cNvSpPr>
          <p:nvPr/>
        </p:nvSpPr>
        <p:spPr bwMode="auto">
          <a:xfrm>
            <a:off x="2351089" y="5589588"/>
            <a:ext cx="388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Dik dofgroen blad</a:t>
            </a:r>
          </a:p>
        </p:txBody>
      </p:sp>
      <p:sp>
        <p:nvSpPr>
          <p:cNvPr id="74758" name="Tekstvak 4"/>
          <p:cNvSpPr txBox="1">
            <a:spLocks noChangeArrowheads="1"/>
          </p:cNvSpPr>
          <p:nvPr/>
        </p:nvSpPr>
        <p:spPr bwMode="auto">
          <a:xfrm>
            <a:off x="5591176" y="6165850"/>
            <a:ext cx="3241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Ovaal blad met duidelijke punt</a:t>
            </a:r>
          </a:p>
        </p:txBody>
      </p:sp>
    </p:spTree>
    <p:extLst>
      <p:ext uri="{BB962C8B-B14F-4D97-AF65-F5344CB8AC3E}">
        <p14:creationId xmlns:p14="http://schemas.microsoft.com/office/powerpoint/2010/main" val="6581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Magnolia soulangeana</a:t>
            </a:r>
          </a:p>
        </p:txBody>
      </p:sp>
      <p:pic>
        <p:nvPicPr>
          <p:cNvPr id="7577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281114"/>
            <a:ext cx="3455987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200275"/>
            <a:ext cx="460851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kstvak 3"/>
          <p:cNvSpPr txBox="1">
            <a:spLocks noChangeArrowheads="1"/>
          </p:cNvSpPr>
          <p:nvPr/>
        </p:nvSpPr>
        <p:spPr bwMode="auto">
          <a:xfrm>
            <a:off x="3048000" y="6165850"/>
            <a:ext cx="2592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Grijze twijg</a:t>
            </a:r>
          </a:p>
        </p:txBody>
      </p:sp>
      <p:sp>
        <p:nvSpPr>
          <p:cNvPr id="75782" name="Tekstvak 4"/>
          <p:cNvSpPr txBox="1">
            <a:spLocks noChangeArrowheads="1"/>
          </p:cNvSpPr>
          <p:nvPr/>
        </p:nvSpPr>
        <p:spPr bwMode="auto">
          <a:xfrm>
            <a:off x="7319964" y="6165850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Viltige (bloem)knoppen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7751763" y="2644775"/>
            <a:ext cx="576262" cy="414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V="1">
            <a:off x="9551988" y="3213101"/>
            <a:ext cx="0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85" name="Tekstvak 11"/>
          <p:cNvSpPr txBox="1">
            <a:spLocks noChangeArrowheads="1"/>
          </p:cNvSpPr>
          <p:nvPr/>
        </p:nvSpPr>
        <p:spPr bwMode="auto">
          <a:xfrm>
            <a:off x="6672263" y="3059114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>
                <a:solidFill>
                  <a:srgbClr val="C00000"/>
                </a:solidFill>
              </a:rPr>
              <a:t>bloemknop</a:t>
            </a:r>
          </a:p>
        </p:txBody>
      </p:sp>
      <p:sp>
        <p:nvSpPr>
          <p:cNvPr id="75786" name="Tekstvak 13"/>
          <p:cNvSpPr txBox="1">
            <a:spLocks noChangeArrowheads="1"/>
          </p:cNvSpPr>
          <p:nvPr/>
        </p:nvSpPr>
        <p:spPr bwMode="auto">
          <a:xfrm>
            <a:off x="9264650" y="2905126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bladknop</a:t>
            </a:r>
          </a:p>
        </p:txBody>
      </p:sp>
      <p:sp>
        <p:nvSpPr>
          <p:cNvPr id="75787" name="Tekstvak 12"/>
          <p:cNvSpPr txBox="1">
            <a:spLocks noChangeArrowheads="1"/>
          </p:cNvSpPr>
          <p:nvPr/>
        </p:nvSpPr>
        <p:spPr bwMode="auto">
          <a:xfrm>
            <a:off x="4224338" y="23018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Bruingrijze scheut</a:t>
            </a:r>
          </a:p>
        </p:txBody>
      </p:sp>
    </p:spTree>
    <p:extLst>
      <p:ext uri="{BB962C8B-B14F-4D97-AF65-F5344CB8AC3E}">
        <p14:creationId xmlns:p14="http://schemas.microsoft.com/office/powerpoint/2010/main" val="34443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Magnolia soulangeana</a:t>
            </a:r>
          </a:p>
        </p:txBody>
      </p:sp>
      <p:pic>
        <p:nvPicPr>
          <p:cNvPr id="7680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739900"/>
            <a:ext cx="3968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kstvak 2"/>
          <p:cNvSpPr txBox="1">
            <a:spLocks noChangeArrowheads="1"/>
          </p:cNvSpPr>
          <p:nvPr/>
        </p:nvSpPr>
        <p:spPr bwMode="auto">
          <a:xfrm>
            <a:off x="1919288" y="5349875"/>
            <a:ext cx="396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Grote, witroze, tulpachtige bloemen</a:t>
            </a:r>
          </a:p>
        </p:txBody>
      </p:sp>
      <p:pic>
        <p:nvPicPr>
          <p:cNvPr id="76805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098675"/>
            <a:ext cx="3433762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1268413"/>
            <a:ext cx="21605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kstvak 5"/>
          <p:cNvSpPr txBox="1">
            <a:spLocks noChangeArrowheads="1"/>
          </p:cNvSpPr>
          <p:nvPr/>
        </p:nvSpPr>
        <p:spPr bwMode="auto">
          <a:xfrm>
            <a:off x="6311900" y="5722939"/>
            <a:ext cx="415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Vruchtbeginsel en zaaddoos </a:t>
            </a:r>
            <a:r>
              <a:rPr lang="nl-NL" altLang="nl-NL" sz="1400"/>
              <a:t>(opengesneden)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5664200" y="3832225"/>
            <a:ext cx="2368550" cy="226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9" name="Tekstvak 8"/>
          <p:cNvSpPr txBox="1">
            <a:spLocks noChangeArrowheads="1"/>
          </p:cNvSpPr>
          <p:nvPr/>
        </p:nvSpPr>
        <p:spPr bwMode="auto">
          <a:xfrm>
            <a:off x="4079876" y="6237289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Lijkt op een beverstaart</a:t>
            </a:r>
          </a:p>
        </p:txBody>
      </p:sp>
    </p:spTree>
    <p:extLst>
      <p:ext uri="{BB962C8B-B14F-4D97-AF65-F5344CB8AC3E}">
        <p14:creationId xmlns:p14="http://schemas.microsoft.com/office/powerpoint/2010/main" val="39479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Philadelphus coronarius</a:t>
            </a:r>
          </a:p>
        </p:txBody>
      </p:sp>
      <p:pic>
        <p:nvPicPr>
          <p:cNvPr id="7782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120900"/>
            <a:ext cx="4192587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357563"/>
            <a:ext cx="44037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kstvak 3"/>
          <p:cNvSpPr txBox="1">
            <a:spLocks noChangeArrowheads="1"/>
          </p:cNvSpPr>
          <p:nvPr/>
        </p:nvSpPr>
        <p:spPr bwMode="auto">
          <a:xfrm>
            <a:off x="7535864" y="1341439"/>
            <a:ext cx="2808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boerenjasmijn</a:t>
            </a:r>
          </a:p>
        </p:txBody>
      </p:sp>
      <p:sp>
        <p:nvSpPr>
          <p:cNvPr id="77830" name="Tekstvak 4"/>
          <p:cNvSpPr txBox="1">
            <a:spLocks noChangeArrowheads="1"/>
          </p:cNvSpPr>
          <p:nvPr/>
        </p:nvSpPr>
        <p:spPr bwMode="auto">
          <a:xfrm>
            <a:off x="1703389" y="5445126"/>
            <a:ext cx="4192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breed uitgroeiende heester, overvloedig bloeiend</a:t>
            </a:r>
          </a:p>
        </p:txBody>
      </p:sp>
    </p:spTree>
    <p:extLst>
      <p:ext uri="{BB962C8B-B14F-4D97-AF65-F5344CB8AC3E}">
        <p14:creationId xmlns:p14="http://schemas.microsoft.com/office/powerpoint/2010/main" val="74700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Philadelphus coronarius</a:t>
            </a:r>
          </a:p>
        </p:txBody>
      </p:sp>
      <p:pic>
        <p:nvPicPr>
          <p:cNvPr id="7885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57338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084264"/>
            <a:ext cx="30829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kstvak 3"/>
          <p:cNvSpPr txBox="1">
            <a:spLocks noChangeArrowheads="1"/>
          </p:cNvSpPr>
          <p:nvPr/>
        </p:nvSpPr>
        <p:spPr bwMode="auto">
          <a:xfrm>
            <a:off x="6648451" y="6021389"/>
            <a:ext cx="228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Eirond blad</a:t>
            </a:r>
          </a:p>
        </p:txBody>
      </p:sp>
      <p:sp>
        <p:nvSpPr>
          <p:cNvPr id="78854" name="Tekstvak 4"/>
          <p:cNvSpPr txBox="1">
            <a:spLocks noChangeArrowheads="1"/>
          </p:cNvSpPr>
          <p:nvPr/>
        </p:nvSpPr>
        <p:spPr bwMode="auto">
          <a:xfrm>
            <a:off x="1847850" y="5373688"/>
            <a:ext cx="480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Getande bladrand</a:t>
            </a:r>
          </a:p>
        </p:txBody>
      </p:sp>
    </p:spTree>
    <p:extLst>
      <p:ext uri="{BB962C8B-B14F-4D97-AF65-F5344CB8AC3E}">
        <p14:creationId xmlns:p14="http://schemas.microsoft.com/office/powerpoint/2010/main" val="31705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4" y="620713"/>
            <a:ext cx="38496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Kerria japonica</a:t>
            </a:r>
          </a:p>
        </p:txBody>
      </p:sp>
      <p:pic>
        <p:nvPicPr>
          <p:cNvPr id="5325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412876"/>
            <a:ext cx="3727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kstvak 2"/>
          <p:cNvSpPr txBox="1">
            <a:spLocks noChangeArrowheads="1"/>
          </p:cNvSpPr>
          <p:nvPr/>
        </p:nvSpPr>
        <p:spPr bwMode="auto">
          <a:xfrm>
            <a:off x="5808663" y="6026150"/>
            <a:ext cx="294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Glanzend groene twijg</a:t>
            </a:r>
          </a:p>
        </p:txBody>
      </p:sp>
      <p:sp>
        <p:nvSpPr>
          <p:cNvPr id="53254" name="Tekstvak 4"/>
          <p:cNvSpPr txBox="1">
            <a:spLocks noChangeArrowheads="1"/>
          </p:cNvSpPr>
          <p:nvPr/>
        </p:nvSpPr>
        <p:spPr bwMode="auto">
          <a:xfrm>
            <a:off x="5808663" y="29924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Donkere knop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3648075" y="3176588"/>
            <a:ext cx="21605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6" name="Tekstvak 7"/>
          <p:cNvSpPr txBox="1">
            <a:spLocks noChangeArrowheads="1"/>
          </p:cNvSpPr>
          <p:nvPr/>
        </p:nvSpPr>
        <p:spPr bwMode="auto">
          <a:xfrm>
            <a:off x="5880101" y="1773238"/>
            <a:ext cx="2874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Verspreide bladstand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 flipH="1" flipV="1">
            <a:off x="8112125" y="2141538"/>
            <a:ext cx="215900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2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Philadelphus coronarius</a:t>
            </a:r>
          </a:p>
        </p:txBody>
      </p:sp>
      <p:pic>
        <p:nvPicPr>
          <p:cNvPr id="7987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1" y="1131888"/>
            <a:ext cx="27209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89139"/>
            <a:ext cx="24765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852739"/>
            <a:ext cx="39830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kstvak 4"/>
          <p:cNvSpPr txBox="1">
            <a:spLocks noChangeArrowheads="1"/>
          </p:cNvSpPr>
          <p:nvPr/>
        </p:nvSpPr>
        <p:spPr bwMode="auto">
          <a:xfrm>
            <a:off x="4568826" y="6165850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Roodbruine twijg</a:t>
            </a:r>
          </a:p>
        </p:txBody>
      </p:sp>
      <p:sp>
        <p:nvSpPr>
          <p:cNvPr id="79879" name="Tekstvak 5"/>
          <p:cNvSpPr txBox="1">
            <a:spLocks noChangeArrowheads="1"/>
          </p:cNvSpPr>
          <p:nvPr/>
        </p:nvSpPr>
        <p:spPr bwMode="auto">
          <a:xfrm>
            <a:off x="1908175" y="5168900"/>
            <a:ext cx="247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Overstaande knopstand</a:t>
            </a:r>
          </a:p>
        </p:txBody>
      </p:sp>
      <p:sp>
        <p:nvSpPr>
          <p:cNvPr id="79880" name="Tekstvak 6"/>
          <p:cNvSpPr txBox="1">
            <a:spLocks noChangeArrowheads="1"/>
          </p:cNvSpPr>
          <p:nvPr/>
        </p:nvSpPr>
        <p:spPr bwMode="auto">
          <a:xfrm>
            <a:off x="6743700" y="6165850"/>
            <a:ext cx="3506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Kleine knoppen</a:t>
            </a:r>
          </a:p>
        </p:txBody>
      </p:sp>
    </p:spTree>
    <p:extLst>
      <p:ext uri="{BB962C8B-B14F-4D97-AF65-F5344CB8AC3E}">
        <p14:creationId xmlns:p14="http://schemas.microsoft.com/office/powerpoint/2010/main" val="35129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Philadelphus coronarius</a:t>
            </a:r>
          </a:p>
        </p:txBody>
      </p:sp>
      <p:pic>
        <p:nvPicPr>
          <p:cNvPr id="8089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951038"/>
            <a:ext cx="4557713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4" y="1951038"/>
            <a:ext cx="303847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kstvak 3"/>
          <p:cNvSpPr txBox="1">
            <a:spLocks noChangeArrowheads="1"/>
          </p:cNvSpPr>
          <p:nvPr/>
        </p:nvSpPr>
        <p:spPr bwMode="auto">
          <a:xfrm>
            <a:off x="1847851" y="5373688"/>
            <a:ext cx="455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Witte bloemtrossen</a:t>
            </a:r>
          </a:p>
        </p:txBody>
      </p:sp>
      <p:sp>
        <p:nvSpPr>
          <p:cNvPr id="80902" name="Tekstvak 4"/>
          <p:cNvSpPr txBox="1">
            <a:spLocks noChangeArrowheads="1"/>
          </p:cNvSpPr>
          <p:nvPr/>
        </p:nvSpPr>
        <p:spPr bwMode="auto">
          <a:xfrm>
            <a:off x="6945314" y="5373688"/>
            <a:ext cx="303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Tolvormige zaaddozen</a:t>
            </a:r>
          </a:p>
        </p:txBody>
      </p:sp>
    </p:spTree>
    <p:extLst>
      <p:ext uri="{BB962C8B-B14F-4D97-AF65-F5344CB8AC3E}">
        <p14:creationId xmlns:p14="http://schemas.microsoft.com/office/powerpoint/2010/main" val="22637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Philadelphus coronarius</a:t>
            </a:r>
          </a:p>
        </p:txBody>
      </p:sp>
      <p:pic>
        <p:nvPicPr>
          <p:cNvPr id="8192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1484313"/>
            <a:ext cx="3241675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kstvak 3"/>
          <p:cNvSpPr txBox="1">
            <a:spLocks noChangeArrowheads="1"/>
          </p:cNvSpPr>
          <p:nvPr/>
        </p:nvSpPr>
        <p:spPr bwMode="auto">
          <a:xfrm>
            <a:off x="4943475" y="6165850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Afschilferende stam</a:t>
            </a:r>
          </a:p>
        </p:txBody>
      </p:sp>
    </p:spTree>
    <p:extLst>
      <p:ext uri="{BB962C8B-B14F-4D97-AF65-F5344CB8AC3E}">
        <p14:creationId xmlns:p14="http://schemas.microsoft.com/office/powerpoint/2010/main" val="12369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/>
          <p:cNvSpPr/>
          <p:nvPr/>
        </p:nvSpPr>
        <p:spPr>
          <a:xfrm>
            <a:off x="9336089" y="3748089"/>
            <a:ext cx="936625" cy="936625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7608889" y="4076700"/>
            <a:ext cx="2447925" cy="2520950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063750" y="2060575"/>
            <a:ext cx="7405688" cy="1473200"/>
          </a:xfrm>
        </p:spPr>
        <p:txBody>
          <a:bodyPr/>
          <a:lstStyle/>
          <a:p>
            <a:pPr>
              <a:defRPr/>
            </a:pPr>
            <a:r>
              <a:rPr lang="nl-NL" sz="80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Einde deel 2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4079875" y="4076700"/>
            <a:ext cx="6408738" cy="1752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nl-NL" sz="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Vervolg: </a:t>
            </a:r>
          </a:p>
          <a:p>
            <a:pPr>
              <a:defRPr/>
            </a:pPr>
            <a:r>
              <a:rPr lang="nl-NL" sz="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zie deel 3</a:t>
            </a:r>
            <a:r>
              <a:rPr lang="nl-NL" sz="2800" dirty="0">
                <a:solidFill>
                  <a:srgbClr val="00B0F0"/>
                </a:solidFill>
              </a:rPr>
              <a:t> 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8" name="Ovaal 7"/>
          <p:cNvSpPr/>
          <p:nvPr/>
        </p:nvSpPr>
        <p:spPr>
          <a:xfrm>
            <a:off x="9336089" y="5229225"/>
            <a:ext cx="1824037" cy="1974850"/>
          </a:xfrm>
          <a:prstGeom prst="ellipse">
            <a:avLst/>
          </a:prstGeom>
          <a:noFill/>
          <a:ln w="76200" cmpd="dbl">
            <a:solidFill>
              <a:schemeClr val="accent2">
                <a:lumMod val="75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3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Kerria japonica</a:t>
            </a:r>
          </a:p>
        </p:txBody>
      </p:sp>
      <p:pic>
        <p:nvPicPr>
          <p:cNvPr id="5427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44675"/>
            <a:ext cx="4537075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844675"/>
            <a:ext cx="3810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kstvak 3"/>
          <p:cNvSpPr txBox="1">
            <a:spLocks noChangeArrowheads="1"/>
          </p:cNvSpPr>
          <p:nvPr/>
        </p:nvSpPr>
        <p:spPr bwMode="auto">
          <a:xfrm>
            <a:off x="1774826" y="5373688"/>
            <a:ext cx="4537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Gele enkelvoudige bloem, lijkend op de boterbloem (Ranonkel)</a:t>
            </a:r>
          </a:p>
        </p:txBody>
      </p:sp>
      <p:sp>
        <p:nvSpPr>
          <p:cNvPr id="54278" name="Tekstvak 4"/>
          <p:cNvSpPr txBox="1">
            <a:spLocks noChangeArrowheads="1"/>
          </p:cNvSpPr>
          <p:nvPr/>
        </p:nvSpPr>
        <p:spPr bwMode="auto">
          <a:xfrm>
            <a:off x="6527800" y="5373688"/>
            <a:ext cx="3810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Bloemen na het ontluiken van het blad</a:t>
            </a:r>
          </a:p>
        </p:txBody>
      </p:sp>
    </p:spTree>
    <p:extLst>
      <p:ext uri="{BB962C8B-B14F-4D97-AF65-F5344CB8AC3E}">
        <p14:creationId xmlns:p14="http://schemas.microsoft.com/office/powerpoint/2010/main" val="11368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Kolkwitzia amabilis</a:t>
            </a:r>
          </a:p>
        </p:txBody>
      </p:sp>
      <p:pic>
        <p:nvPicPr>
          <p:cNvPr id="5529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74851"/>
            <a:ext cx="4424362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454400"/>
            <a:ext cx="40925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kstvak 3"/>
          <p:cNvSpPr txBox="1">
            <a:spLocks noChangeArrowheads="1"/>
          </p:cNvSpPr>
          <p:nvPr/>
        </p:nvSpPr>
        <p:spPr bwMode="auto">
          <a:xfrm>
            <a:off x="7464425" y="1341439"/>
            <a:ext cx="2808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--</a:t>
            </a:r>
          </a:p>
        </p:txBody>
      </p:sp>
      <p:sp>
        <p:nvSpPr>
          <p:cNvPr id="55302" name="Tekstvak 5"/>
          <p:cNvSpPr txBox="1">
            <a:spLocks noChangeArrowheads="1"/>
          </p:cNvSpPr>
          <p:nvPr/>
        </p:nvSpPr>
        <p:spPr bwMode="auto">
          <a:xfrm>
            <a:off x="1703388" y="5445126"/>
            <a:ext cx="4424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Rijkbloeiende halfhoge heester, met overhangende twijgen</a:t>
            </a:r>
          </a:p>
        </p:txBody>
      </p:sp>
    </p:spTree>
    <p:extLst>
      <p:ext uri="{BB962C8B-B14F-4D97-AF65-F5344CB8AC3E}">
        <p14:creationId xmlns:p14="http://schemas.microsoft.com/office/powerpoint/2010/main" val="41412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Kolkwitzia amabilis</a:t>
            </a:r>
          </a:p>
        </p:txBody>
      </p:sp>
      <p:pic>
        <p:nvPicPr>
          <p:cNvPr id="5529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974851"/>
            <a:ext cx="4424362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454400"/>
            <a:ext cx="40925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kstvak 3"/>
          <p:cNvSpPr txBox="1">
            <a:spLocks noChangeArrowheads="1"/>
          </p:cNvSpPr>
          <p:nvPr/>
        </p:nvSpPr>
        <p:spPr bwMode="auto">
          <a:xfrm>
            <a:off x="7464425" y="1341439"/>
            <a:ext cx="2808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--</a:t>
            </a:r>
          </a:p>
        </p:txBody>
      </p:sp>
      <p:sp>
        <p:nvSpPr>
          <p:cNvPr id="55302" name="Tekstvak 5"/>
          <p:cNvSpPr txBox="1">
            <a:spLocks noChangeArrowheads="1"/>
          </p:cNvSpPr>
          <p:nvPr/>
        </p:nvSpPr>
        <p:spPr bwMode="auto">
          <a:xfrm>
            <a:off x="1703388" y="5445126"/>
            <a:ext cx="4424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Rijkbloeiende halfhoge heester, met overhangende twijgen</a:t>
            </a:r>
          </a:p>
        </p:txBody>
      </p:sp>
    </p:spTree>
    <p:extLst>
      <p:ext uri="{BB962C8B-B14F-4D97-AF65-F5344CB8AC3E}">
        <p14:creationId xmlns:p14="http://schemas.microsoft.com/office/powerpoint/2010/main" val="30894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Kolkwitzia amabilis</a:t>
            </a:r>
          </a:p>
        </p:txBody>
      </p:sp>
      <p:pic>
        <p:nvPicPr>
          <p:cNvPr id="5632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916113"/>
            <a:ext cx="4511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1916113"/>
            <a:ext cx="3440112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kstvak 3"/>
          <p:cNvSpPr txBox="1">
            <a:spLocks noChangeArrowheads="1"/>
          </p:cNvSpPr>
          <p:nvPr/>
        </p:nvSpPr>
        <p:spPr bwMode="auto">
          <a:xfrm>
            <a:off x="1992313" y="5445126"/>
            <a:ext cx="3382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Eirond blad, tegenoverstaand en in één vlak staand</a:t>
            </a:r>
          </a:p>
        </p:txBody>
      </p:sp>
      <p:sp>
        <p:nvSpPr>
          <p:cNvPr id="56326" name="Tekstvak 4"/>
          <p:cNvSpPr txBox="1">
            <a:spLocks noChangeArrowheads="1"/>
          </p:cNvSpPr>
          <p:nvPr/>
        </p:nvSpPr>
        <p:spPr bwMode="auto">
          <a:xfrm>
            <a:off x="4872038" y="6091239"/>
            <a:ext cx="208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Blad zachtbehaard</a:t>
            </a:r>
          </a:p>
        </p:txBody>
      </p:sp>
    </p:spTree>
    <p:extLst>
      <p:ext uri="{BB962C8B-B14F-4D97-AF65-F5344CB8AC3E}">
        <p14:creationId xmlns:p14="http://schemas.microsoft.com/office/powerpoint/2010/main" val="24922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Kolkwitzia amabilis</a:t>
            </a:r>
          </a:p>
        </p:txBody>
      </p:sp>
      <p:pic>
        <p:nvPicPr>
          <p:cNvPr id="5734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00213"/>
            <a:ext cx="41163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614739"/>
            <a:ext cx="4259263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kstvak 3"/>
          <p:cNvSpPr txBox="1">
            <a:spLocks noChangeArrowheads="1"/>
          </p:cNvSpPr>
          <p:nvPr/>
        </p:nvSpPr>
        <p:spPr bwMode="auto">
          <a:xfrm>
            <a:off x="6096001" y="1700213"/>
            <a:ext cx="2130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Scheut roze-groen en behaard</a:t>
            </a:r>
          </a:p>
        </p:txBody>
      </p:sp>
      <p:sp>
        <p:nvSpPr>
          <p:cNvPr id="57350" name="Tekstvak 4"/>
          <p:cNvSpPr txBox="1">
            <a:spLocks noChangeArrowheads="1"/>
          </p:cNvSpPr>
          <p:nvPr/>
        </p:nvSpPr>
        <p:spPr bwMode="auto">
          <a:xfrm>
            <a:off x="3216276" y="5876926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Twijg roodbruin met lichte lengtestrepen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5880101" y="5876925"/>
            <a:ext cx="12811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>
            <a:endCxn id="57349" idx="1"/>
          </p:cNvCxnSpPr>
          <p:nvPr/>
        </p:nvCxnSpPr>
        <p:spPr>
          <a:xfrm flipV="1">
            <a:off x="3575050" y="2024064"/>
            <a:ext cx="2520950" cy="612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3" name="Tekstvak 9"/>
          <p:cNvSpPr txBox="1">
            <a:spLocks noChangeArrowheads="1"/>
          </p:cNvSpPr>
          <p:nvPr/>
        </p:nvSpPr>
        <p:spPr bwMode="auto">
          <a:xfrm>
            <a:off x="6096001" y="3141663"/>
            <a:ext cx="4259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Lichtbruine tegenoverstaande knoppen</a:t>
            </a:r>
          </a:p>
        </p:txBody>
      </p:sp>
      <p:cxnSp>
        <p:nvCxnSpPr>
          <p:cNvPr id="12" name="Rechte verbindingslijn met pijl 11"/>
          <p:cNvCxnSpPr/>
          <p:nvPr/>
        </p:nvCxnSpPr>
        <p:spPr>
          <a:xfrm flipV="1">
            <a:off x="6519863" y="3325813"/>
            <a:ext cx="0" cy="1974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5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Kolkwitzia amabilis</a:t>
            </a:r>
          </a:p>
        </p:txBody>
      </p:sp>
      <p:pic>
        <p:nvPicPr>
          <p:cNvPr id="5837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17689"/>
            <a:ext cx="4465638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847851"/>
            <a:ext cx="407670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kstvak 3"/>
          <p:cNvSpPr txBox="1">
            <a:spLocks noChangeArrowheads="1"/>
          </p:cNvSpPr>
          <p:nvPr/>
        </p:nvSpPr>
        <p:spPr bwMode="auto">
          <a:xfrm>
            <a:off x="1774825" y="5084764"/>
            <a:ext cx="4465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Roze, wit uitbloeiende bloemen</a:t>
            </a:r>
          </a:p>
        </p:txBody>
      </p:sp>
      <p:sp>
        <p:nvSpPr>
          <p:cNvPr id="58374" name="Tekstvak 4"/>
          <p:cNvSpPr txBox="1">
            <a:spLocks noChangeArrowheads="1"/>
          </p:cNvSpPr>
          <p:nvPr/>
        </p:nvSpPr>
        <p:spPr bwMode="auto">
          <a:xfrm>
            <a:off x="6311900" y="5084764"/>
            <a:ext cx="407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Sterk behaarde zaaddozen</a:t>
            </a:r>
          </a:p>
        </p:txBody>
      </p:sp>
    </p:spTree>
    <p:extLst>
      <p:ext uri="{BB962C8B-B14F-4D97-AF65-F5344CB8AC3E}">
        <p14:creationId xmlns:p14="http://schemas.microsoft.com/office/powerpoint/2010/main" val="223791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397</Words>
  <Application>Microsoft Office PowerPoint</Application>
  <PresentationFormat>Breedbeeld</PresentationFormat>
  <Paragraphs>140</Paragraphs>
  <Slides>33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Kantoorthema</vt:lpstr>
      <vt:lpstr>Kerria japonica</vt:lpstr>
      <vt:lpstr>Kerria japonica</vt:lpstr>
      <vt:lpstr>Kerria japonica</vt:lpstr>
      <vt:lpstr>Kerria japonica</vt:lpstr>
      <vt:lpstr>Kolkwitzia amabilis</vt:lpstr>
      <vt:lpstr>Kolkwitzia amabilis</vt:lpstr>
      <vt:lpstr>Kolkwitzia amabilis</vt:lpstr>
      <vt:lpstr>Kolkwitzia amabilis</vt:lpstr>
      <vt:lpstr>Kolkwitzia amabilis</vt:lpstr>
      <vt:lpstr>Kolkwitzia amabilis</vt:lpstr>
      <vt:lpstr>Lavandula angustifolia</vt:lpstr>
      <vt:lpstr>Lavandula angustifolia</vt:lpstr>
      <vt:lpstr>Lavandula angustifolia</vt:lpstr>
      <vt:lpstr>Lavandula angustifolia</vt:lpstr>
      <vt:lpstr>Ligustrum ovalifolium</vt:lpstr>
      <vt:lpstr>Ligustrum ovalifolium</vt:lpstr>
      <vt:lpstr>Ligustrum ovalifolium</vt:lpstr>
      <vt:lpstr>Ligustrum ovalifolium</vt:lpstr>
      <vt:lpstr>Ligustrum vulgare</vt:lpstr>
      <vt:lpstr>Ligustrum vulgare</vt:lpstr>
      <vt:lpstr>Ligustrum vulgare</vt:lpstr>
      <vt:lpstr>Ligustrum vulgare</vt:lpstr>
      <vt:lpstr>Verschillen Ligustrum-soorten</vt:lpstr>
      <vt:lpstr>Magnolia soulangeana</vt:lpstr>
      <vt:lpstr>Magnolia soulangeana</vt:lpstr>
      <vt:lpstr>Magnolia soulangeana</vt:lpstr>
      <vt:lpstr>Magnolia soulangeana</vt:lpstr>
      <vt:lpstr>Philadelphus coronarius</vt:lpstr>
      <vt:lpstr>Philadelphus coronarius</vt:lpstr>
      <vt:lpstr>Philadelphus coronarius</vt:lpstr>
      <vt:lpstr>Philadelphus coronarius</vt:lpstr>
      <vt:lpstr>Philadelphus coronarius</vt:lpstr>
      <vt:lpstr>Einde deel 2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Kerria japonica</dc:title>
  <dc:creator>Stephan Palsenbarg</dc:creator>
  <cp:lastModifiedBy>Stephan Palsenbarg</cp:lastModifiedBy>
  <cp:revision>3</cp:revision>
  <dcterms:created xsi:type="dcterms:W3CDTF">2015-03-31T13:47:00Z</dcterms:created>
  <dcterms:modified xsi:type="dcterms:W3CDTF">2015-03-31T13:49:07Z</dcterms:modified>
</cp:coreProperties>
</file>