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32" autoAdjust="0"/>
    <p:restoredTop sz="94660"/>
  </p:normalViewPr>
  <p:slideViewPr>
    <p:cSldViewPr snapToGrid="0">
      <p:cViewPr varScale="1">
        <p:scale>
          <a:sx n="74" d="100"/>
          <a:sy n="74" d="100"/>
        </p:scale>
        <p:origin x="9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7B89-04CE-4AAD-B5ED-295F9BC18FF4}" type="datetimeFigureOut">
              <a:rPr lang="nl-NL" smtClean="0"/>
              <a:t>31-3-2015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31A7E-AA3F-4045-AA34-974F2533BF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7717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7B89-04CE-4AAD-B5ED-295F9BC18FF4}" type="datetimeFigureOut">
              <a:rPr lang="nl-NL" smtClean="0"/>
              <a:t>31-3-2015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31A7E-AA3F-4045-AA34-974F2533BF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2086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7B89-04CE-4AAD-B5ED-295F9BC18FF4}" type="datetimeFigureOut">
              <a:rPr lang="nl-NL" smtClean="0"/>
              <a:t>31-3-2015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31A7E-AA3F-4045-AA34-974F2533BF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0410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7B89-04CE-4AAD-B5ED-295F9BC18FF4}" type="datetimeFigureOut">
              <a:rPr lang="nl-NL" smtClean="0"/>
              <a:t>31-3-2015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31A7E-AA3F-4045-AA34-974F2533BF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2986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7B89-04CE-4AAD-B5ED-295F9BC18FF4}" type="datetimeFigureOut">
              <a:rPr lang="nl-NL" smtClean="0"/>
              <a:t>31-3-2015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31A7E-AA3F-4045-AA34-974F2533BF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7413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7B89-04CE-4AAD-B5ED-295F9BC18FF4}" type="datetimeFigureOut">
              <a:rPr lang="nl-NL" smtClean="0"/>
              <a:t>31-3-2015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31A7E-AA3F-4045-AA34-974F2533BF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0718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7B89-04CE-4AAD-B5ED-295F9BC18FF4}" type="datetimeFigureOut">
              <a:rPr lang="nl-NL" smtClean="0"/>
              <a:t>31-3-2015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31A7E-AA3F-4045-AA34-974F2533BF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5665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7B89-04CE-4AAD-B5ED-295F9BC18FF4}" type="datetimeFigureOut">
              <a:rPr lang="nl-NL" smtClean="0"/>
              <a:t>31-3-2015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31A7E-AA3F-4045-AA34-974F2533BF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4690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7B89-04CE-4AAD-B5ED-295F9BC18FF4}" type="datetimeFigureOut">
              <a:rPr lang="nl-NL" smtClean="0"/>
              <a:t>31-3-2015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31A7E-AA3F-4045-AA34-974F2533BF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009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7B89-04CE-4AAD-B5ED-295F9BC18FF4}" type="datetimeFigureOut">
              <a:rPr lang="nl-NL" smtClean="0"/>
              <a:t>31-3-2015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31A7E-AA3F-4045-AA34-974F2533BF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979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7B89-04CE-4AAD-B5ED-295F9BC18FF4}" type="datetimeFigureOut">
              <a:rPr lang="nl-NL" smtClean="0"/>
              <a:t>31-3-2015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31A7E-AA3F-4045-AA34-974F2533BF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1674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57B89-04CE-4AAD-B5ED-295F9BC18FF4}" type="datetimeFigureOut">
              <a:rPr lang="nl-NL" smtClean="0"/>
              <a:t>31-3-2015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F31A7E-AA3F-4045-AA34-974F2533BF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2174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286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Callicarpa bodineri</a:t>
            </a:r>
          </a:p>
        </p:txBody>
      </p:sp>
      <p:pic>
        <p:nvPicPr>
          <p:cNvPr id="44035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3284539"/>
            <a:ext cx="4787900" cy="319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1773239"/>
            <a:ext cx="3516312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kstvak 3"/>
          <p:cNvSpPr txBox="1">
            <a:spLocks noChangeArrowheads="1"/>
          </p:cNvSpPr>
          <p:nvPr/>
        </p:nvSpPr>
        <p:spPr bwMode="auto">
          <a:xfrm>
            <a:off x="7391400" y="1484313"/>
            <a:ext cx="2736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 sz="2400">
                <a:solidFill>
                  <a:srgbClr val="FF0000"/>
                </a:solidFill>
              </a:rPr>
              <a:t>schoonvrucht</a:t>
            </a:r>
          </a:p>
        </p:txBody>
      </p:sp>
      <p:sp>
        <p:nvSpPr>
          <p:cNvPr id="44038" name="Tekstvak 4"/>
          <p:cNvSpPr txBox="1">
            <a:spLocks noChangeArrowheads="1"/>
          </p:cNvSpPr>
          <p:nvPr/>
        </p:nvSpPr>
        <p:spPr bwMode="auto">
          <a:xfrm>
            <a:off x="7175500" y="2349500"/>
            <a:ext cx="29527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 sz="1400" i="1"/>
              <a:t>Slaat op de paarskleurige vruchten</a:t>
            </a:r>
          </a:p>
        </p:txBody>
      </p:sp>
      <p:sp>
        <p:nvSpPr>
          <p:cNvPr id="44039" name="Tekstvak 5"/>
          <p:cNvSpPr txBox="1">
            <a:spLocks noChangeArrowheads="1"/>
          </p:cNvSpPr>
          <p:nvPr/>
        </p:nvSpPr>
        <p:spPr bwMode="auto">
          <a:xfrm>
            <a:off x="1712913" y="5516564"/>
            <a:ext cx="35163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Middelhoge heester met opvallende paarsgekleurde vruchten</a:t>
            </a:r>
          </a:p>
        </p:txBody>
      </p:sp>
    </p:spTree>
    <p:extLst>
      <p:ext uri="{BB962C8B-B14F-4D97-AF65-F5344CB8AC3E}">
        <p14:creationId xmlns:p14="http://schemas.microsoft.com/office/powerpoint/2010/main" val="361491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Callicarpa bodineri</a:t>
            </a:r>
          </a:p>
        </p:txBody>
      </p:sp>
      <p:pic>
        <p:nvPicPr>
          <p:cNvPr id="46083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1700213"/>
            <a:ext cx="4416425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kstvak 2"/>
          <p:cNvSpPr txBox="1">
            <a:spLocks noChangeArrowheads="1"/>
          </p:cNvSpPr>
          <p:nvPr/>
        </p:nvSpPr>
        <p:spPr bwMode="auto">
          <a:xfrm>
            <a:off x="1992314" y="5229225"/>
            <a:ext cx="45354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Grijsbruine twijg, aan top behaard</a:t>
            </a:r>
          </a:p>
        </p:txBody>
      </p:sp>
      <p:sp>
        <p:nvSpPr>
          <p:cNvPr id="46085" name="Tekstvak 3"/>
          <p:cNvSpPr txBox="1">
            <a:spLocks noChangeArrowheads="1"/>
          </p:cNvSpPr>
          <p:nvPr/>
        </p:nvSpPr>
        <p:spPr bwMode="auto">
          <a:xfrm>
            <a:off x="6672264" y="5413375"/>
            <a:ext cx="3671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Naakte grijsbruin viltige knoppen </a:t>
            </a:r>
          </a:p>
        </p:txBody>
      </p:sp>
      <p:cxnSp>
        <p:nvCxnSpPr>
          <p:cNvPr id="6" name="Rechte verbindingslijn met pijl 5"/>
          <p:cNvCxnSpPr/>
          <p:nvPr/>
        </p:nvCxnSpPr>
        <p:spPr>
          <a:xfrm>
            <a:off x="3719514" y="3821113"/>
            <a:ext cx="2808287" cy="15922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60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Callicarpa bodineri</a:t>
            </a:r>
          </a:p>
        </p:txBody>
      </p:sp>
      <p:pic>
        <p:nvPicPr>
          <p:cNvPr id="47107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1916114"/>
            <a:ext cx="4600575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kstvak 2"/>
          <p:cNvSpPr txBox="1">
            <a:spLocks noChangeArrowheads="1"/>
          </p:cNvSpPr>
          <p:nvPr/>
        </p:nvSpPr>
        <p:spPr bwMode="auto">
          <a:xfrm>
            <a:off x="1641475" y="5229225"/>
            <a:ext cx="3600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Lichtroze bloemkransen</a:t>
            </a:r>
          </a:p>
        </p:txBody>
      </p:sp>
      <p:pic>
        <p:nvPicPr>
          <p:cNvPr id="47109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1916114"/>
            <a:ext cx="4183062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Tekstvak 5"/>
          <p:cNvSpPr txBox="1">
            <a:spLocks noChangeArrowheads="1"/>
          </p:cNvSpPr>
          <p:nvPr/>
        </p:nvSpPr>
        <p:spPr bwMode="auto">
          <a:xfrm>
            <a:off x="6383338" y="5229225"/>
            <a:ext cx="4183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Paarse bessen</a:t>
            </a:r>
          </a:p>
        </p:txBody>
      </p:sp>
    </p:spTree>
    <p:extLst>
      <p:ext uri="{BB962C8B-B14F-4D97-AF65-F5344CB8AC3E}">
        <p14:creationId xmlns:p14="http://schemas.microsoft.com/office/powerpoint/2010/main" val="352696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Chaenomelis superba</a:t>
            </a:r>
          </a:p>
        </p:txBody>
      </p:sp>
      <p:pic>
        <p:nvPicPr>
          <p:cNvPr id="48131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492376"/>
            <a:ext cx="4092575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735139"/>
            <a:ext cx="441960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kstvak 3"/>
          <p:cNvSpPr txBox="1">
            <a:spLocks noChangeArrowheads="1"/>
          </p:cNvSpPr>
          <p:nvPr/>
        </p:nvSpPr>
        <p:spPr bwMode="auto">
          <a:xfrm>
            <a:off x="7608888" y="1484313"/>
            <a:ext cx="2590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 sz="2400">
                <a:solidFill>
                  <a:srgbClr val="FF0000"/>
                </a:solidFill>
              </a:rPr>
              <a:t>dwergkwee</a:t>
            </a:r>
          </a:p>
        </p:txBody>
      </p:sp>
      <p:sp>
        <p:nvSpPr>
          <p:cNvPr id="48134" name="Tekstvak 4"/>
          <p:cNvSpPr txBox="1">
            <a:spLocks noChangeArrowheads="1"/>
          </p:cNvSpPr>
          <p:nvPr/>
        </p:nvSpPr>
        <p:spPr bwMode="auto">
          <a:xfrm>
            <a:off x="6602413" y="1906589"/>
            <a:ext cx="3816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 sz="1400" i="1"/>
              <a:t>Vrucht lijkt op een kweepeer, maar dan kleiner</a:t>
            </a:r>
          </a:p>
        </p:txBody>
      </p:sp>
      <p:sp>
        <p:nvSpPr>
          <p:cNvPr id="48135" name="Tekstvak 5"/>
          <p:cNvSpPr txBox="1">
            <a:spLocks noChangeArrowheads="1"/>
          </p:cNvSpPr>
          <p:nvPr/>
        </p:nvSpPr>
        <p:spPr bwMode="auto">
          <a:xfrm>
            <a:off x="1774825" y="5229226"/>
            <a:ext cx="441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Hoge of breedgroeiende heester met grote roodachtige bloemen en grote vruchten</a:t>
            </a:r>
          </a:p>
        </p:txBody>
      </p:sp>
    </p:spTree>
    <p:extLst>
      <p:ext uri="{BB962C8B-B14F-4D97-AF65-F5344CB8AC3E}">
        <p14:creationId xmlns:p14="http://schemas.microsoft.com/office/powerpoint/2010/main" val="166938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Chaenomelis superba</a:t>
            </a:r>
          </a:p>
        </p:txBody>
      </p:sp>
      <p:pic>
        <p:nvPicPr>
          <p:cNvPr id="49155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628775"/>
            <a:ext cx="4354512" cy="326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kstvak 2"/>
          <p:cNvSpPr txBox="1">
            <a:spLocks noChangeArrowheads="1"/>
          </p:cNvSpPr>
          <p:nvPr/>
        </p:nvSpPr>
        <p:spPr bwMode="auto">
          <a:xfrm>
            <a:off x="1703388" y="5013325"/>
            <a:ext cx="4373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Donkergroen glimmend blad</a:t>
            </a:r>
          </a:p>
        </p:txBody>
      </p:sp>
      <p:pic>
        <p:nvPicPr>
          <p:cNvPr id="49157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6" y="3379789"/>
            <a:ext cx="4354513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Rechte verbindingslijn met pijl 5"/>
          <p:cNvCxnSpPr/>
          <p:nvPr/>
        </p:nvCxnSpPr>
        <p:spPr>
          <a:xfrm flipV="1">
            <a:off x="8975725" y="3141664"/>
            <a:ext cx="0" cy="11509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59" name="Tekstvak 7"/>
          <p:cNvSpPr txBox="1">
            <a:spLocks noChangeArrowheads="1"/>
          </p:cNvSpPr>
          <p:nvPr/>
        </p:nvSpPr>
        <p:spPr bwMode="auto">
          <a:xfrm>
            <a:off x="6240464" y="2676525"/>
            <a:ext cx="4219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Twee niervormige steunblaadjes</a:t>
            </a:r>
          </a:p>
        </p:txBody>
      </p:sp>
      <p:sp>
        <p:nvSpPr>
          <p:cNvPr id="49160" name="Tekstvak 8"/>
          <p:cNvSpPr txBox="1">
            <a:spLocks noChangeArrowheads="1"/>
          </p:cNvSpPr>
          <p:nvPr/>
        </p:nvSpPr>
        <p:spPr bwMode="auto">
          <a:xfrm>
            <a:off x="7032626" y="1484314"/>
            <a:ext cx="316706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i="1">
                <a:solidFill>
                  <a:srgbClr val="C00000"/>
                </a:solidFill>
              </a:rPr>
              <a:t>superba = prachtig</a:t>
            </a:r>
          </a:p>
          <a:p>
            <a:pPr eaLnBrk="1" hangingPunct="1"/>
            <a:endParaRPr lang="nl-NL" altLang="nl-NL" sz="1400" i="1">
              <a:solidFill>
                <a:srgbClr val="C00000"/>
              </a:solidFill>
            </a:endParaRPr>
          </a:p>
          <a:p>
            <a:pPr algn="r" eaLnBrk="1" hangingPunct="1"/>
            <a:r>
              <a:rPr lang="nl-NL" altLang="nl-NL" sz="1400" i="1"/>
              <a:t>Slaat op de bloemenpracht</a:t>
            </a:r>
          </a:p>
        </p:txBody>
      </p:sp>
    </p:spTree>
    <p:extLst>
      <p:ext uri="{BB962C8B-B14F-4D97-AF65-F5344CB8AC3E}">
        <p14:creationId xmlns:p14="http://schemas.microsoft.com/office/powerpoint/2010/main" val="428149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Chaenomelis superba</a:t>
            </a:r>
          </a:p>
        </p:txBody>
      </p:sp>
      <p:pic>
        <p:nvPicPr>
          <p:cNvPr id="50179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844675"/>
            <a:ext cx="3884613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1" y="3500439"/>
            <a:ext cx="4752975" cy="316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kstvak 3"/>
          <p:cNvSpPr txBox="1">
            <a:spLocks noChangeArrowheads="1"/>
          </p:cNvSpPr>
          <p:nvPr/>
        </p:nvSpPr>
        <p:spPr bwMode="auto">
          <a:xfrm>
            <a:off x="8832850" y="2349500"/>
            <a:ext cx="1366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takdoorn</a:t>
            </a:r>
          </a:p>
        </p:txBody>
      </p:sp>
      <p:cxnSp>
        <p:nvCxnSpPr>
          <p:cNvPr id="6" name="Rechte verbindingslijn met pijl 5"/>
          <p:cNvCxnSpPr>
            <a:endCxn id="50181" idx="2"/>
          </p:cNvCxnSpPr>
          <p:nvPr/>
        </p:nvCxnSpPr>
        <p:spPr>
          <a:xfrm flipV="1">
            <a:off x="9517063" y="2717800"/>
            <a:ext cx="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83" name="Tekstvak 6"/>
          <p:cNvSpPr txBox="1">
            <a:spLocks noChangeArrowheads="1"/>
          </p:cNvSpPr>
          <p:nvPr/>
        </p:nvSpPr>
        <p:spPr bwMode="auto">
          <a:xfrm>
            <a:off x="1774826" y="4652964"/>
            <a:ext cx="3884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Grijsbruine twijg met lenticellen</a:t>
            </a:r>
          </a:p>
        </p:txBody>
      </p:sp>
    </p:spTree>
    <p:extLst>
      <p:ext uri="{BB962C8B-B14F-4D97-AF65-F5344CB8AC3E}">
        <p14:creationId xmlns:p14="http://schemas.microsoft.com/office/powerpoint/2010/main" val="125998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Chaenomelis superba</a:t>
            </a:r>
          </a:p>
        </p:txBody>
      </p:sp>
      <p:pic>
        <p:nvPicPr>
          <p:cNvPr id="51203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4" y="1773238"/>
            <a:ext cx="449103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3470276"/>
            <a:ext cx="3921125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Tekstvak 3"/>
          <p:cNvSpPr txBox="1">
            <a:spLocks noChangeArrowheads="1"/>
          </p:cNvSpPr>
          <p:nvPr/>
        </p:nvSpPr>
        <p:spPr bwMode="auto">
          <a:xfrm>
            <a:off x="1801814" y="5084764"/>
            <a:ext cx="4491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Rode bloemen voor ontwikkeling van het blad</a:t>
            </a:r>
          </a:p>
        </p:txBody>
      </p:sp>
      <p:sp>
        <p:nvSpPr>
          <p:cNvPr id="51206" name="Tekstvak 4"/>
          <p:cNvSpPr txBox="1">
            <a:spLocks noChangeArrowheads="1"/>
          </p:cNvSpPr>
          <p:nvPr/>
        </p:nvSpPr>
        <p:spPr bwMode="auto">
          <a:xfrm>
            <a:off x="6456364" y="2924175"/>
            <a:ext cx="3921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Vruchten als kleine kweeperen</a:t>
            </a:r>
          </a:p>
        </p:txBody>
      </p:sp>
    </p:spTree>
    <p:extLst>
      <p:ext uri="{BB962C8B-B14F-4D97-AF65-F5344CB8AC3E}">
        <p14:creationId xmlns:p14="http://schemas.microsoft.com/office/powerpoint/2010/main" val="60575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Cornus alba</a:t>
            </a:r>
          </a:p>
        </p:txBody>
      </p:sp>
      <p:pic>
        <p:nvPicPr>
          <p:cNvPr id="52227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582739"/>
            <a:ext cx="3706812" cy="494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2308225"/>
            <a:ext cx="2819400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kstvak 3"/>
          <p:cNvSpPr txBox="1">
            <a:spLocks noChangeArrowheads="1"/>
          </p:cNvSpPr>
          <p:nvPr/>
        </p:nvSpPr>
        <p:spPr bwMode="auto">
          <a:xfrm>
            <a:off x="7896226" y="1125539"/>
            <a:ext cx="23034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 sz="2400">
                <a:solidFill>
                  <a:srgbClr val="FF0000"/>
                </a:solidFill>
              </a:rPr>
              <a:t>kornoelje</a:t>
            </a:r>
          </a:p>
        </p:txBody>
      </p:sp>
      <p:sp>
        <p:nvSpPr>
          <p:cNvPr id="52230" name="Tekstvak 4"/>
          <p:cNvSpPr txBox="1">
            <a:spLocks noChangeArrowheads="1"/>
          </p:cNvSpPr>
          <p:nvPr/>
        </p:nvSpPr>
        <p:spPr bwMode="auto">
          <a:xfrm>
            <a:off x="8832851" y="5589589"/>
            <a:ext cx="15843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Halfhoge heester met rode twijgen</a:t>
            </a:r>
          </a:p>
        </p:txBody>
      </p:sp>
      <p:sp>
        <p:nvSpPr>
          <p:cNvPr id="52231" name="Tekstvak 1"/>
          <p:cNvSpPr txBox="1">
            <a:spLocks noChangeArrowheads="1"/>
          </p:cNvSpPr>
          <p:nvPr/>
        </p:nvSpPr>
        <p:spPr bwMode="auto">
          <a:xfrm>
            <a:off x="6527801" y="1355726"/>
            <a:ext cx="1368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i="1">
                <a:solidFill>
                  <a:srgbClr val="FF0000"/>
                </a:solidFill>
              </a:rPr>
              <a:t>alba = wit</a:t>
            </a:r>
          </a:p>
        </p:txBody>
      </p:sp>
      <p:sp>
        <p:nvSpPr>
          <p:cNvPr id="52232" name="Tekstvak 2"/>
          <p:cNvSpPr txBox="1">
            <a:spLocks noChangeArrowheads="1"/>
          </p:cNvSpPr>
          <p:nvPr/>
        </p:nvSpPr>
        <p:spPr bwMode="auto">
          <a:xfrm>
            <a:off x="6024564" y="1773239"/>
            <a:ext cx="26749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i="1"/>
              <a:t>Slaat op de witte bloem en vrucht</a:t>
            </a:r>
          </a:p>
        </p:txBody>
      </p:sp>
    </p:spTree>
    <p:extLst>
      <p:ext uri="{BB962C8B-B14F-4D97-AF65-F5344CB8AC3E}">
        <p14:creationId xmlns:p14="http://schemas.microsoft.com/office/powerpoint/2010/main" val="155050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Cornus alba</a:t>
            </a:r>
          </a:p>
        </p:txBody>
      </p:sp>
      <p:pic>
        <p:nvPicPr>
          <p:cNvPr id="53251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484314"/>
            <a:ext cx="3402012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726" y="2817814"/>
            <a:ext cx="4271963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kstvak 3"/>
          <p:cNvSpPr txBox="1">
            <a:spLocks noChangeArrowheads="1"/>
          </p:cNvSpPr>
          <p:nvPr/>
        </p:nvSpPr>
        <p:spPr bwMode="auto">
          <a:xfrm>
            <a:off x="1919288" y="6149975"/>
            <a:ext cx="2305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Eirond blad</a:t>
            </a:r>
          </a:p>
        </p:txBody>
      </p:sp>
      <p:sp>
        <p:nvSpPr>
          <p:cNvPr id="53254" name="Tekstvak 4"/>
          <p:cNvSpPr txBox="1">
            <a:spLocks noChangeArrowheads="1"/>
          </p:cNvSpPr>
          <p:nvPr/>
        </p:nvSpPr>
        <p:spPr bwMode="auto">
          <a:xfrm>
            <a:off x="5434013" y="2112963"/>
            <a:ext cx="2303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Purper bladsteel</a:t>
            </a:r>
          </a:p>
        </p:txBody>
      </p:sp>
      <p:cxnSp>
        <p:nvCxnSpPr>
          <p:cNvPr id="7" name="Rechte verbindingslijn met pijl 6"/>
          <p:cNvCxnSpPr>
            <a:endCxn id="53254" idx="1"/>
          </p:cNvCxnSpPr>
          <p:nvPr/>
        </p:nvCxnSpPr>
        <p:spPr>
          <a:xfrm>
            <a:off x="3606801" y="2112963"/>
            <a:ext cx="1827213" cy="184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6" name="Tekstvak 7"/>
          <p:cNvSpPr txBox="1">
            <a:spLocks noChangeArrowheads="1"/>
          </p:cNvSpPr>
          <p:nvPr/>
        </p:nvSpPr>
        <p:spPr bwMode="auto">
          <a:xfrm>
            <a:off x="7086601" y="6130925"/>
            <a:ext cx="3095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Schitterend rode herfstkleur</a:t>
            </a:r>
          </a:p>
        </p:txBody>
      </p:sp>
    </p:spTree>
    <p:extLst>
      <p:ext uri="{BB962C8B-B14F-4D97-AF65-F5344CB8AC3E}">
        <p14:creationId xmlns:p14="http://schemas.microsoft.com/office/powerpoint/2010/main" val="14980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620714"/>
            <a:ext cx="3760787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Cornus alba</a:t>
            </a:r>
          </a:p>
        </p:txBody>
      </p:sp>
      <p:pic>
        <p:nvPicPr>
          <p:cNvPr id="54276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1989138"/>
            <a:ext cx="4176712" cy="413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kstvak 3"/>
          <p:cNvSpPr txBox="1">
            <a:spLocks noChangeArrowheads="1"/>
          </p:cNvSpPr>
          <p:nvPr/>
        </p:nvSpPr>
        <p:spPr bwMode="auto">
          <a:xfrm>
            <a:off x="1766888" y="6237288"/>
            <a:ext cx="41767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Rondom rode twijg met lenticellen</a:t>
            </a:r>
          </a:p>
        </p:txBody>
      </p:sp>
      <p:sp>
        <p:nvSpPr>
          <p:cNvPr id="54278" name="Tekstvak 4"/>
          <p:cNvSpPr txBox="1">
            <a:spLocks noChangeArrowheads="1"/>
          </p:cNvSpPr>
          <p:nvPr/>
        </p:nvSpPr>
        <p:spPr bwMode="auto">
          <a:xfrm>
            <a:off x="6159501" y="1981200"/>
            <a:ext cx="2816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Tegenoverstaande knoppen</a:t>
            </a:r>
          </a:p>
        </p:txBody>
      </p:sp>
      <p:cxnSp>
        <p:nvCxnSpPr>
          <p:cNvPr id="9" name="Rechte verbindingslijn met pijl 8"/>
          <p:cNvCxnSpPr/>
          <p:nvPr/>
        </p:nvCxnSpPr>
        <p:spPr>
          <a:xfrm flipH="1" flipV="1">
            <a:off x="8975725" y="2205038"/>
            <a:ext cx="649288" cy="215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80" name="Tekstvak 9"/>
          <p:cNvSpPr txBox="1">
            <a:spLocks noChangeArrowheads="1"/>
          </p:cNvSpPr>
          <p:nvPr/>
        </p:nvSpPr>
        <p:spPr bwMode="auto">
          <a:xfrm>
            <a:off x="1766888" y="1458914"/>
            <a:ext cx="34655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Aanliggende, grijsbruine knop</a:t>
            </a:r>
          </a:p>
        </p:txBody>
      </p:sp>
      <p:cxnSp>
        <p:nvCxnSpPr>
          <p:cNvPr id="12" name="Rechte verbindingslijn met pijl 11"/>
          <p:cNvCxnSpPr/>
          <p:nvPr/>
        </p:nvCxnSpPr>
        <p:spPr>
          <a:xfrm flipV="1">
            <a:off x="1992314" y="1782764"/>
            <a:ext cx="358775" cy="5683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13"/>
          <p:cNvCxnSpPr/>
          <p:nvPr/>
        </p:nvCxnSpPr>
        <p:spPr>
          <a:xfrm flipH="1">
            <a:off x="4657725" y="3856039"/>
            <a:ext cx="71438" cy="23764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57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Berberis thunbergii</a:t>
            </a:r>
          </a:p>
        </p:txBody>
      </p:sp>
      <p:pic>
        <p:nvPicPr>
          <p:cNvPr id="35843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1" y="3860801"/>
            <a:ext cx="3890963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2219325"/>
            <a:ext cx="4379913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kstvak 3"/>
          <p:cNvSpPr txBox="1">
            <a:spLocks noChangeArrowheads="1"/>
          </p:cNvSpPr>
          <p:nvPr/>
        </p:nvSpPr>
        <p:spPr bwMode="auto">
          <a:xfrm>
            <a:off x="1774826" y="5661025"/>
            <a:ext cx="43799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Middelhoge heester met 1 takdoorn </a:t>
            </a:r>
            <a:endParaRPr lang="nl-NL" altLang="nl-NL" sz="1400">
              <a:solidFill>
                <a:srgbClr val="C00000"/>
              </a:solidFill>
            </a:endParaRPr>
          </a:p>
          <a:p>
            <a:pPr eaLnBrk="1" hangingPunct="1"/>
            <a:r>
              <a:rPr lang="nl-NL" altLang="nl-NL" sz="1400" i="1">
                <a:solidFill>
                  <a:srgbClr val="C00000"/>
                </a:solidFill>
              </a:rPr>
              <a:t>(de andere berberissen hebben er 3 bijeen staan)</a:t>
            </a:r>
          </a:p>
        </p:txBody>
      </p:sp>
      <p:sp>
        <p:nvSpPr>
          <p:cNvPr id="35846" name="Tekstvak 4"/>
          <p:cNvSpPr txBox="1">
            <a:spLocks noChangeArrowheads="1"/>
          </p:cNvSpPr>
          <p:nvPr/>
        </p:nvSpPr>
        <p:spPr bwMode="auto">
          <a:xfrm>
            <a:off x="7319963" y="1484313"/>
            <a:ext cx="2736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 sz="2400">
                <a:solidFill>
                  <a:srgbClr val="FF0000"/>
                </a:solidFill>
              </a:rPr>
              <a:t>zuurbes</a:t>
            </a:r>
          </a:p>
        </p:txBody>
      </p:sp>
      <p:sp>
        <p:nvSpPr>
          <p:cNvPr id="35847" name="Tekstvak 1"/>
          <p:cNvSpPr txBox="1">
            <a:spLocks noChangeArrowheads="1"/>
          </p:cNvSpPr>
          <p:nvPr/>
        </p:nvSpPr>
        <p:spPr bwMode="auto">
          <a:xfrm>
            <a:off x="7197726" y="2100264"/>
            <a:ext cx="2879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i="1"/>
              <a:t>Slaat op de zure bes-achtige vrucht</a:t>
            </a:r>
          </a:p>
        </p:txBody>
      </p:sp>
    </p:spTree>
    <p:extLst>
      <p:ext uri="{BB962C8B-B14F-4D97-AF65-F5344CB8AC3E}">
        <p14:creationId xmlns:p14="http://schemas.microsoft.com/office/powerpoint/2010/main" val="59104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Cornus alba</a:t>
            </a:r>
          </a:p>
        </p:txBody>
      </p:sp>
      <p:pic>
        <p:nvPicPr>
          <p:cNvPr id="55299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8" y="2173289"/>
            <a:ext cx="3821112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13" y="2173289"/>
            <a:ext cx="4608512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ekstvak 3"/>
          <p:cNvSpPr txBox="1">
            <a:spLocks noChangeArrowheads="1"/>
          </p:cNvSpPr>
          <p:nvPr/>
        </p:nvSpPr>
        <p:spPr bwMode="auto">
          <a:xfrm>
            <a:off x="1774825" y="5815013"/>
            <a:ext cx="3384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Witte bloemtuilen</a:t>
            </a:r>
          </a:p>
        </p:txBody>
      </p:sp>
      <p:sp>
        <p:nvSpPr>
          <p:cNvPr id="55302" name="Tekstvak 4"/>
          <p:cNvSpPr txBox="1">
            <a:spLocks noChangeArrowheads="1"/>
          </p:cNvSpPr>
          <p:nvPr/>
        </p:nvSpPr>
        <p:spPr bwMode="auto">
          <a:xfrm>
            <a:off x="7824789" y="5815013"/>
            <a:ext cx="25352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Witte vruchten</a:t>
            </a:r>
          </a:p>
        </p:txBody>
      </p:sp>
      <p:sp>
        <p:nvSpPr>
          <p:cNvPr id="55303" name="Tekstvak 5"/>
          <p:cNvSpPr txBox="1">
            <a:spLocks noChangeArrowheads="1"/>
          </p:cNvSpPr>
          <p:nvPr/>
        </p:nvSpPr>
        <p:spPr bwMode="auto">
          <a:xfrm>
            <a:off x="7391401" y="1341439"/>
            <a:ext cx="29686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i="1">
                <a:solidFill>
                  <a:srgbClr val="C00000"/>
                </a:solidFill>
              </a:rPr>
              <a:t>alba = wit</a:t>
            </a:r>
          </a:p>
          <a:p>
            <a:pPr eaLnBrk="1" hangingPunct="1"/>
            <a:endParaRPr lang="nl-NL" altLang="nl-NL" sz="1400" i="1">
              <a:solidFill>
                <a:srgbClr val="C00000"/>
              </a:solidFill>
            </a:endParaRPr>
          </a:p>
          <a:p>
            <a:pPr algn="r" eaLnBrk="1" hangingPunct="1"/>
            <a:r>
              <a:rPr lang="nl-NL" altLang="nl-NL" sz="1400" i="1">
                <a:solidFill>
                  <a:srgbClr val="C00000"/>
                </a:solidFill>
              </a:rPr>
              <a:t>Slaat op de bloem en de vruchten</a:t>
            </a:r>
          </a:p>
        </p:txBody>
      </p:sp>
    </p:spTree>
    <p:extLst>
      <p:ext uri="{BB962C8B-B14F-4D97-AF65-F5344CB8AC3E}">
        <p14:creationId xmlns:p14="http://schemas.microsoft.com/office/powerpoint/2010/main" val="325704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Cornus mas</a:t>
            </a:r>
          </a:p>
        </p:txBody>
      </p:sp>
      <p:pic>
        <p:nvPicPr>
          <p:cNvPr id="56323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773239"/>
            <a:ext cx="4752975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6" y="4151314"/>
            <a:ext cx="3560763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kstvak 3"/>
          <p:cNvSpPr txBox="1">
            <a:spLocks noChangeArrowheads="1"/>
          </p:cNvSpPr>
          <p:nvPr/>
        </p:nvSpPr>
        <p:spPr bwMode="auto">
          <a:xfrm>
            <a:off x="7535864" y="1268413"/>
            <a:ext cx="2447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 sz="2400">
                <a:solidFill>
                  <a:srgbClr val="FF0000"/>
                </a:solidFill>
              </a:rPr>
              <a:t>gele kornoelje</a:t>
            </a:r>
          </a:p>
        </p:txBody>
      </p:sp>
      <p:sp>
        <p:nvSpPr>
          <p:cNvPr id="56326" name="Tekstvak 4"/>
          <p:cNvSpPr txBox="1">
            <a:spLocks noChangeArrowheads="1"/>
          </p:cNvSpPr>
          <p:nvPr/>
        </p:nvSpPr>
        <p:spPr bwMode="auto">
          <a:xfrm>
            <a:off x="1774826" y="5516564"/>
            <a:ext cx="4752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Hoge struik, komt ook in de natuur voor</a:t>
            </a:r>
          </a:p>
        </p:txBody>
      </p:sp>
      <p:sp>
        <p:nvSpPr>
          <p:cNvPr id="56327" name="Tekstvak 5"/>
          <p:cNvSpPr txBox="1">
            <a:spLocks noChangeArrowheads="1"/>
          </p:cNvSpPr>
          <p:nvPr/>
        </p:nvSpPr>
        <p:spPr bwMode="auto">
          <a:xfrm>
            <a:off x="7535864" y="1989139"/>
            <a:ext cx="2447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 sz="1400" i="1"/>
              <a:t>Geel slaat op de bloemkleur (bloeit als enige Cornus geel)</a:t>
            </a:r>
          </a:p>
        </p:txBody>
      </p:sp>
    </p:spTree>
    <p:extLst>
      <p:ext uri="{BB962C8B-B14F-4D97-AF65-F5344CB8AC3E}">
        <p14:creationId xmlns:p14="http://schemas.microsoft.com/office/powerpoint/2010/main" val="271385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Cornus mas</a:t>
            </a:r>
          </a:p>
        </p:txBody>
      </p:sp>
      <p:pic>
        <p:nvPicPr>
          <p:cNvPr id="57347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2636839"/>
            <a:ext cx="4176713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1412875"/>
            <a:ext cx="31750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kstvak 3"/>
          <p:cNvSpPr txBox="1">
            <a:spLocks noChangeArrowheads="1"/>
          </p:cNvSpPr>
          <p:nvPr/>
        </p:nvSpPr>
        <p:spPr bwMode="auto">
          <a:xfrm>
            <a:off x="1847850" y="2060575"/>
            <a:ext cx="3240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Eirond blad, glanzend groen</a:t>
            </a:r>
          </a:p>
        </p:txBody>
      </p:sp>
    </p:spTree>
    <p:extLst>
      <p:ext uri="{BB962C8B-B14F-4D97-AF65-F5344CB8AC3E}">
        <p14:creationId xmlns:p14="http://schemas.microsoft.com/office/powerpoint/2010/main" val="42288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Cornus mas</a:t>
            </a:r>
          </a:p>
        </p:txBody>
      </p:sp>
      <p:pic>
        <p:nvPicPr>
          <p:cNvPr id="56323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773239"/>
            <a:ext cx="4752975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6" y="4151314"/>
            <a:ext cx="3560763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kstvak 3"/>
          <p:cNvSpPr txBox="1">
            <a:spLocks noChangeArrowheads="1"/>
          </p:cNvSpPr>
          <p:nvPr/>
        </p:nvSpPr>
        <p:spPr bwMode="auto">
          <a:xfrm>
            <a:off x="7535864" y="1268413"/>
            <a:ext cx="2447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 sz="2400">
                <a:solidFill>
                  <a:srgbClr val="FF0000"/>
                </a:solidFill>
              </a:rPr>
              <a:t>gele kornoelje</a:t>
            </a:r>
          </a:p>
        </p:txBody>
      </p:sp>
      <p:sp>
        <p:nvSpPr>
          <p:cNvPr id="56326" name="Tekstvak 4"/>
          <p:cNvSpPr txBox="1">
            <a:spLocks noChangeArrowheads="1"/>
          </p:cNvSpPr>
          <p:nvPr/>
        </p:nvSpPr>
        <p:spPr bwMode="auto">
          <a:xfrm>
            <a:off x="1774826" y="5516564"/>
            <a:ext cx="4752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Hoge struik, komt ook in de natuur voor</a:t>
            </a:r>
          </a:p>
        </p:txBody>
      </p:sp>
      <p:sp>
        <p:nvSpPr>
          <p:cNvPr id="56327" name="Tekstvak 5"/>
          <p:cNvSpPr txBox="1">
            <a:spLocks noChangeArrowheads="1"/>
          </p:cNvSpPr>
          <p:nvPr/>
        </p:nvSpPr>
        <p:spPr bwMode="auto">
          <a:xfrm>
            <a:off x="7535864" y="1989139"/>
            <a:ext cx="2447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 sz="1400" i="1"/>
              <a:t>Geel slaat op de bloemkleur (bloeit als enige Cornus geel)</a:t>
            </a:r>
          </a:p>
        </p:txBody>
      </p:sp>
    </p:spTree>
    <p:extLst>
      <p:ext uri="{BB962C8B-B14F-4D97-AF65-F5344CB8AC3E}">
        <p14:creationId xmlns:p14="http://schemas.microsoft.com/office/powerpoint/2010/main" val="417599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Cornus mas</a:t>
            </a:r>
          </a:p>
        </p:txBody>
      </p:sp>
      <p:pic>
        <p:nvPicPr>
          <p:cNvPr id="57347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2636839"/>
            <a:ext cx="4176713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1412875"/>
            <a:ext cx="31750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kstvak 3"/>
          <p:cNvSpPr txBox="1">
            <a:spLocks noChangeArrowheads="1"/>
          </p:cNvSpPr>
          <p:nvPr/>
        </p:nvSpPr>
        <p:spPr bwMode="auto">
          <a:xfrm>
            <a:off x="1847850" y="2060575"/>
            <a:ext cx="3240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Eirond blad, glanzend groen</a:t>
            </a:r>
          </a:p>
        </p:txBody>
      </p:sp>
    </p:spTree>
    <p:extLst>
      <p:ext uri="{BB962C8B-B14F-4D97-AF65-F5344CB8AC3E}">
        <p14:creationId xmlns:p14="http://schemas.microsoft.com/office/powerpoint/2010/main" val="226663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168276"/>
            <a:ext cx="2768600" cy="656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Cornus mas</a:t>
            </a:r>
          </a:p>
        </p:txBody>
      </p:sp>
      <p:pic>
        <p:nvPicPr>
          <p:cNvPr id="58372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14" y="1628776"/>
            <a:ext cx="3883025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Tekstvak 3"/>
          <p:cNvSpPr txBox="1">
            <a:spLocks noChangeArrowheads="1"/>
          </p:cNvSpPr>
          <p:nvPr/>
        </p:nvSpPr>
        <p:spPr bwMode="auto">
          <a:xfrm>
            <a:off x="1966914" y="5805489"/>
            <a:ext cx="3883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Groen-purperen twijg</a:t>
            </a:r>
          </a:p>
        </p:txBody>
      </p:sp>
      <p:sp>
        <p:nvSpPr>
          <p:cNvPr id="58374" name="Tekstvak 4"/>
          <p:cNvSpPr txBox="1">
            <a:spLocks noChangeArrowheads="1"/>
          </p:cNvSpPr>
          <p:nvPr/>
        </p:nvSpPr>
        <p:spPr bwMode="auto">
          <a:xfrm>
            <a:off x="6383338" y="1989138"/>
            <a:ext cx="29003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Tegenoverstaande, iets afstaande knoppen</a:t>
            </a:r>
          </a:p>
        </p:txBody>
      </p:sp>
      <p:cxnSp>
        <p:nvCxnSpPr>
          <p:cNvPr id="7" name="Rechte verbindingslijn met pijl 6"/>
          <p:cNvCxnSpPr/>
          <p:nvPr/>
        </p:nvCxnSpPr>
        <p:spPr>
          <a:xfrm flipH="1">
            <a:off x="8688389" y="2205038"/>
            <a:ext cx="73977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376" name="Tekstvak 7"/>
          <p:cNvSpPr txBox="1">
            <a:spLocks noChangeArrowheads="1"/>
          </p:cNvSpPr>
          <p:nvPr/>
        </p:nvSpPr>
        <p:spPr bwMode="auto">
          <a:xfrm>
            <a:off x="6311901" y="3357563"/>
            <a:ext cx="2232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Ronde bloemknop</a:t>
            </a:r>
          </a:p>
        </p:txBody>
      </p:sp>
      <p:cxnSp>
        <p:nvCxnSpPr>
          <p:cNvPr id="10" name="Rechte verbindingslijn met pijl 9"/>
          <p:cNvCxnSpPr/>
          <p:nvPr/>
        </p:nvCxnSpPr>
        <p:spPr>
          <a:xfrm>
            <a:off x="4151314" y="2924175"/>
            <a:ext cx="2016125" cy="5286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16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Cornus mas</a:t>
            </a:r>
          </a:p>
        </p:txBody>
      </p:sp>
      <p:pic>
        <p:nvPicPr>
          <p:cNvPr id="59395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88" y="1917700"/>
            <a:ext cx="4279900" cy="355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ekstvak 2"/>
          <p:cNvSpPr txBox="1">
            <a:spLocks noChangeArrowheads="1"/>
          </p:cNvSpPr>
          <p:nvPr/>
        </p:nvSpPr>
        <p:spPr bwMode="auto">
          <a:xfrm>
            <a:off x="1716088" y="5645150"/>
            <a:ext cx="4379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Gele bloemen </a:t>
            </a:r>
            <a:r>
              <a:rPr lang="nl-NL" altLang="nl-NL" sz="1400"/>
              <a:t>(voornamelijk mannelijk) </a:t>
            </a:r>
            <a:r>
              <a:rPr lang="nl-NL" altLang="nl-NL"/>
              <a:t>in februari </a:t>
            </a:r>
          </a:p>
        </p:txBody>
      </p:sp>
      <p:pic>
        <p:nvPicPr>
          <p:cNvPr id="59397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1916114"/>
            <a:ext cx="356235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Tekstvak 5"/>
          <p:cNvSpPr txBox="1">
            <a:spLocks noChangeArrowheads="1"/>
          </p:cNvSpPr>
          <p:nvPr/>
        </p:nvSpPr>
        <p:spPr bwMode="auto">
          <a:xfrm>
            <a:off x="6527800" y="5645150"/>
            <a:ext cx="3562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Iets langwerpige, rode vruchten</a:t>
            </a:r>
          </a:p>
        </p:txBody>
      </p:sp>
    </p:spTree>
    <p:extLst>
      <p:ext uri="{BB962C8B-B14F-4D97-AF65-F5344CB8AC3E}">
        <p14:creationId xmlns:p14="http://schemas.microsoft.com/office/powerpoint/2010/main" val="115117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Cornus sanguinea</a:t>
            </a:r>
          </a:p>
        </p:txBody>
      </p:sp>
      <p:pic>
        <p:nvPicPr>
          <p:cNvPr id="60419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557338"/>
            <a:ext cx="3505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kstvak 2"/>
          <p:cNvSpPr txBox="1">
            <a:spLocks noChangeArrowheads="1"/>
          </p:cNvSpPr>
          <p:nvPr/>
        </p:nvSpPr>
        <p:spPr bwMode="auto">
          <a:xfrm>
            <a:off x="1943101" y="6092825"/>
            <a:ext cx="4657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Middelhoge heester met rood-groene twijgen</a:t>
            </a:r>
          </a:p>
        </p:txBody>
      </p:sp>
      <p:pic>
        <p:nvPicPr>
          <p:cNvPr id="60421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6" y="2336801"/>
            <a:ext cx="3084513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Tekstvak 4"/>
          <p:cNvSpPr txBox="1">
            <a:spLocks noChangeArrowheads="1"/>
          </p:cNvSpPr>
          <p:nvPr/>
        </p:nvSpPr>
        <p:spPr bwMode="auto">
          <a:xfrm>
            <a:off x="6743700" y="1341439"/>
            <a:ext cx="29416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 sz="2400">
                <a:solidFill>
                  <a:srgbClr val="FF0000"/>
                </a:solidFill>
              </a:rPr>
              <a:t>rode kornoelje</a:t>
            </a:r>
          </a:p>
        </p:txBody>
      </p:sp>
      <p:sp>
        <p:nvSpPr>
          <p:cNvPr id="60423" name="Tekstvak 1"/>
          <p:cNvSpPr txBox="1">
            <a:spLocks noChangeArrowheads="1"/>
          </p:cNvSpPr>
          <p:nvPr/>
        </p:nvSpPr>
        <p:spPr bwMode="auto">
          <a:xfrm>
            <a:off x="6743701" y="1854201"/>
            <a:ext cx="30845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 sz="1400" i="1"/>
              <a:t>Slaat op de rode twijgen</a:t>
            </a:r>
          </a:p>
        </p:txBody>
      </p:sp>
      <p:sp>
        <p:nvSpPr>
          <p:cNvPr id="60424" name="Tekstvak 2"/>
          <p:cNvSpPr txBox="1">
            <a:spLocks noChangeArrowheads="1"/>
          </p:cNvSpPr>
          <p:nvPr/>
        </p:nvSpPr>
        <p:spPr bwMode="auto">
          <a:xfrm>
            <a:off x="5689601" y="1855789"/>
            <a:ext cx="187166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 sz="1400" i="1">
                <a:solidFill>
                  <a:srgbClr val="FF0000"/>
                </a:solidFill>
              </a:rPr>
              <a:t>sanguinea = bloedrood</a:t>
            </a:r>
          </a:p>
        </p:txBody>
      </p:sp>
    </p:spTree>
    <p:extLst>
      <p:ext uri="{BB962C8B-B14F-4D97-AF65-F5344CB8AC3E}">
        <p14:creationId xmlns:p14="http://schemas.microsoft.com/office/powerpoint/2010/main" val="44473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Cornus sanguinea</a:t>
            </a:r>
          </a:p>
        </p:txBody>
      </p:sp>
      <p:pic>
        <p:nvPicPr>
          <p:cNvPr id="61443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628775"/>
            <a:ext cx="4827588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4" y="1435100"/>
            <a:ext cx="3051175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Tekstvak 3"/>
          <p:cNvSpPr txBox="1">
            <a:spLocks noChangeArrowheads="1"/>
          </p:cNvSpPr>
          <p:nvPr/>
        </p:nvSpPr>
        <p:spPr bwMode="auto">
          <a:xfrm>
            <a:off x="4943475" y="5384800"/>
            <a:ext cx="23764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Eivormig blad</a:t>
            </a:r>
          </a:p>
        </p:txBody>
      </p:sp>
      <p:sp>
        <p:nvSpPr>
          <p:cNvPr id="61446" name="Tekstvak 4"/>
          <p:cNvSpPr txBox="1">
            <a:spLocks noChangeArrowheads="1"/>
          </p:cNvSpPr>
          <p:nvPr/>
        </p:nvSpPr>
        <p:spPr bwMode="auto">
          <a:xfrm>
            <a:off x="1847850" y="5229225"/>
            <a:ext cx="3671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Purperrode herfstkleur</a:t>
            </a:r>
          </a:p>
        </p:txBody>
      </p:sp>
      <p:sp>
        <p:nvSpPr>
          <p:cNvPr id="61447" name="Tekstvak 5"/>
          <p:cNvSpPr txBox="1">
            <a:spLocks noChangeArrowheads="1"/>
          </p:cNvSpPr>
          <p:nvPr/>
        </p:nvSpPr>
        <p:spPr bwMode="auto">
          <a:xfrm>
            <a:off x="5207000" y="6021389"/>
            <a:ext cx="2808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Purper bladsteel</a:t>
            </a:r>
          </a:p>
        </p:txBody>
      </p:sp>
      <p:cxnSp>
        <p:nvCxnSpPr>
          <p:cNvPr id="8" name="Rechte verbindingslijn met pijl 7"/>
          <p:cNvCxnSpPr/>
          <p:nvPr/>
        </p:nvCxnSpPr>
        <p:spPr>
          <a:xfrm flipH="1">
            <a:off x="8040688" y="6205538"/>
            <a:ext cx="431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833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Cornus sanguinea</a:t>
            </a:r>
          </a:p>
        </p:txBody>
      </p:sp>
      <p:pic>
        <p:nvPicPr>
          <p:cNvPr id="62467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6" y="476250"/>
            <a:ext cx="2233613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412875"/>
            <a:ext cx="3211512" cy="349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75" y="3079751"/>
            <a:ext cx="2768600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Rechte verbindingslijn met pijl 5"/>
          <p:cNvCxnSpPr/>
          <p:nvPr/>
        </p:nvCxnSpPr>
        <p:spPr>
          <a:xfrm flipH="1">
            <a:off x="7637464" y="3455989"/>
            <a:ext cx="1411287" cy="9096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471" name="Tekstvak 6"/>
          <p:cNvSpPr txBox="1">
            <a:spLocks noChangeArrowheads="1"/>
          </p:cNvSpPr>
          <p:nvPr/>
        </p:nvSpPr>
        <p:spPr bwMode="auto">
          <a:xfrm>
            <a:off x="6197601" y="6205539"/>
            <a:ext cx="2879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Rode aanliggende knoppen</a:t>
            </a:r>
          </a:p>
        </p:txBody>
      </p:sp>
      <p:sp>
        <p:nvSpPr>
          <p:cNvPr id="62472" name="Tekstvak 7"/>
          <p:cNvSpPr txBox="1">
            <a:spLocks noChangeArrowheads="1"/>
          </p:cNvSpPr>
          <p:nvPr/>
        </p:nvSpPr>
        <p:spPr bwMode="auto">
          <a:xfrm>
            <a:off x="5632451" y="2133600"/>
            <a:ext cx="2881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Veel lenticellen</a:t>
            </a:r>
          </a:p>
        </p:txBody>
      </p:sp>
      <p:sp>
        <p:nvSpPr>
          <p:cNvPr id="62473" name="Tekstvak 8"/>
          <p:cNvSpPr txBox="1">
            <a:spLocks noChangeArrowheads="1"/>
          </p:cNvSpPr>
          <p:nvPr/>
        </p:nvSpPr>
        <p:spPr bwMode="auto">
          <a:xfrm>
            <a:off x="1847850" y="5084764"/>
            <a:ext cx="3600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Twijg groen en aan de zonzijde rood</a:t>
            </a:r>
          </a:p>
        </p:txBody>
      </p:sp>
      <p:cxnSp>
        <p:nvCxnSpPr>
          <p:cNvPr id="12" name="Rechte verbindingslijn met pijl 11"/>
          <p:cNvCxnSpPr/>
          <p:nvPr/>
        </p:nvCxnSpPr>
        <p:spPr>
          <a:xfrm>
            <a:off x="8112125" y="2501900"/>
            <a:ext cx="965200" cy="1349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833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96008">
            <a:off x="7044532" y="3131344"/>
            <a:ext cx="3495675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Berberis thunbergii</a:t>
            </a:r>
          </a:p>
        </p:txBody>
      </p:sp>
      <p:pic>
        <p:nvPicPr>
          <p:cNvPr id="36868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557338"/>
            <a:ext cx="5400675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kstvak 3"/>
          <p:cNvSpPr txBox="1">
            <a:spLocks noChangeArrowheads="1"/>
          </p:cNvSpPr>
          <p:nvPr/>
        </p:nvSpPr>
        <p:spPr bwMode="auto">
          <a:xfrm>
            <a:off x="7464426" y="5876925"/>
            <a:ext cx="2663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nl-NL" altLang="nl-NL"/>
              <a:t>Spatelvormig blad</a:t>
            </a:r>
          </a:p>
        </p:txBody>
      </p:sp>
      <p:sp>
        <p:nvSpPr>
          <p:cNvPr id="36870" name="Tekstvak 4"/>
          <p:cNvSpPr txBox="1">
            <a:spLocks noChangeArrowheads="1"/>
          </p:cNvSpPr>
          <p:nvPr/>
        </p:nvSpPr>
        <p:spPr bwMode="auto">
          <a:xfrm>
            <a:off x="2063751" y="5876925"/>
            <a:ext cx="5040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Groen blad met lange bladsteel</a:t>
            </a:r>
          </a:p>
        </p:txBody>
      </p:sp>
      <p:sp>
        <p:nvSpPr>
          <p:cNvPr id="36871" name="Tekstvak 5"/>
          <p:cNvSpPr txBox="1">
            <a:spLocks noChangeArrowheads="1"/>
          </p:cNvSpPr>
          <p:nvPr/>
        </p:nvSpPr>
        <p:spPr bwMode="auto">
          <a:xfrm>
            <a:off x="7824789" y="1700214"/>
            <a:ext cx="2655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nl-NL" altLang="nl-NL"/>
              <a:t>Rode herfstkleur</a:t>
            </a:r>
          </a:p>
        </p:txBody>
      </p:sp>
    </p:spTree>
    <p:extLst>
      <p:ext uri="{BB962C8B-B14F-4D97-AF65-F5344CB8AC3E}">
        <p14:creationId xmlns:p14="http://schemas.microsoft.com/office/powerpoint/2010/main" val="89177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Cornus sanguinea</a:t>
            </a:r>
          </a:p>
        </p:txBody>
      </p:sp>
      <p:pic>
        <p:nvPicPr>
          <p:cNvPr id="63491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1" y="1916114"/>
            <a:ext cx="4322763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916114"/>
            <a:ext cx="4321175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Tekstvak 3"/>
          <p:cNvSpPr txBox="1">
            <a:spLocks noChangeArrowheads="1"/>
          </p:cNvSpPr>
          <p:nvPr/>
        </p:nvSpPr>
        <p:spPr bwMode="auto">
          <a:xfrm>
            <a:off x="1703389" y="5300664"/>
            <a:ext cx="4321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Witte bloemtuilen</a:t>
            </a:r>
          </a:p>
        </p:txBody>
      </p:sp>
      <p:sp>
        <p:nvSpPr>
          <p:cNvPr id="63494" name="Tekstvak 4"/>
          <p:cNvSpPr txBox="1">
            <a:spLocks noChangeArrowheads="1"/>
          </p:cNvSpPr>
          <p:nvPr/>
        </p:nvSpPr>
        <p:spPr bwMode="auto">
          <a:xfrm>
            <a:off x="6153151" y="5300664"/>
            <a:ext cx="43227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Blauwzwarte vruchten</a:t>
            </a:r>
          </a:p>
        </p:txBody>
      </p:sp>
    </p:spTree>
    <p:extLst>
      <p:ext uri="{BB962C8B-B14F-4D97-AF65-F5344CB8AC3E}">
        <p14:creationId xmlns:p14="http://schemas.microsoft.com/office/powerpoint/2010/main" val="94595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Verschillen Cornus-soorten</a:t>
            </a:r>
          </a:p>
        </p:txBody>
      </p:sp>
      <p:graphicFrame>
        <p:nvGraphicFramePr>
          <p:cNvPr id="3" name="Tabel 2"/>
          <p:cNvGraphicFramePr>
            <a:graphicFrameLocks noGrp="1"/>
          </p:cNvGraphicFramePr>
          <p:nvPr/>
        </p:nvGraphicFramePr>
        <p:xfrm>
          <a:off x="1847850" y="1557339"/>
          <a:ext cx="8280400" cy="421163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96063"/>
                <a:gridCol w="2376115"/>
                <a:gridCol w="2304111"/>
                <a:gridCol w="2304111"/>
              </a:tblGrid>
              <a:tr h="370781"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1434" marR="91434" marT="45712" marB="45712"/>
                </a:tc>
                <a:tc>
                  <a:txBody>
                    <a:bodyPr/>
                    <a:lstStyle/>
                    <a:p>
                      <a:r>
                        <a:rPr lang="nl-NL" sz="1800" dirty="0" err="1" smtClean="0"/>
                        <a:t>Cornus</a:t>
                      </a:r>
                      <a:r>
                        <a:rPr lang="nl-NL" sz="1800" dirty="0" smtClean="0"/>
                        <a:t> alba</a:t>
                      </a:r>
                      <a:endParaRPr lang="nl-NL" sz="1800" dirty="0"/>
                    </a:p>
                  </a:txBody>
                  <a:tcPr marL="91434" marR="91434" marT="45712" marB="45712"/>
                </a:tc>
                <a:tc>
                  <a:txBody>
                    <a:bodyPr/>
                    <a:lstStyle/>
                    <a:p>
                      <a:r>
                        <a:rPr lang="nl-NL" sz="1800" dirty="0" err="1" smtClean="0"/>
                        <a:t>Cornus</a:t>
                      </a:r>
                      <a:r>
                        <a:rPr lang="nl-NL" sz="1800" dirty="0" smtClean="0"/>
                        <a:t> </a:t>
                      </a:r>
                      <a:r>
                        <a:rPr lang="nl-NL" sz="1800" dirty="0" err="1" smtClean="0"/>
                        <a:t>sanguinea</a:t>
                      </a:r>
                      <a:endParaRPr lang="nl-NL" sz="1800" dirty="0"/>
                    </a:p>
                  </a:txBody>
                  <a:tcPr marL="91434" marR="91434" marT="45712" marB="45712"/>
                </a:tc>
                <a:tc>
                  <a:txBody>
                    <a:bodyPr/>
                    <a:lstStyle/>
                    <a:p>
                      <a:r>
                        <a:rPr lang="nl-NL" sz="1800" dirty="0" err="1" smtClean="0"/>
                        <a:t>Cornus</a:t>
                      </a:r>
                      <a:r>
                        <a:rPr lang="nl-NL" sz="1800" dirty="0" smtClean="0"/>
                        <a:t> </a:t>
                      </a:r>
                      <a:r>
                        <a:rPr lang="nl-NL" sz="1800" dirty="0" err="1" smtClean="0"/>
                        <a:t>mas</a:t>
                      </a:r>
                      <a:endParaRPr lang="nl-NL" sz="1800" dirty="0"/>
                    </a:p>
                  </a:txBody>
                  <a:tcPr marL="91434" marR="91434" marT="45712" marB="45712"/>
                </a:tc>
              </a:tr>
              <a:tr h="640143"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Blad</a:t>
                      </a:r>
                      <a:endParaRPr lang="nl-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4" marR="91434" marT="45712" marB="45712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Eivormig</a:t>
                      </a:r>
                    </a:p>
                    <a:p>
                      <a:endParaRPr lang="nl-NL" sz="1800" dirty="0"/>
                    </a:p>
                  </a:txBody>
                  <a:tcPr marL="91434" marR="91434" marT="45712" marB="45712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Eivormig</a:t>
                      </a:r>
                      <a:endParaRPr lang="nl-NL" sz="1800" dirty="0"/>
                    </a:p>
                  </a:txBody>
                  <a:tcPr marL="91434" marR="91434" marT="45712" marB="45712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Eirond</a:t>
                      </a:r>
                      <a:endParaRPr lang="nl-NL" sz="1800" dirty="0"/>
                    </a:p>
                  </a:txBody>
                  <a:tcPr marL="91434" marR="91434" marT="45712" marB="45712"/>
                </a:tc>
              </a:tr>
              <a:tr h="640143"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Twijg</a:t>
                      </a:r>
                      <a:endParaRPr lang="nl-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4" marR="91434" marT="45712" marB="45712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Rood (rondom)</a:t>
                      </a:r>
                    </a:p>
                    <a:p>
                      <a:endParaRPr lang="nl-NL" sz="1800" dirty="0"/>
                    </a:p>
                  </a:txBody>
                  <a:tcPr marL="91434" marR="91434" marT="45712" marB="45712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Rood (zon) - groen</a:t>
                      </a:r>
                      <a:endParaRPr lang="nl-NL" sz="1800" dirty="0"/>
                    </a:p>
                  </a:txBody>
                  <a:tcPr marL="91434" marR="91434" marT="45712" marB="45712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Groen –purper</a:t>
                      </a:r>
                      <a:r>
                        <a:rPr lang="nl-NL" sz="1800" baseline="0" dirty="0" smtClean="0"/>
                        <a:t> (zon)</a:t>
                      </a:r>
                      <a:endParaRPr lang="nl-NL" sz="1800" dirty="0"/>
                    </a:p>
                  </a:txBody>
                  <a:tcPr marL="91434" marR="91434" marT="45712" marB="45712"/>
                </a:tc>
              </a:tr>
              <a:tr h="640143"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Knop</a:t>
                      </a:r>
                      <a:endParaRPr lang="nl-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4" marR="91434" marT="45712" marB="45712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Grijsbruin</a:t>
                      </a:r>
                    </a:p>
                    <a:p>
                      <a:endParaRPr lang="nl-NL" sz="1800" dirty="0"/>
                    </a:p>
                  </a:txBody>
                  <a:tcPr marL="91434" marR="91434" marT="45712" marB="45712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Rood</a:t>
                      </a:r>
                      <a:endParaRPr lang="nl-NL" sz="1800" dirty="0"/>
                    </a:p>
                  </a:txBody>
                  <a:tcPr marL="91434" marR="91434" marT="45712" marB="45712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Grijsgroen</a:t>
                      </a:r>
                      <a:endParaRPr lang="nl-NL" sz="1800" dirty="0"/>
                    </a:p>
                  </a:txBody>
                  <a:tcPr marL="91434" marR="91434" marT="45712" marB="45712"/>
                </a:tc>
              </a:tr>
              <a:tr h="640143"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Bloem</a:t>
                      </a:r>
                      <a:endParaRPr lang="nl-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4" marR="91434" marT="45712" marB="45712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Wit</a:t>
                      </a:r>
                    </a:p>
                    <a:p>
                      <a:endParaRPr lang="nl-NL" sz="1800" dirty="0"/>
                    </a:p>
                  </a:txBody>
                  <a:tcPr marL="91434" marR="91434" marT="45712" marB="45712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Wit</a:t>
                      </a:r>
                      <a:endParaRPr lang="nl-NL" sz="1800" dirty="0"/>
                    </a:p>
                  </a:txBody>
                  <a:tcPr marL="91434" marR="91434" marT="45712" marB="45712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Geel</a:t>
                      </a:r>
                      <a:endParaRPr lang="nl-NL" sz="1800" dirty="0"/>
                    </a:p>
                  </a:txBody>
                  <a:tcPr marL="91434" marR="91434" marT="45712" marB="45712"/>
                </a:tc>
              </a:tr>
              <a:tr h="640143"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Bes</a:t>
                      </a:r>
                      <a:endParaRPr lang="nl-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4" marR="91434" marT="45712" marB="45712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Wit</a:t>
                      </a:r>
                    </a:p>
                    <a:p>
                      <a:endParaRPr lang="nl-NL" sz="1800" dirty="0"/>
                    </a:p>
                  </a:txBody>
                  <a:tcPr marL="91434" marR="91434" marT="45712" marB="45712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Blauwzwart</a:t>
                      </a:r>
                      <a:endParaRPr lang="nl-NL" sz="1800" dirty="0"/>
                    </a:p>
                  </a:txBody>
                  <a:tcPr marL="91434" marR="91434" marT="45712" marB="45712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Rood</a:t>
                      </a:r>
                      <a:endParaRPr lang="nl-NL" sz="1800" dirty="0"/>
                    </a:p>
                  </a:txBody>
                  <a:tcPr marL="91434" marR="91434" marT="45712" marB="45712"/>
                </a:tc>
              </a:tr>
              <a:tr h="640143"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Herfstkleur</a:t>
                      </a:r>
                      <a:endParaRPr lang="nl-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4" marR="91434" marT="45712" marB="45712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Rood</a:t>
                      </a:r>
                    </a:p>
                    <a:p>
                      <a:endParaRPr lang="nl-NL" sz="1800" dirty="0"/>
                    </a:p>
                  </a:txBody>
                  <a:tcPr marL="91434" marR="91434" marT="45712" marB="45712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Purperrood</a:t>
                      </a:r>
                      <a:endParaRPr lang="nl-NL" sz="1800" dirty="0"/>
                    </a:p>
                  </a:txBody>
                  <a:tcPr marL="91434" marR="91434" marT="45712" marB="45712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geel</a:t>
                      </a:r>
                      <a:endParaRPr lang="nl-NL" sz="1800" dirty="0"/>
                    </a:p>
                  </a:txBody>
                  <a:tcPr marL="91434" marR="91434" marT="45712" marB="45712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43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692150"/>
            <a:ext cx="356235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Berberis thunbergii</a:t>
            </a:r>
          </a:p>
        </p:txBody>
      </p:sp>
      <p:pic>
        <p:nvPicPr>
          <p:cNvPr id="37892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1" y="1739901"/>
            <a:ext cx="4608513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kstvak 3"/>
          <p:cNvSpPr txBox="1">
            <a:spLocks noChangeArrowheads="1"/>
          </p:cNvSpPr>
          <p:nvPr/>
        </p:nvSpPr>
        <p:spPr bwMode="auto">
          <a:xfrm>
            <a:off x="1917700" y="5445125"/>
            <a:ext cx="4610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Eén takdoorn</a:t>
            </a:r>
          </a:p>
        </p:txBody>
      </p:sp>
      <p:sp>
        <p:nvSpPr>
          <p:cNvPr id="37894" name="Tekstvak 4"/>
          <p:cNvSpPr txBox="1">
            <a:spLocks noChangeArrowheads="1"/>
          </p:cNvSpPr>
          <p:nvPr/>
        </p:nvSpPr>
        <p:spPr bwMode="auto">
          <a:xfrm>
            <a:off x="6672264" y="3284539"/>
            <a:ext cx="23764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Verspreide knopstand</a:t>
            </a:r>
          </a:p>
        </p:txBody>
      </p:sp>
      <p:sp>
        <p:nvSpPr>
          <p:cNvPr id="37895" name="Tekstvak 5"/>
          <p:cNvSpPr txBox="1">
            <a:spLocks noChangeArrowheads="1"/>
          </p:cNvSpPr>
          <p:nvPr/>
        </p:nvSpPr>
        <p:spPr bwMode="auto">
          <a:xfrm>
            <a:off x="3863975" y="6165850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Roodbruine twijg, hoekig</a:t>
            </a:r>
          </a:p>
        </p:txBody>
      </p:sp>
    </p:spTree>
    <p:extLst>
      <p:ext uri="{BB962C8B-B14F-4D97-AF65-F5344CB8AC3E}">
        <p14:creationId xmlns:p14="http://schemas.microsoft.com/office/powerpoint/2010/main" val="89567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Berberis thunbergii</a:t>
            </a:r>
          </a:p>
        </p:txBody>
      </p:sp>
      <p:pic>
        <p:nvPicPr>
          <p:cNvPr id="38915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916113"/>
            <a:ext cx="4679950" cy="351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4" y="1895475"/>
            <a:ext cx="3240087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kstvak 3"/>
          <p:cNvSpPr txBox="1">
            <a:spLocks noChangeArrowheads="1"/>
          </p:cNvSpPr>
          <p:nvPr/>
        </p:nvSpPr>
        <p:spPr bwMode="auto">
          <a:xfrm>
            <a:off x="1992313" y="5616575"/>
            <a:ext cx="3598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Gele bloemen</a:t>
            </a:r>
          </a:p>
        </p:txBody>
      </p:sp>
      <p:sp>
        <p:nvSpPr>
          <p:cNvPr id="38918" name="Tekstvak 4"/>
          <p:cNvSpPr txBox="1">
            <a:spLocks noChangeArrowheads="1"/>
          </p:cNvSpPr>
          <p:nvPr/>
        </p:nvSpPr>
        <p:spPr bwMode="auto">
          <a:xfrm>
            <a:off x="4583113" y="5616576"/>
            <a:ext cx="24495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Rode bessen, </a:t>
            </a:r>
          </a:p>
          <a:p>
            <a:pPr algn="r" eaLnBrk="1" hangingPunct="1"/>
            <a:r>
              <a:rPr lang="nl-NL" altLang="nl-NL"/>
              <a:t>lang aanblijvend</a:t>
            </a:r>
          </a:p>
        </p:txBody>
      </p:sp>
    </p:spTree>
    <p:extLst>
      <p:ext uri="{BB962C8B-B14F-4D97-AF65-F5344CB8AC3E}">
        <p14:creationId xmlns:p14="http://schemas.microsoft.com/office/powerpoint/2010/main" val="404928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Buddleja davidii</a:t>
            </a:r>
          </a:p>
        </p:txBody>
      </p:sp>
      <p:pic>
        <p:nvPicPr>
          <p:cNvPr id="39939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1700214"/>
            <a:ext cx="2757487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2794000"/>
            <a:ext cx="2438400" cy="366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kstvak 3"/>
          <p:cNvSpPr txBox="1">
            <a:spLocks noChangeArrowheads="1"/>
          </p:cNvSpPr>
          <p:nvPr/>
        </p:nvSpPr>
        <p:spPr bwMode="auto">
          <a:xfrm>
            <a:off x="7175500" y="1557339"/>
            <a:ext cx="2736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 sz="2400">
                <a:solidFill>
                  <a:srgbClr val="FF0000"/>
                </a:solidFill>
              </a:rPr>
              <a:t>vlinderstruik</a:t>
            </a:r>
          </a:p>
        </p:txBody>
      </p:sp>
      <p:sp>
        <p:nvSpPr>
          <p:cNvPr id="39942" name="Tekstvak 4"/>
          <p:cNvSpPr txBox="1">
            <a:spLocks noChangeArrowheads="1"/>
          </p:cNvSpPr>
          <p:nvPr/>
        </p:nvSpPr>
        <p:spPr bwMode="auto">
          <a:xfrm>
            <a:off x="7947026" y="3581401"/>
            <a:ext cx="2233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 sz="1400" i="1"/>
              <a:t>Trekt veel vlinders aan met zijn bloemaren</a:t>
            </a:r>
          </a:p>
        </p:txBody>
      </p:sp>
      <p:pic>
        <p:nvPicPr>
          <p:cNvPr id="39943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064" y="4287839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Rechte verbindingslijn met pijl 3"/>
          <p:cNvCxnSpPr/>
          <p:nvPr/>
        </p:nvCxnSpPr>
        <p:spPr>
          <a:xfrm>
            <a:off x="9264650" y="2133600"/>
            <a:ext cx="0" cy="1295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726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Buddleja davidii</a:t>
            </a:r>
          </a:p>
        </p:txBody>
      </p:sp>
      <p:pic>
        <p:nvPicPr>
          <p:cNvPr id="40963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700213"/>
            <a:ext cx="3852863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38" y="1627188"/>
            <a:ext cx="4703762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776" y="3509964"/>
            <a:ext cx="452437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kstvak 4"/>
          <p:cNvSpPr txBox="1">
            <a:spLocks noChangeArrowheads="1"/>
          </p:cNvSpPr>
          <p:nvPr/>
        </p:nvSpPr>
        <p:spPr bwMode="auto">
          <a:xfrm>
            <a:off x="1774826" y="4868863"/>
            <a:ext cx="30972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Lang lancetvormig blad, met duidelijke punt</a:t>
            </a:r>
          </a:p>
        </p:txBody>
      </p:sp>
      <p:sp>
        <p:nvSpPr>
          <p:cNvPr id="40967" name="Tekstvak 5"/>
          <p:cNvSpPr txBox="1">
            <a:spLocks noChangeArrowheads="1"/>
          </p:cNvSpPr>
          <p:nvPr/>
        </p:nvSpPr>
        <p:spPr bwMode="auto">
          <a:xfrm>
            <a:off x="6383338" y="5373688"/>
            <a:ext cx="38163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Bovenzijde donkergroen</a:t>
            </a:r>
          </a:p>
          <a:p>
            <a:pPr algn="r" eaLnBrk="1" hangingPunct="1"/>
            <a:r>
              <a:rPr lang="nl-NL" altLang="nl-NL"/>
              <a:t>Onderzijde grijs</a:t>
            </a:r>
          </a:p>
        </p:txBody>
      </p:sp>
    </p:spTree>
    <p:extLst>
      <p:ext uri="{BB962C8B-B14F-4D97-AF65-F5344CB8AC3E}">
        <p14:creationId xmlns:p14="http://schemas.microsoft.com/office/powerpoint/2010/main" val="166622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Buddleja davidii</a:t>
            </a:r>
          </a:p>
        </p:txBody>
      </p:sp>
      <p:pic>
        <p:nvPicPr>
          <p:cNvPr id="41987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620714"/>
            <a:ext cx="2014537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1844675"/>
            <a:ext cx="5503862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kstvak 3"/>
          <p:cNvSpPr txBox="1">
            <a:spLocks noChangeArrowheads="1"/>
          </p:cNvSpPr>
          <p:nvPr/>
        </p:nvSpPr>
        <p:spPr bwMode="auto">
          <a:xfrm>
            <a:off x="3071814" y="5876925"/>
            <a:ext cx="2592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Hoekige twijg</a:t>
            </a:r>
          </a:p>
        </p:txBody>
      </p:sp>
      <p:sp>
        <p:nvSpPr>
          <p:cNvPr id="41990" name="Tekstvak 4"/>
          <p:cNvSpPr txBox="1">
            <a:spLocks noChangeArrowheads="1"/>
          </p:cNvSpPr>
          <p:nvPr/>
        </p:nvSpPr>
        <p:spPr bwMode="auto">
          <a:xfrm>
            <a:off x="3071814" y="5341939"/>
            <a:ext cx="23764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Viltig behaarde scheut</a:t>
            </a:r>
          </a:p>
        </p:txBody>
      </p:sp>
      <p:cxnSp>
        <p:nvCxnSpPr>
          <p:cNvPr id="7" name="Rechte verbindingslijn met pijl 6"/>
          <p:cNvCxnSpPr/>
          <p:nvPr/>
        </p:nvCxnSpPr>
        <p:spPr>
          <a:xfrm>
            <a:off x="2351089" y="620713"/>
            <a:ext cx="1728787" cy="46085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/>
          <p:cNvCxnSpPr/>
          <p:nvPr/>
        </p:nvCxnSpPr>
        <p:spPr>
          <a:xfrm flipH="1">
            <a:off x="4800601" y="3933825"/>
            <a:ext cx="1439863" cy="1295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93" name="Tekstvak 10"/>
          <p:cNvSpPr txBox="1">
            <a:spLocks noChangeArrowheads="1"/>
          </p:cNvSpPr>
          <p:nvPr/>
        </p:nvSpPr>
        <p:spPr bwMode="auto">
          <a:xfrm>
            <a:off x="6600826" y="5229225"/>
            <a:ext cx="33829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Verspreide knopstand</a:t>
            </a:r>
          </a:p>
          <a:p>
            <a:pPr eaLnBrk="1" hangingPunct="1"/>
            <a:endParaRPr lang="nl-NL" altLang="nl-NL"/>
          </a:p>
          <a:p>
            <a:pPr eaLnBrk="1" hangingPunct="1"/>
            <a:r>
              <a:rPr lang="nl-NL" altLang="nl-NL"/>
              <a:t>Knoppen zijn uitgelopen voor de winter invalt</a:t>
            </a:r>
          </a:p>
        </p:txBody>
      </p:sp>
      <p:cxnSp>
        <p:nvCxnSpPr>
          <p:cNvPr id="13" name="Rechte verbindingslijn met pijl 12"/>
          <p:cNvCxnSpPr/>
          <p:nvPr/>
        </p:nvCxnSpPr>
        <p:spPr>
          <a:xfrm>
            <a:off x="6311901" y="3933825"/>
            <a:ext cx="720725" cy="1778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12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Buddleja davidii</a:t>
            </a:r>
          </a:p>
        </p:txBody>
      </p:sp>
      <p:pic>
        <p:nvPicPr>
          <p:cNvPr id="43011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1587501"/>
            <a:ext cx="3529013" cy="470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1598614"/>
            <a:ext cx="3128962" cy="417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kstvak 3"/>
          <p:cNvSpPr txBox="1">
            <a:spLocks noChangeArrowheads="1"/>
          </p:cNvSpPr>
          <p:nvPr/>
        </p:nvSpPr>
        <p:spPr bwMode="auto">
          <a:xfrm>
            <a:off x="5880101" y="6021389"/>
            <a:ext cx="2087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NL" altLang="nl-NL"/>
              <a:t>Bloempluim</a:t>
            </a:r>
          </a:p>
        </p:txBody>
      </p:sp>
      <p:sp>
        <p:nvSpPr>
          <p:cNvPr id="43014" name="Tekstvak 4"/>
          <p:cNvSpPr txBox="1">
            <a:spLocks noChangeArrowheads="1"/>
          </p:cNvSpPr>
          <p:nvPr/>
        </p:nvSpPr>
        <p:spPr bwMode="auto">
          <a:xfrm>
            <a:off x="7896225" y="6021389"/>
            <a:ext cx="212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nl-NL" altLang="nl-NL"/>
              <a:t>Uitgebloeide bloem</a:t>
            </a:r>
          </a:p>
        </p:txBody>
      </p:sp>
    </p:spTree>
    <p:extLst>
      <p:ext uri="{BB962C8B-B14F-4D97-AF65-F5344CB8AC3E}">
        <p14:creationId xmlns:p14="http://schemas.microsoft.com/office/powerpoint/2010/main" val="241598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424</Words>
  <Application>Microsoft Office PowerPoint</Application>
  <PresentationFormat>Breedbeeld</PresentationFormat>
  <Paragraphs>141</Paragraphs>
  <Slides>31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Kantoorthema</vt:lpstr>
      <vt:lpstr>PowerPoint-presentatie</vt:lpstr>
      <vt:lpstr>Berberis thunbergii</vt:lpstr>
      <vt:lpstr>Berberis thunbergii</vt:lpstr>
      <vt:lpstr>Berberis thunbergii</vt:lpstr>
      <vt:lpstr>Berberis thunbergii</vt:lpstr>
      <vt:lpstr>Buddleja davidii</vt:lpstr>
      <vt:lpstr>Buddleja davidii</vt:lpstr>
      <vt:lpstr>Buddleja davidii</vt:lpstr>
      <vt:lpstr>Buddleja davidii</vt:lpstr>
      <vt:lpstr>Callicarpa bodineri</vt:lpstr>
      <vt:lpstr>Callicarpa bodineri</vt:lpstr>
      <vt:lpstr>Callicarpa bodineri</vt:lpstr>
      <vt:lpstr>Chaenomelis superba</vt:lpstr>
      <vt:lpstr>Chaenomelis superba</vt:lpstr>
      <vt:lpstr>Chaenomelis superba</vt:lpstr>
      <vt:lpstr>Chaenomelis superba</vt:lpstr>
      <vt:lpstr>Cornus alba</vt:lpstr>
      <vt:lpstr>Cornus alba</vt:lpstr>
      <vt:lpstr>Cornus alba</vt:lpstr>
      <vt:lpstr>Cornus alba</vt:lpstr>
      <vt:lpstr>Cornus mas</vt:lpstr>
      <vt:lpstr>Cornus mas</vt:lpstr>
      <vt:lpstr>Cornus mas</vt:lpstr>
      <vt:lpstr>Cornus mas</vt:lpstr>
      <vt:lpstr>Cornus mas</vt:lpstr>
      <vt:lpstr>Cornus mas</vt:lpstr>
      <vt:lpstr>Cornus sanguinea</vt:lpstr>
      <vt:lpstr>Cornus sanguinea</vt:lpstr>
      <vt:lpstr>Cornus sanguinea</vt:lpstr>
      <vt:lpstr>Cornus sanguinea</vt:lpstr>
      <vt:lpstr>Verschillen Cornus-soorten</vt:lpstr>
    </vt:vector>
  </TitlesOfParts>
  <Company>Helicon Opleidingen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Stephan Palsenbarg</dc:creator>
  <cp:lastModifiedBy>Stephan Palsenbarg</cp:lastModifiedBy>
  <cp:revision>5</cp:revision>
  <dcterms:created xsi:type="dcterms:W3CDTF">2015-03-31T13:28:54Z</dcterms:created>
  <dcterms:modified xsi:type="dcterms:W3CDTF">2015-03-31T13:34:38Z</dcterms:modified>
</cp:coreProperties>
</file>