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45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22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6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72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66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5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2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53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56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68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99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1B457-FDE1-4234-82A8-4658E6BFACCE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4AB19-3D5D-4721-8D39-4A4088B12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77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/>
        </p:nvSpPr>
        <p:spPr>
          <a:xfrm>
            <a:off x="9336089" y="3748089"/>
            <a:ext cx="936625" cy="936625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" name="Ovaal 3"/>
          <p:cNvSpPr/>
          <p:nvPr/>
        </p:nvSpPr>
        <p:spPr>
          <a:xfrm>
            <a:off x="7608889" y="4076700"/>
            <a:ext cx="2447925" cy="2520950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3750" y="2205038"/>
            <a:ext cx="7405688" cy="1473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z="89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Plantenkennis</a:t>
            </a: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lijst 1</a:t>
            </a:r>
            <a:endParaRPr lang="nl-NL" sz="49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927351" y="4076701"/>
            <a:ext cx="7478713" cy="2447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Bladverliezende heesters</a:t>
            </a:r>
          </a:p>
          <a:p>
            <a:pPr>
              <a:defRPr/>
            </a:pPr>
            <a:endParaRPr lang="nl-NL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G41-G31-GB1+2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9336089" y="5229225"/>
            <a:ext cx="1824037" cy="1974850"/>
          </a:xfrm>
          <a:prstGeom prst="ellipse">
            <a:avLst/>
          </a:prstGeom>
          <a:noFill/>
          <a:ln w="76200" cmpd="dbl">
            <a:solidFill>
              <a:schemeClr val="accent2">
                <a:lumMod val="75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5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palmatum</a:t>
            </a:r>
          </a:p>
        </p:txBody>
      </p:sp>
      <p:pic>
        <p:nvPicPr>
          <p:cNvPr id="2560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44676"/>
            <a:ext cx="44164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1816100"/>
            <a:ext cx="44592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kstvak 3"/>
          <p:cNvSpPr txBox="1">
            <a:spLocks noChangeArrowheads="1"/>
          </p:cNvSpPr>
          <p:nvPr/>
        </p:nvSpPr>
        <p:spPr bwMode="auto">
          <a:xfrm>
            <a:off x="1774826" y="522922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Kleine rode bloemtuilen</a:t>
            </a:r>
          </a:p>
        </p:txBody>
      </p:sp>
      <p:sp>
        <p:nvSpPr>
          <p:cNvPr id="25606" name="Tekstvak 4"/>
          <p:cNvSpPr txBox="1">
            <a:spLocks noChangeArrowheads="1"/>
          </p:cNvSpPr>
          <p:nvPr/>
        </p:nvSpPr>
        <p:spPr bwMode="auto">
          <a:xfrm>
            <a:off x="6456364" y="5989638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Zaden met twee vleugels (stompe hoek)</a:t>
            </a:r>
          </a:p>
        </p:txBody>
      </p:sp>
    </p:spTree>
    <p:extLst>
      <p:ext uri="{BB962C8B-B14F-4D97-AF65-F5344CB8AC3E}">
        <p14:creationId xmlns:p14="http://schemas.microsoft.com/office/powerpoint/2010/main" val="26600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Verschillen Acer-soorten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892300" y="1773239"/>
          <a:ext cx="8451850" cy="35705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3654"/>
                <a:gridCol w="3456095"/>
                <a:gridCol w="3672101"/>
              </a:tblGrid>
              <a:tr h="370525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Acer </a:t>
                      </a:r>
                      <a:r>
                        <a:rPr lang="nl-NL" sz="1800" dirty="0" err="1" smtClean="0"/>
                        <a:t>campestre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Acer </a:t>
                      </a:r>
                      <a:r>
                        <a:rPr lang="nl-NL" sz="1800" dirty="0" err="1" smtClean="0"/>
                        <a:t>palmatum</a:t>
                      </a:r>
                      <a:endParaRPr lang="nl-NL" sz="1800" dirty="0" smtClean="0"/>
                    </a:p>
                  </a:txBody>
                  <a:tcPr marL="91432" marR="91432" marT="45682" marB="45682"/>
                </a:tc>
              </a:tr>
              <a:tr h="639952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Klein, 5-lobbig</a:t>
                      </a:r>
                    </a:p>
                    <a:p>
                      <a:r>
                        <a:rPr lang="nl-NL" sz="1800" dirty="0" smtClean="0"/>
                        <a:t>Dof</a:t>
                      </a:r>
                      <a:r>
                        <a:rPr lang="nl-NL" sz="1800" baseline="0" dirty="0" smtClean="0"/>
                        <a:t> groen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Klein, bijna 5-delig (diep ingesneden)</a:t>
                      </a:r>
                    </a:p>
                    <a:p>
                      <a:r>
                        <a:rPr lang="nl-NL" sz="1800" dirty="0" smtClean="0"/>
                        <a:t>Groen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</a:tr>
              <a:tr h="639952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Roodbruin, soms kurklijsten</a:t>
                      </a:r>
                    </a:p>
                    <a:p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Rood-groen, glanzend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</a:tr>
              <a:tr h="639952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Roodbruin</a:t>
                      </a:r>
                    </a:p>
                    <a:p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</a:tr>
              <a:tr h="639952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Zaden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Vleugels</a:t>
                      </a:r>
                      <a:r>
                        <a:rPr lang="nl-NL" sz="1800" baseline="0" dirty="0" smtClean="0"/>
                        <a:t> haaks afstaand</a:t>
                      </a:r>
                    </a:p>
                    <a:p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Vleugels stompe hoek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</a:tr>
              <a:tr h="639952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Herfstkleur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</a:t>
                      </a:r>
                    </a:p>
                    <a:p>
                      <a:endParaRPr lang="nl-NL" sz="1800" dirty="0"/>
                    </a:p>
                  </a:txBody>
                  <a:tcPr marL="91432" marR="91432" marT="45682" marB="4568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  <a:endParaRPr lang="nl-NL" sz="1800" dirty="0"/>
                    </a:p>
                  </a:txBody>
                  <a:tcPr marL="91432" marR="91432" marT="45682" marB="45682"/>
                </a:tc>
              </a:tr>
            </a:tbl>
          </a:graphicData>
        </a:graphic>
      </p:graphicFrame>
      <p:cxnSp>
        <p:nvCxnSpPr>
          <p:cNvPr id="5" name="Rechte verbindingslijn 4"/>
          <p:cNvCxnSpPr/>
          <p:nvPr/>
        </p:nvCxnSpPr>
        <p:spPr>
          <a:xfrm>
            <a:off x="5700714" y="4265613"/>
            <a:ext cx="358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6211888" y="4256088"/>
            <a:ext cx="3603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/>
          <p:cNvSpPr/>
          <p:nvPr/>
        </p:nvSpPr>
        <p:spPr>
          <a:xfrm>
            <a:off x="6059488" y="4183063"/>
            <a:ext cx="152400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9696451" y="4289425"/>
            <a:ext cx="360363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al 9"/>
          <p:cNvSpPr/>
          <p:nvPr/>
        </p:nvSpPr>
        <p:spPr>
          <a:xfrm>
            <a:off x="9544050" y="4221163"/>
            <a:ext cx="152400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9182101" y="4281489"/>
            <a:ext cx="360363" cy="85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6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Amelanchier lamarckii</a:t>
            </a:r>
          </a:p>
        </p:txBody>
      </p:sp>
      <p:pic>
        <p:nvPicPr>
          <p:cNvPr id="2765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292351"/>
            <a:ext cx="3773488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519238"/>
            <a:ext cx="418306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kstvak 3"/>
          <p:cNvSpPr txBox="1">
            <a:spLocks noChangeArrowheads="1"/>
          </p:cNvSpPr>
          <p:nvPr/>
        </p:nvSpPr>
        <p:spPr bwMode="auto">
          <a:xfrm>
            <a:off x="7464426" y="1268413"/>
            <a:ext cx="2620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Krente-boompje</a:t>
            </a:r>
          </a:p>
        </p:txBody>
      </p:sp>
      <p:sp>
        <p:nvSpPr>
          <p:cNvPr id="27654" name="Tekstvak 4"/>
          <p:cNvSpPr txBox="1">
            <a:spLocks noChangeArrowheads="1"/>
          </p:cNvSpPr>
          <p:nvPr/>
        </p:nvSpPr>
        <p:spPr bwMode="auto">
          <a:xfrm>
            <a:off x="1774826" y="5876926"/>
            <a:ext cx="418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heester met witte bloemen en een rode herfstkleur</a:t>
            </a:r>
          </a:p>
        </p:txBody>
      </p:sp>
    </p:spTree>
    <p:extLst>
      <p:ext uri="{BB962C8B-B14F-4D97-AF65-F5344CB8AC3E}">
        <p14:creationId xmlns:p14="http://schemas.microsoft.com/office/powerpoint/2010/main" val="36474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484314"/>
            <a:ext cx="2870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Amelanchier lamarckii</a:t>
            </a:r>
          </a:p>
        </p:txBody>
      </p:sp>
      <p:pic>
        <p:nvPicPr>
          <p:cNvPr id="2867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9" y="4581526"/>
            <a:ext cx="34702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484313"/>
            <a:ext cx="29098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kstvak 4"/>
          <p:cNvSpPr txBox="1">
            <a:spLocks noChangeArrowheads="1"/>
          </p:cNvSpPr>
          <p:nvPr/>
        </p:nvSpPr>
        <p:spPr bwMode="auto">
          <a:xfrm>
            <a:off x="1673225" y="3705225"/>
            <a:ext cx="240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Blad bruin uitlopend</a:t>
            </a:r>
          </a:p>
        </p:txBody>
      </p:sp>
      <p:sp>
        <p:nvSpPr>
          <p:cNvPr id="28679" name="Tekstvak 5"/>
          <p:cNvSpPr txBox="1">
            <a:spLocks noChangeArrowheads="1"/>
          </p:cNvSpPr>
          <p:nvPr/>
        </p:nvSpPr>
        <p:spPr bwMode="auto">
          <a:xfrm>
            <a:off x="8112125" y="4149725"/>
            <a:ext cx="2357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Rode herfstkleur</a:t>
            </a:r>
          </a:p>
        </p:txBody>
      </p:sp>
      <p:sp>
        <p:nvSpPr>
          <p:cNvPr id="28680" name="Tekstvak 6"/>
          <p:cNvSpPr txBox="1">
            <a:spLocks noChangeArrowheads="1"/>
          </p:cNvSpPr>
          <p:nvPr/>
        </p:nvSpPr>
        <p:spPr bwMode="auto">
          <a:xfrm>
            <a:off x="4224339" y="6165850"/>
            <a:ext cx="2663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Een van de eerste heesters die de herfst inluiden</a:t>
            </a:r>
          </a:p>
        </p:txBody>
      </p:sp>
      <p:sp>
        <p:nvSpPr>
          <p:cNvPr id="28681" name="Tekstvak 7"/>
          <p:cNvSpPr txBox="1">
            <a:spLocks noChangeArrowheads="1"/>
          </p:cNvSpPr>
          <p:nvPr/>
        </p:nvSpPr>
        <p:spPr bwMode="auto">
          <a:xfrm>
            <a:off x="7535864" y="1844676"/>
            <a:ext cx="25923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Ovaal blad </a:t>
            </a:r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    Gezaagde bladrand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7161214" y="3141663"/>
            <a:ext cx="5365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Amelanchier lamarckii</a:t>
            </a:r>
          </a:p>
        </p:txBody>
      </p:sp>
      <p:pic>
        <p:nvPicPr>
          <p:cNvPr id="296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4" y="1773239"/>
            <a:ext cx="414972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284539"/>
            <a:ext cx="4268787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kstvak 4"/>
          <p:cNvSpPr txBox="1">
            <a:spLocks noChangeArrowheads="1"/>
          </p:cNvSpPr>
          <p:nvPr/>
        </p:nvSpPr>
        <p:spPr bwMode="auto">
          <a:xfrm>
            <a:off x="6311901" y="2781300"/>
            <a:ext cx="412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Twijg bruin en grijze plekken</a:t>
            </a:r>
          </a:p>
        </p:txBody>
      </p:sp>
      <p:sp>
        <p:nvSpPr>
          <p:cNvPr id="29702" name="Tekstvak 5"/>
          <p:cNvSpPr txBox="1">
            <a:spLocks noChangeArrowheads="1"/>
          </p:cNvSpPr>
          <p:nvPr/>
        </p:nvSpPr>
        <p:spPr bwMode="auto">
          <a:xfrm>
            <a:off x="1770064" y="5084764"/>
            <a:ext cx="414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Spitse, roodbruine knoppen</a:t>
            </a:r>
          </a:p>
        </p:txBody>
      </p:sp>
      <p:sp>
        <p:nvSpPr>
          <p:cNvPr id="29703" name="Tekstvak 6"/>
          <p:cNvSpPr txBox="1">
            <a:spLocks noChangeArrowheads="1"/>
          </p:cNvSpPr>
          <p:nvPr/>
        </p:nvSpPr>
        <p:spPr bwMode="auto">
          <a:xfrm>
            <a:off x="3648075" y="6021389"/>
            <a:ext cx="237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Verspreide knopstand</a:t>
            </a:r>
          </a:p>
        </p:txBody>
      </p:sp>
    </p:spTree>
    <p:extLst>
      <p:ext uri="{BB962C8B-B14F-4D97-AF65-F5344CB8AC3E}">
        <p14:creationId xmlns:p14="http://schemas.microsoft.com/office/powerpoint/2010/main" val="2099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Amelanchier lamarckii</a:t>
            </a:r>
          </a:p>
        </p:txBody>
      </p:sp>
      <p:pic>
        <p:nvPicPr>
          <p:cNvPr id="3072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71639"/>
            <a:ext cx="456088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1692275"/>
            <a:ext cx="36830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kstvak 3"/>
          <p:cNvSpPr txBox="1">
            <a:spLocks noChangeArrowheads="1"/>
          </p:cNvSpPr>
          <p:nvPr/>
        </p:nvSpPr>
        <p:spPr bwMode="auto">
          <a:xfrm>
            <a:off x="7427913" y="5661025"/>
            <a:ext cx="288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Purperzwarte bessen</a:t>
            </a:r>
          </a:p>
        </p:txBody>
      </p:sp>
      <p:sp>
        <p:nvSpPr>
          <p:cNvPr id="30726" name="Tekstvak 4"/>
          <p:cNvSpPr txBox="1">
            <a:spLocks noChangeArrowheads="1"/>
          </p:cNvSpPr>
          <p:nvPr/>
        </p:nvSpPr>
        <p:spPr bwMode="auto">
          <a:xfrm>
            <a:off x="1774825" y="5661025"/>
            <a:ext cx="468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bloemtuil, voor het uitlopen van het blad</a:t>
            </a:r>
          </a:p>
        </p:txBody>
      </p:sp>
    </p:spTree>
    <p:extLst>
      <p:ext uri="{BB962C8B-B14F-4D97-AF65-F5344CB8AC3E}">
        <p14:creationId xmlns:p14="http://schemas.microsoft.com/office/powerpoint/2010/main" val="17057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Aronia melanocarpa</a:t>
            </a:r>
          </a:p>
        </p:txBody>
      </p:sp>
      <p:pic>
        <p:nvPicPr>
          <p:cNvPr id="3174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89139"/>
            <a:ext cx="59769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kstvak 2"/>
          <p:cNvSpPr txBox="1">
            <a:spLocks noChangeArrowheads="1"/>
          </p:cNvSpPr>
          <p:nvPr/>
        </p:nvSpPr>
        <p:spPr bwMode="auto">
          <a:xfrm>
            <a:off x="7751764" y="1341439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appelbes</a:t>
            </a:r>
          </a:p>
        </p:txBody>
      </p:sp>
      <p:sp>
        <p:nvSpPr>
          <p:cNvPr id="31749" name="Tekstvak 4"/>
          <p:cNvSpPr txBox="1">
            <a:spLocks noChangeArrowheads="1"/>
          </p:cNvSpPr>
          <p:nvPr/>
        </p:nvSpPr>
        <p:spPr bwMode="auto">
          <a:xfrm>
            <a:off x="8040688" y="1989139"/>
            <a:ext cx="20875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Slaat op de appelvormige bessen</a:t>
            </a:r>
          </a:p>
        </p:txBody>
      </p:sp>
      <p:sp>
        <p:nvSpPr>
          <p:cNvPr id="31750" name="Tekstvak 5"/>
          <p:cNvSpPr txBox="1">
            <a:spLocks noChangeArrowheads="1"/>
          </p:cNvSpPr>
          <p:nvPr/>
        </p:nvSpPr>
        <p:spPr bwMode="auto">
          <a:xfrm>
            <a:off x="7786689" y="5518151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Half hoge heester met glimmend blad</a:t>
            </a:r>
          </a:p>
        </p:txBody>
      </p:sp>
    </p:spTree>
    <p:extLst>
      <p:ext uri="{BB962C8B-B14F-4D97-AF65-F5344CB8AC3E}">
        <p14:creationId xmlns:p14="http://schemas.microsoft.com/office/powerpoint/2010/main" val="2932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Aronia melanocarpa</a:t>
            </a:r>
          </a:p>
        </p:txBody>
      </p:sp>
      <p:pic>
        <p:nvPicPr>
          <p:cNvPr id="3277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79764"/>
            <a:ext cx="40386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628776"/>
            <a:ext cx="42989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kstvak 3"/>
          <p:cNvSpPr txBox="1">
            <a:spLocks noChangeArrowheads="1"/>
          </p:cNvSpPr>
          <p:nvPr/>
        </p:nvSpPr>
        <p:spPr bwMode="auto">
          <a:xfrm>
            <a:off x="1847850" y="2708275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Ovaal blad, glimmend</a:t>
            </a:r>
          </a:p>
        </p:txBody>
      </p:sp>
      <p:sp>
        <p:nvSpPr>
          <p:cNvPr id="32774" name="Tekstvak 4"/>
          <p:cNvSpPr txBox="1">
            <a:spLocks noChangeArrowheads="1"/>
          </p:cNvSpPr>
          <p:nvPr/>
        </p:nvSpPr>
        <p:spPr bwMode="auto">
          <a:xfrm>
            <a:off x="6024563" y="5373688"/>
            <a:ext cx="4298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Verspreide bladstand</a:t>
            </a:r>
          </a:p>
        </p:txBody>
      </p:sp>
      <p:sp>
        <p:nvSpPr>
          <p:cNvPr id="32775" name="Tekstvak 5"/>
          <p:cNvSpPr txBox="1">
            <a:spLocks noChangeArrowheads="1"/>
          </p:cNvSpPr>
          <p:nvPr/>
        </p:nvSpPr>
        <p:spPr bwMode="auto">
          <a:xfrm>
            <a:off x="6167439" y="5949950"/>
            <a:ext cx="415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Een mooie oranjerode herfstkleur</a:t>
            </a:r>
          </a:p>
        </p:txBody>
      </p:sp>
    </p:spTree>
    <p:extLst>
      <p:ext uri="{BB962C8B-B14F-4D97-AF65-F5344CB8AC3E}">
        <p14:creationId xmlns:p14="http://schemas.microsoft.com/office/powerpoint/2010/main" val="20147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Aronia melanocarpa</a:t>
            </a:r>
          </a:p>
        </p:txBody>
      </p:sp>
      <p:pic>
        <p:nvPicPr>
          <p:cNvPr id="3379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700214"/>
            <a:ext cx="5046662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1700213"/>
            <a:ext cx="21209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kstvak 3"/>
          <p:cNvSpPr txBox="1">
            <a:spLocks noChangeArrowheads="1"/>
          </p:cNvSpPr>
          <p:nvPr/>
        </p:nvSpPr>
        <p:spPr bwMode="auto">
          <a:xfrm>
            <a:off x="4943475" y="6200775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Roodbruine scheut </a:t>
            </a:r>
          </a:p>
        </p:txBody>
      </p:sp>
      <p:sp>
        <p:nvSpPr>
          <p:cNvPr id="33798" name="Tekstvak 4"/>
          <p:cNvSpPr txBox="1">
            <a:spLocks noChangeArrowheads="1"/>
          </p:cNvSpPr>
          <p:nvPr/>
        </p:nvSpPr>
        <p:spPr bwMode="auto">
          <a:xfrm>
            <a:off x="1992314" y="5445125"/>
            <a:ext cx="2522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Grijsbruine twijg / tak</a:t>
            </a:r>
          </a:p>
        </p:txBody>
      </p:sp>
      <p:sp>
        <p:nvSpPr>
          <p:cNvPr id="33799" name="Tekstvak 5"/>
          <p:cNvSpPr txBox="1">
            <a:spLocks noChangeArrowheads="1"/>
          </p:cNvSpPr>
          <p:nvPr/>
        </p:nvSpPr>
        <p:spPr bwMode="auto">
          <a:xfrm>
            <a:off x="5159375" y="5629275"/>
            <a:ext cx="237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Rode aanliggende knop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7319964" y="4724401"/>
            <a:ext cx="1152525" cy="904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6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Aronia melanocarpa</a:t>
            </a:r>
          </a:p>
        </p:txBody>
      </p:sp>
      <p:pic>
        <p:nvPicPr>
          <p:cNvPr id="3481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700214"/>
            <a:ext cx="5300663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554413"/>
            <a:ext cx="3757612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kstvak 3"/>
          <p:cNvSpPr txBox="1">
            <a:spLocks noChangeArrowheads="1"/>
          </p:cNvSpPr>
          <p:nvPr/>
        </p:nvSpPr>
        <p:spPr bwMode="auto">
          <a:xfrm>
            <a:off x="1847851" y="5157788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bloemtuil</a:t>
            </a:r>
          </a:p>
        </p:txBody>
      </p:sp>
      <p:sp>
        <p:nvSpPr>
          <p:cNvPr id="34822" name="Tekstvak 4"/>
          <p:cNvSpPr txBox="1">
            <a:spLocks noChangeArrowheads="1"/>
          </p:cNvSpPr>
          <p:nvPr/>
        </p:nvSpPr>
        <p:spPr bwMode="auto">
          <a:xfrm>
            <a:off x="7464426" y="3068639"/>
            <a:ext cx="2676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Glanzend zwarte bessen</a:t>
            </a:r>
          </a:p>
        </p:txBody>
      </p:sp>
      <p:sp>
        <p:nvSpPr>
          <p:cNvPr id="34823" name="Tekstvak 5"/>
          <p:cNvSpPr txBox="1">
            <a:spLocks noChangeArrowheads="1"/>
          </p:cNvSpPr>
          <p:nvPr/>
        </p:nvSpPr>
        <p:spPr bwMode="auto">
          <a:xfrm>
            <a:off x="3935413" y="5848351"/>
            <a:ext cx="230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Bessen lang aan de struik blijvend</a:t>
            </a:r>
          </a:p>
        </p:txBody>
      </p:sp>
    </p:spTree>
    <p:extLst>
      <p:ext uri="{BB962C8B-B14F-4D97-AF65-F5344CB8AC3E}">
        <p14:creationId xmlns:p14="http://schemas.microsoft.com/office/powerpoint/2010/main" val="26472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5926" y="360363"/>
            <a:ext cx="7407275" cy="1471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smtClean="0"/>
              <a:t>Bladverliezende heesters</a:t>
            </a:r>
            <a:endParaRPr lang="nl-NL" dirty="0"/>
          </a:p>
        </p:txBody>
      </p:sp>
      <p:sp>
        <p:nvSpPr>
          <p:cNvPr id="17411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2955926" y="1849438"/>
            <a:ext cx="7407275" cy="1752600"/>
          </a:xfrm>
        </p:spPr>
        <p:txBody>
          <a:bodyPr/>
          <a:lstStyle/>
          <a:p>
            <a:pPr marL="82550">
              <a:defRPr/>
            </a:pPr>
            <a:r>
              <a:rPr lang="nl-NL" smtClean="0"/>
              <a:t>Een heester is een plant met takken, al dan niet met een korte stam.</a:t>
            </a:r>
          </a:p>
          <a:p>
            <a:pPr marL="82550">
              <a:defRPr/>
            </a:pPr>
            <a:endParaRPr lang="nl-NL" smtClean="0"/>
          </a:p>
          <a:p>
            <a:pPr marL="82550">
              <a:defRPr/>
            </a:pPr>
            <a:endParaRPr lang="nl-NL" smtClean="0"/>
          </a:p>
        </p:txBody>
      </p:sp>
      <p:sp>
        <p:nvSpPr>
          <p:cNvPr id="5" name="Tekstvak 4"/>
          <p:cNvSpPr txBox="1"/>
          <p:nvPr/>
        </p:nvSpPr>
        <p:spPr>
          <a:xfrm>
            <a:off x="1703513" y="2420888"/>
            <a:ext cx="615553" cy="418463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r">
              <a:defRPr/>
            </a:pPr>
            <a:r>
              <a:rPr lang="nl-NL" sz="2800" dirty="0">
                <a:solidFill>
                  <a:schemeClr val="accent3">
                    <a:lumMod val="75000"/>
                  </a:schemeClr>
                </a:solidFill>
              </a:rPr>
              <a:t>Algemene informatie</a:t>
            </a:r>
          </a:p>
        </p:txBody>
      </p:sp>
      <p:sp>
        <p:nvSpPr>
          <p:cNvPr id="6" name="Ovaal 5"/>
          <p:cNvSpPr/>
          <p:nvPr/>
        </p:nvSpPr>
        <p:spPr>
          <a:xfrm>
            <a:off x="2847976" y="3644901"/>
            <a:ext cx="936625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9" name="Rechte verbindingslijn 8"/>
          <p:cNvCxnSpPr>
            <a:stCxn id="6" idx="5"/>
          </p:cNvCxnSpPr>
          <p:nvPr/>
        </p:nvCxnSpPr>
        <p:spPr>
          <a:xfrm flipH="1">
            <a:off x="3348039" y="4689475"/>
            <a:ext cx="300037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3332163" y="4689475"/>
            <a:ext cx="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>
            <a:stCxn id="6" idx="3"/>
          </p:cNvCxnSpPr>
          <p:nvPr/>
        </p:nvCxnSpPr>
        <p:spPr>
          <a:xfrm>
            <a:off x="2986088" y="4689475"/>
            <a:ext cx="33020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kstvak 21"/>
          <p:cNvSpPr txBox="1">
            <a:spLocks noChangeArrowheads="1"/>
          </p:cNvSpPr>
          <p:nvPr/>
        </p:nvSpPr>
        <p:spPr bwMode="auto">
          <a:xfrm>
            <a:off x="2847975" y="5373688"/>
            <a:ext cx="1087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bol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4667250" y="4752975"/>
            <a:ext cx="33020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5013325" y="4797425"/>
            <a:ext cx="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>
            <a:off x="5026025" y="4757739"/>
            <a:ext cx="300038" cy="503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al 3"/>
          <p:cNvSpPr/>
          <p:nvPr/>
        </p:nvSpPr>
        <p:spPr>
          <a:xfrm>
            <a:off x="4159250" y="3651251"/>
            <a:ext cx="1677988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422" name="Tekstvak 21"/>
          <p:cNvSpPr txBox="1">
            <a:spLocks noChangeArrowheads="1"/>
          </p:cNvSpPr>
          <p:nvPr/>
        </p:nvSpPr>
        <p:spPr bwMode="auto">
          <a:xfrm>
            <a:off x="4278313" y="5373688"/>
            <a:ext cx="1439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Breed uitgroeiend</a:t>
            </a:r>
          </a:p>
        </p:txBody>
      </p:sp>
      <p:cxnSp>
        <p:nvCxnSpPr>
          <p:cNvPr id="16" name="Rechte verbindingslijn 15"/>
          <p:cNvCxnSpPr/>
          <p:nvPr/>
        </p:nvCxnSpPr>
        <p:spPr>
          <a:xfrm>
            <a:off x="6261100" y="4797425"/>
            <a:ext cx="16510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6426200" y="4787900"/>
            <a:ext cx="0" cy="503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6437314" y="4792663"/>
            <a:ext cx="149225" cy="50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al 18"/>
          <p:cNvSpPr/>
          <p:nvPr/>
        </p:nvSpPr>
        <p:spPr>
          <a:xfrm>
            <a:off x="6051550" y="3248026"/>
            <a:ext cx="769938" cy="1693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427" name="Tekstvak 21"/>
          <p:cNvSpPr txBox="1">
            <a:spLocks noChangeArrowheads="1"/>
          </p:cNvSpPr>
          <p:nvPr/>
        </p:nvSpPr>
        <p:spPr bwMode="auto">
          <a:xfrm>
            <a:off x="5705475" y="5373688"/>
            <a:ext cx="1441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smal opgaand</a:t>
            </a:r>
          </a:p>
        </p:txBody>
      </p:sp>
      <p:sp>
        <p:nvSpPr>
          <p:cNvPr id="20" name="Ovaal 19"/>
          <p:cNvSpPr/>
          <p:nvPr/>
        </p:nvSpPr>
        <p:spPr>
          <a:xfrm>
            <a:off x="7319964" y="4797425"/>
            <a:ext cx="2160587" cy="50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429" name="Tekstvak 23"/>
          <p:cNvSpPr txBox="1">
            <a:spLocks noChangeArrowheads="1"/>
          </p:cNvSpPr>
          <p:nvPr/>
        </p:nvSpPr>
        <p:spPr bwMode="auto">
          <a:xfrm>
            <a:off x="7427914" y="5373689"/>
            <a:ext cx="194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bodembedekkend</a:t>
            </a:r>
          </a:p>
        </p:txBody>
      </p:sp>
    </p:spTree>
    <p:extLst>
      <p:ext uri="{BB962C8B-B14F-4D97-AF65-F5344CB8AC3E}">
        <p14:creationId xmlns:p14="http://schemas.microsoft.com/office/powerpoint/2010/main" val="40050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campestre</a:t>
            </a:r>
          </a:p>
        </p:txBody>
      </p:sp>
      <p:pic>
        <p:nvPicPr>
          <p:cNvPr id="1843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500188"/>
            <a:ext cx="433705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4724401"/>
            <a:ext cx="201136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722563"/>
            <a:ext cx="3449638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kstvak 4"/>
          <p:cNvSpPr txBox="1">
            <a:spLocks noChangeArrowheads="1"/>
          </p:cNvSpPr>
          <p:nvPr/>
        </p:nvSpPr>
        <p:spPr bwMode="auto">
          <a:xfrm>
            <a:off x="1774826" y="4868864"/>
            <a:ext cx="2665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Grote heester, ook als haag te gebruiken of als boom</a:t>
            </a:r>
          </a:p>
        </p:txBody>
      </p:sp>
      <p:sp>
        <p:nvSpPr>
          <p:cNvPr id="18439" name="Tekstvak 5"/>
          <p:cNvSpPr txBox="1">
            <a:spLocks noChangeArrowheads="1"/>
          </p:cNvSpPr>
          <p:nvPr/>
        </p:nvSpPr>
        <p:spPr bwMode="auto">
          <a:xfrm>
            <a:off x="7319964" y="1268413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veld-esdoorn</a:t>
            </a:r>
          </a:p>
        </p:txBody>
      </p:sp>
      <p:sp>
        <p:nvSpPr>
          <p:cNvPr id="18440" name="Tekstvak 6"/>
          <p:cNvSpPr txBox="1">
            <a:spLocks noChangeArrowheads="1"/>
          </p:cNvSpPr>
          <p:nvPr/>
        </p:nvSpPr>
        <p:spPr bwMode="auto">
          <a:xfrm>
            <a:off x="6456363" y="2038351"/>
            <a:ext cx="2525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campestre = veldbewonend</a:t>
            </a:r>
          </a:p>
        </p:txBody>
      </p:sp>
    </p:spTree>
    <p:extLst>
      <p:ext uri="{BB962C8B-B14F-4D97-AF65-F5344CB8AC3E}">
        <p14:creationId xmlns:p14="http://schemas.microsoft.com/office/powerpoint/2010/main" val="11181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campestre</a:t>
            </a:r>
          </a:p>
        </p:txBody>
      </p:sp>
      <p:pic>
        <p:nvPicPr>
          <p:cNvPr id="1945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44675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2835276"/>
            <a:ext cx="41052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kstvak 3"/>
          <p:cNvSpPr txBox="1">
            <a:spLocks noChangeArrowheads="1"/>
          </p:cNvSpPr>
          <p:nvPr/>
        </p:nvSpPr>
        <p:spPr bwMode="auto">
          <a:xfrm>
            <a:off x="6275388" y="2349500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5 lobbig blad</a:t>
            </a:r>
          </a:p>
        </p:txBody>
      </p:sp>
      <p:sp>
        <p:nvSpPr>
          <p:cNvPr id="19462" name="Tekstvak 4"/>
          <p:cNvSpPr txBox="1">
            <a:spLocks noChangeArrowheads="1"/>
          </p:cNvSpPr>
          <p:nvPr/>
        </p:nvSpPr>
        <p:spPr bwMode="auto">
          <a:xfrm>
            <a:off x="9018588" y="5451475"/>
            <a:ext cx="360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5</a:t>
            </a:r>
          </a:p>
        </p:txBody>
      </p:sp>
      <p:sp>
        <p:nvSpPr>
          <p:cNvPr id="19463" name="Tekstvak 6"/>
          <p:cNvSpPr txBox="1">
            <a:spLocks noChangeArrowheads="1"/>
          </p:cNvSpPr>
          <p:nvPr/>
        </p:nvSpPr>
        <p:spPr bwMode="auto">
          <a:xfrm>
            <a:off x="9120188" y="4608513"/>
            <a:ext cx="360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4</a:t>
            </a:r>
          </a:p>
        </p:txBody>
      </p:sp>
      <p:sp>
        <p:nvSpPr>
          <p:cNvPr id="19464" name="Tekstvak 7"/>
          <p:cNvSpPr txBox="1">
            <a:spLocks noChangeArrowheads="1"/>
          </p:cNvSpPr>
          <p:nvPr/>
        </p:nvSpPr>
        <p:spPr bwMode="auto">
          <a:xfrm>
            <a:off x="8183563" y="3860800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3</a:t>
            </a:r>
          </a:p>
        </p:txBody>
      </p:sp>
      <p:sp>
        <p:nvSpPr>
          <p:cNvPr id="19465" name="Tekstvak 8"/>
          <p:cNvSpPr txBox="1">
            <a:spLocks noChangeArrowheads="1"/>
          </p:cNvSpPr>
          <p:nvPr/>
        </p:nvSpPr>
        <p:spPr bwMode="auto">
          <a:xfrm>
            <a:off x="7067551" y="4649789"/>
            <a:ext cx="360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2</a:t>
            </a:r>
          </a:p>
        </p:txBody>
      </p:sp>
      <p:sp>
        <p:nvSpPr>
          <p:cNvPr id="19466" name="Tekstvak 9"/>
          <p:cNvSpPr txBox="1">
            <a:spLocks noChangeArrowheads="1"/>
          </p:cNvSpPr>
          <p:nvPr/>
        </p:nvSpPr>
        <p:spPr bwMode="auto">
          <a:xfrm>
            <a:off x="7248526" y="5445125"/>
            <a:ext cx="36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1</a:t>
            </a:r>
          </a:p>
        </p:txBody>
      </p:sp>
      <p:sp>
        <p:nvSpPr>
          <p:cNvPr id="19467" name="Tekstvak 5"/>
          <p:cNvSpPr txBox="1">
            <a:spLocks noChangeArrowheads="1"/>
          </p:cNvSpPr>
          <p:nvPr/>
        </p:nvSpPr>
        <p:spPr bwMode="auto">
          <a:xfrm>
            <a:off x="1919288" y="5099050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Dofgroen blad</a:t>
            </a:r>
          </a:p>
        </p:txBody>
      </p:sp>
      <p:sp>
        <p:nvSpPr>
          <p:cNvPr id="19468" name="Tekstvak 1"/>
          <p:cNvSpPr txBox="1">
            <a:spLocks noChangeArrowheads="1"/>
          </p:cNvSpPr>
          <p:nvPr/>
        </p:nvSpPr>
        <p:spPr bwMode="auto">
          <a:xfrm>
            <a:off x="3575050" y="5949950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Gele herfstkleur</a:t>
            </a:r>
          </a:p>
        </p:txBody>
      </p:sp>
    </p:spTree>
    <p:extLst>
      <p:ext uri="{BB962C8B-B14F-4D97-AF65-F5344CB8AC3E}">
        <p14:creationId xmlns:p14="http://schemas.microsoft.com/office/powerpoint/2010/main" val="15688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15913"/>
            <a:ext cx="4752975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campestre</a:t>
            </a:r>
          </a:p>
        </p:txBody>
      </p:sp>
      <p:pic>
        <p:nvPicPr>
          <p:cNvPr id="2048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557339"/>
            <a:ext cx="27368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3"/>
          <p:cNvSpPr txBox="1">
            <a:spLocks noChangeArrowheads="1"/>
          </p:cNvSpPr>
          <p:nvPr/>
        </p:nvSpPr>
        <p:spPr bwMode="auto">
          <a:xfrm>
            <a:off x="1847850" y="5157788"/>
            <a:ext cx="367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Roodbruine aanliggende knoppen</a:t>
            </a:r>
          </a:p>
        </p:txBody>
      </p:sp>
      <p:sp>
        <p:nvSpPr>
          <p:cNvPr id="20486" name="Tekstvak 4"/>
          <p:cNvSpPr txBox="1">
            <a:spLocks noChangeArrowheads="1"/>
          </p:cNvSpPr>
          <p:nvPr/>
        </p:nvSpPr>
        <p:spPr bwMode="auto">
          <a:xfrm>
            <a:off x="7967664" y="4416426"/>
            <a:ext cx="2160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Tegenoverstaande knopstand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7032625" y="4581525"/>
            <a:ext cx="9350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5375276" y="476250"/>
            <a:ext cx="4321175" cy="1944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kstvak 10"/>
          <p:cNvSpPr txBox="1">
            <a:spLocks noChangeArrowheads="1"/>
          </p:cNvSpPr>
          <p:nvPr/>
        </p:nvSpPr>
        <p:spPr bwMode="auto">
          <a:xfrm>
            <a:off x="4979988" y="1562101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bloemknop</a:t>
            </a:r>
          </a:p>
        </p:txBody>
      </p:sp>
      <p:sp>
        <p:nvSpPr>
          <p:cNvPr id="20490" name="Tekstvak 12"/>
          <p:cNvSpPr txBox="1">
            <a:spLocks noChangeArrowheads="1"/>
          </p:cNvSpPr>
          <p:nvPr/>
        </p:nvSpPr>
        <p:spPr bwMode="auto">
          <a:xfrm>
            <a:off x="5132388" y="3017839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bladknop</a:t>
            </a:r>
          </a:p>
        </p:txBody>
      </p:sp>
      <p:sp>
        <p:nvSpPr>
          <p:cNvPr id="20491" name="Tekstvak 1"/>
          <p:cNvSpPr txBox="1">
            <a:spLocks noChangeArrowheads="1"/>
          </p:cNvSpPr>
          <p:nvPr/>
        </p:nvSpPr>
        <p:spPr bwMode="auto">
          <a:xfrm>
            <a:off x="6456364" y="6021389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Soms kurklijsten op de tak / twijg</a:t>
            </a:r>
          </a:p>
        </p:txBody>
      </p:sp>
    </p:spTree>
    <p:extLst>
      <p:ext uri="{BB962C8B-B14F-4D97-AF65-F5344CB8AC3E}">
        <p14:creationId xmlns:p14="http://schemas.microsoft.com/office/powerpoint/2010/main" val="32132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campestre</a:t>
            </a:r>
          </a:p>
        </p:txBody>
      </p:sp>
      <p:pic>
        <p:nvPicPr>
          <p:cNvPr id="2150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862138"/>
            <a:ext cx="465613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844676"/>
            <a:ext cx="35941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kstvak 3"/>
          <p:cNvSpPr txBox="1">
            <a:spLocks noChangeArrowheads="1"/>
          </p:cNvSpPr>
          <p:nvPr/>
        </p:nvSpPr>
        <p:spPr bwMode="auto">
          <a:xfrm>
            <a:off x="1919289" y="5403850"/>
            <a:ext cx="465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Kleine geelgroene bloemtrossen</a:t>
            </a:r>
          </a:p>
        </p:txBody>
      </p:sp>
      <p:sp>
        <p:nvSpPr>
          <p:cNvPr id="21510" name="Tekstvak 4"/>
          <p:cNvSpPr txBox="1">
            <a:spLocks noChangeArrowheads="1"/>
          </p:cNvSpPr>
          <p:nvPr/>
        </p:nvSpPr>
        <p:spPr bwMode="auto">
          <a:xfrm>
            <a:off x="3935413" y="5975351"/>
            <a:ext cx="2741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Zaden met horizontaal afstaande vleugels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6456364" y="3357564"/>
            <a:ext cx="1152525" cy="2617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6594475" y="3608389"/>
            <a:ext cx="2184400" cy="2395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3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palmatum</a:t>
            </a:r>
          </a:p>
        </p:txBody>
      </p:sp>
      <p:pic>
        <p:nvPicPr>
          <p:cNvPr id="2253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33601"/>
            <a:ext cx="432911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29001"/>
            <a:ext cx="41783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kstvak 3"/>
          <p:cNvSpPr txBox="1">
            <a:spLocks noChangeArrowheads="1"/>
          </p:cNvSpPr>
          <p:nvPr/>
        </p:nvSpPr>
        <p:spPr bwMode="auto">
          <a:xfrm>
            <a:off x="7104064" y="1484313"/>
            <a:ext cx="309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Japanse esdoorn</a:t>
            </a:r>
          </a:p>
        </p:txBody>
      </p:sp>
      <p:sp>
        <p:nvSpPr>
          <p:cNvPr id="22534" name="Tekstvak 4"/>
          <p:cNvSpPr txBox="1">
            <a:spLocks noChangeArrowheads="1"/>
          </p:cNvSpPr>
          <p:nvPr/>
        </p:nvSpPr>
        <p:spPr bwMode="auto">
          <a:xfrm>
            <a:off x="1703388" y="5589588"/>
            <a:ext cx="4329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Grote struik met groen handvormig blad</a:t>
            </a:r>
          </a:p>
        </p:txBody>
      </p:sp>
      <p:sp>
        <p:nvSpPr>
          <p:cNvPr id="22535" name="Tekstvak 5"/>
          <p:cNvSpPr txBox="1">
            <a:spLocks noChangeArrowheads="1"/>
          </p:cNvSpPr>
          <p:nvPr/>
        </p:nvSpPr>
        <p:spPr bwMode="auto">
          <a:xfrm>
            <a:off x="6240463" y="2276476"/>
            <a:ext cx="2411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palmatum = handvormig</a:t>
            </a:r>
          </a:p>
        </p:txBody>
      </p:sp>
      <p:sp>
        <p:nvSpPr>
          <p:cNvPr id="22536" name="Tekstvak 1"/>
          <p:cNvSpPr txBox="1">
            <a:spLocks noChangeArrowheads="1"/>
          </p:cNvSpPr>
          <p:nvPr/>
        </p:nvSpPr>
        <p:spPr bwMode="auto">
          <a:xfrm>
            <a:off x="6240464" y="2584451"/>
            <a:ext cx="2592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het handvormige blad</a:t>
            </a:r>
          </a:p>
        </p:txBody>
      </p:sp>
    </p:spTree>
    <p:extLst>
      <p:ext uri="{BB962C8B-B14F-4D97-AF65-F5344CB8AC3E}">
        <p14:creationId xmlns:p14="http://schemas.microsoft.com/office/powerpoint/2010/main" val="18894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palmatum</a:t>
            </a:r>
          </a:p>
        </p:txBody>
      </p:sp>
      <p:pic>
        <p:nvPicPr>
          <p:cNvPr id="2355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2349501"/>
            <a:ext cx="3494088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773239"/>
            <a:ext cx="50260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kstvak 3"/>
          <p:cNvSpPr txBox="1">
            <a:spLocks noChangeArrowheads="1"/>
          </p:cNvSpPr>
          <p:nvPr/>
        </p:nvSpPr>
        <p:spPr bwMode="auto">
          <a:xfrm>
            <a:off x="1819276" y="5445125"/>
            <a:ext cx="502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Diep ingesneden blad</a:t>
            </a:r>
          </a:p>
        </p:txBody>
      </p:sp>
      <p:sp>
        <p:nvSpPr>
          <p:cNvPr id="23558" name="Tekstvak 4"/>
          <p:cNvSpPr txBox="1">
            <a:spLocks noChangeArrowheads="1"/>
          </p:cNvSpPr>
          <p:nvPr/>
        </p:nvSpPr>
        <p:spPr bwMode="auto">
          <a:xfrm>
            <a:off x="6240464" y="5815013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Bijna 5 delig blad</a:t>
            </a:r>
          </a:p>
        </p:txBody>
      </p:sp>
      <p:sp>
        <p:nvSpPr>
          <p:cNvPr id="23559" name="Tekstvak 1"/>
          <p:cNvSpPr txBox="1">
            <a:spLocks noChangeArrowheads="1"/>
          </p:cNvSpPr>
          <p:nvPr/>
        </p:nvSpPr>
        <p:spPr bwMode="auto">
          <a:xfrm>
            <a:off x="9120189" y="2349501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Diepe insnijdingen</a:t>
            </a:r>
          </a:p>
        </p:txBody>
      </p:sp>
      <p:cxnSp>
        <p:nvCxnSpPr>
          <p:cNvPr id="4" name="Rechte verbindingslijn met pijl 3"/>
          <p:cNvCxnSpPr/>
          <p:nvPr/>
        </p:nvCxnSpPr>
        <p:spPr>
          <a:xfrm flipV="1">
            <a:off x="8759826" y="3141664"/>
            <a:ext cx="576263" cy="1311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9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788988"/>
            <a:ext cx="4284662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Acer palmatum</a:t>
            </a:r>
          </a:p>
        </p:txBody>
      </p:sp>
      <p:pic>
        <p:nvPicPr>
          <p:cNvPr id="2458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8775"/>
            <a:ext cx="32400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kstvak 3"/>
          <p:cNvSpPr txBox="1">
            <a:spLocks noChangeArrowheads="1"/>
          </p:cNvSpPr>
          <p:nvPr/>
        </p:nvSpPr>
        <p:spPr bwMode="auto">
          <a:xfrm>
            <a:off x="2982913" y="5965825"/>
            <a:ext cx="319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Rood-groene glimmende twijg</a:t>
            </a:r>
          </a:p>
        </p:txBody>
      </p:sp>
      <p:sp>
        <p:nvSpPr>
          <p:cNvPr id="24582" name="Tekstvak 4"/>
          <p:cNvSpPr txBox="1">
            <a:spLocks noChangeArrowheads="1"/>
          </p:cNvSpPr>
          <p:nvPr/>
        </p:nvSpPr>
        <p:spPr bwMode="auto">
          <a:xfrm>
            <a:off x="1919289" y="4941888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Rode tegenoverstaande knoppen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4943475" y="3644901"/>
            <a:ext cx="1728788" cy="2320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5808664" y="3429001"/>
            <a:ext cx="2879725" cy="2536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6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288</Words>
  <Application>Microsoft Office PowerPoint</Application>
  <PresentationFormat>Breedbeeld</PresentationFormat>
  <Paragraphs>103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Kantoorthema</vt:lpstr>
      <vt:lpstr>Plantenkennis       lijst 1</vt:lpstr>
      <vt:lpstr>Bladverliezende heesters</vt:lpstr>
      <vt:lpstr>Acer campestre</vt:lpstr>
      <vt:lpstr>Acer campestre</vt:lpstr>
      <vt:lpstr>Acer campestre</vt:lpstr>
      <vt:lpstr>Acer campestre</vt:lpstr>
      <vt:lpstr>Acer palmatum</vt:lpstr>
      <vt:lpstr>Acer palmatum</vt:lpstr>
      <vt:lpstr>Acer palmatum</vt:lpstr>
      <vt:lpstr>Acer palmatum</vt:lpstr>
      <vt:lpstr>Verschillen Acer-soorten</vt:lpstr>
      <vt:lpstr>Amelanchier lamarckii</vt:lpstr>
      <vt:lpstr>Amelanchier lamarckii</vt:lpstr>
      <vt:lpstr>Amelanchier lamarckii</vt:lpstr>
      <vt:lpstr>Amelanchier lamarckii</vt:lpstr>
      <vt:lpstr>Aronia melanocarpa</vt:lpstr>
      <vt:lpstr>Aronia melanocarpa</vt:lpstr>
      <vt:lpstr>Aronia melanocarpa</vt:lpstr>
      <vt:lpstr>Aronia melanocarpa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Stephan Palsenbarg</dc:creator>
  <cp:lastModifiedBy>Stephan Palsenbarg</cp:lastModifiedBy>
  <cp:revision>4</cp:revision>
  <dcterms:created xsi:type="dcterms:W3CDTF">2015-03-11T10:23:54Z</dcterms:created>
  <dcterms:modified xsi:type="dcterms:W3CDTF">2015-03-11T11:12:19Z</dcterms:modified>
</cp:coreProperties>
</file>