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48CE-9C1D-4353-AA20-9101F13B0318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63EE2-2200-4140-B2C0-0D89BF4532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979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48CE-9C1D-4353-AA20-9101F13B0318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63EE2-2200-4140-B2C0-0D89BF4532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761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48CE-9C1D-4353-AA20-9101F13B0318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63EE2-2200-4140-B2C0-0D89BF4532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2186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48CE-9C1D-4353-AA20-9101F13B0318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63EE2-2200-4140-B2C0-0D89BF4532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2018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48CE-9C1D-4353-AA20-9101F13B0318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63EE2-2200-4140-B2C0-0D89BF4532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2680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48CE-9C1D-4353-AA20-9101F13B0318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63EE2-2200-4140-B2C0-0D89BF4532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7994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48CE-9C1D-4353-AA20-9101F13B0318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63EE2-2200-4140-B2C0-0D89BF4532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8044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48CE-9C1D-4353-AA20-9101F13B0318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63EE2-2200-4140-B2C0-0D89BF4532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9377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48CE-9C1D-4353-AA20-9101F13B0318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63EE2-2200-4140-B2C0-0D89BF4532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549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48CE-9C1D-4353-AA20-9101F13B0318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63EE2-2200-4140-B2C0-0D89BF4532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226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48CE-9C1D-4353-AA20-9101F13B0318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63EE2-2200-4140-B2C0-0D89BF4532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5654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248CE-9C1D-4353-AA20-9101F13B0318}" type="datetimeFigureOut">
              <a:rPr lang="nl-NL" smtClean="0"/>
              <a:t>11-3-2015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63EE2-2200-4140-B2C0-0D89BF4532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853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al 4"/>
          <p:cNvSpPr/>
          <p:nvPr/>
        </p:nvSpPr>
        <p:spPr>
          <a:xfrm>
            <a:off x="9336089" y="3748089"/>
            <a:ext cx="936625" cy="936625"/>
          </a:xfrm>
          <a:prstGeom prst="ellipse">
            <a:avLst/>
          </a:prstGeom>
          <a:solidFill>
            <a:schemeClr val="accent2">
              <a:lumMod val="40000"/>
              <a:lumOff val="6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/>
          </a:p>
        </p:txBody>
      </p:sp>
      <p:sp>
        <p:nvSpPr>
          <p:cNvPr id="4" name="Ovaal 3"/>
          <p:cNvSpPr/>
          <p:nvPr/>
        </p:nvSpPr>
        <p:spPr>
          <a:xfrm>
            <a:off x="7608889" y="4076700"/>
            <a:ext cx="2447925" cy="2520950"/>
          </a:xfrm>
          <a:prstGeom prst="ellipse">
            <a:avLst/>
          </a:prstGeom>
          <a:solidFill>
            <a:schemeClr val="accent2">
              <a:lumMod val="60000"/>
              <a:lumOff val="4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63750" y="2060575"/>
            <a:ext cx="7405688" cy="1473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l-NL" sz="89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Plantenkennis</a:t>
            </a:r>
            <a:r>
              <a:rPr lang="nl-NL" sz="66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nl-NL" sz="66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nl-NL" sz="66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					</a:t>
            </a:r>
            <a:r>
              <a:rPr lang="nl-NL" sz="49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lijst 1</a:t>
            </a:r>
            <a:endParaRPr lang="nl-NL" sz="4900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927351" y="4076701"/>
            <a:ext cx="7345363" cy="244792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nl-NL" sz="4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Bomen</a:t>
            </a:r>
          </a:p>
          <a:p>
            <a:pPr>
              <a:defRPr/>
            </a:pPr>
            <a:r>
              <a:rPr lang="nl-NL" sz="4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nl-NL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Deel </a:t>
            </a:r>
            <a:r>
              <a:rPr lang="nl-NL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nl-NL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nl-NL" sz="3200" b="1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G41-G31-GB1+2</a:t>
            </a:r>
          </a:p>
          <a:p>
            <a:pPr>
              <a:defRPr/>
            </a:pPr>
            <a:endParaRPr lang="nl-NL" dirty="0"/>
          </a:p>
        </p:txBody>
      </p:sp>
      <p:sp>
        <p:nvSpPr>
          <p:cNvPr id="6" name="Ovaal 5"/>
          <p:cNvSpPr/>
          <p:nvPr/>
        </p:nvSpPr>
        <p:spPr>
          <a:xfrm>
            <a:off x="9336089" y="5229225"/>
            <a:ext cx="1824037" cy="1974850"/>
          </a:xfrm>
          <a:prstGeom prst="ellipse">
            <a:avLst/>
          </a:prstGeom>
          <a:noFill/>
          <a:ln w="76200" cmpd="dbl">
            <a:solidFill>
              <a:schemeClr val="accent2">
                <a:lumMod val="75000"/>
                <a:alpha val="4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2478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Platanus</a:t>
            </a:r>
            <a:r>
              <a:rPr lang="nl-NL" dirty="0" smtClean="0"/>
              <a:t> </a:t>
            </a:r>
            <a:r>
              <a:rPr lang="nl-NL" sz="2000" dirty="0"/>
              <a:t>x</a:t>
            </a:r>
            <a:r>
              <a:rPr lang="nl-NL" dirty="0" smtClean="0"/>
              <a:t> </a:t>
            </a:r>
            <a:r>
              <a:rPr lang="nl-NL" dirty="0" err="1" smtClean="0"/>
              <a:t>hispanica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7" y="1484785"/>
            <a:ext cx="4237519" cy="289858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7" y="1484784"/>
            <a:ext cx="4054687" cy="289822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7" y="3789040"/>
            <a:ext cx="1312367" cy="261598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919536" y="4581129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>
                <a:solidFill>
                  <a:srgbClr val="FF0000"/>
                </a:solidFill>
              </a:rPr>
              <a:t>Vrouwelijke bloem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4606250" y="4581129"/>
            <a:ext cx="1573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>
                <a:solidFill>
                  <a:srgbClr val="FF0000"/>
                </a:solidFill>
              </a:rPr>
              <a:t>Mannelijke bloem</a:t>
            </a:r>
          </a:p>
        </p:txBody>
      </p:sp>
      <p:cxnSp>
        <p:nvCxnSpPr>
          <p:cNvPr id="8" name="Rechte verbindingslijn met pijl 7"/>
          <p:cNvCxnSpPr/>
          <p:nvPr/>
        </p:nvCxnSpPr>
        <p:spPr>
          <a:xfrm>
            <a:off x="2423592" y="3789040"/>
            <a:ext cx="0" cy="792088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>
            <a:off x="5087888" y="3789040"/>
            <a:ext cx="304972" cy="792088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>
            <a:off x="1919537" y="5097032"/>
            <a:ext cx="4237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Onopvallende bloemen in bolvorm, tijdens de bladontwikkeling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6240016" y="5097033"/>
            <a:ext cx="27363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Bolvormige vruchten aan lange steel.</a:t>
            </a:r>
          </a:p>
          <a:p>
            <a:endParaRPr lang="nl-NL" dirty="0"/>
          </a:p>
          <a:p>
            <a:pPr algn="r"/>
            <a:r>
              <a:rPr lang="nl-NL" sz="1400" i="1" dirty="0"/>
              <a:t>soms 2 of 3 aan dezelfde steel</a:t>
            </a:r>
          </a:p>
        </p:txBody>
      </p:sp>
    </p:spTree>
    <p:extLst>
      <p:ext uri="{BB962C8B-B14F-4D97-AF65-F5344CB8AC3E}">
        <p14:creationId xmlns:p14="http://schemas.microsoft.com/office/powerpoint/2010/main" val="193010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Populus</a:t>
            </a:r>
            <a:r>
              <a:rPr lang="nl-NL" dirty="0" smtClean="0"/>
              <a:t> alba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9" y="2708920"/>
            <a:ext cx="2769231" cy="3692308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7608168" y="128461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</a:rPr>
              <a:t>Witte abeel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2382404" y="6021289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Boom: 15-20 m hoog</a:t>
            </a:r>
          </a:p>
          <a:p>
            <a:r>
              <a:rPr lang="nl-NL" dirty="0"/>
              <a:t>Kroon: grillig rond, half open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744072" y="1765033"/>
            <a:ext cx="35192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>
                <a:solidFill>
                  <a:srgbClr val="FF0000"/>
                </a:solidFill>
              </a:rPr>
              <a:t>alba = wit</a:t>
            </a:r>
          </a:p>
          <a:p>
            <a:pPr algn="r"/>
            <a:endParaRPr lang="nl-NL" sz="1400" i="1" dirty="0">
              <a:solidFill>
                <a:srgbClr val="FF0000"/>
              </a:solidFill>
            </a:endParaRPr>
          </a:p>
          <a:p>
            <a:pPr algn="r"/>
            <a:r>
              <a:rPr lang="nl-NL" sz="1400" i="1" dirty="0">
                <a:solidFill>
                  <a:srgbClr val="FF0000"/>
                </a:solidFill>
              </a:rPr>
              <a:t>Slaat op de witte twijg, blad en stam</a:t>
            </a: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359" y="1371682"/>
            <a:ext cx="3487204" cy="464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3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Populus</a:t>
            </a:r>
            <a:r>
              <a:rPr lang="nl-NL" dirty="0" smtClean="0"/>
              <a:t> alba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361921"/>
            <a:ext cx="2992535" cy="458735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57907"/>
            <a:ext cx="3744417" cy="356343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7" y="4159369"/>
            <a:ext cx="2041723" cy="178991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279576" y="6093296"/>
            <a:ext cx="3240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Gelobd blad, variabel van vorm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8400256" y="465313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3-5 lobben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7561660" y="5661249"/>
            <a:ext cx="2782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Onderkant blad grijswit behaard</a:t>
            </a:r>
          </a:p>
        </p:txBody>
      </p:sp>
    </p:spTree>
    <p:extLst>
      <p:ext uri="{BB962C8B-B14F-4D97-AF65-F5344CB8AC3E}">
        <p14:creationId xmlns:p14="http://schemas.microsoft.com/office/powerpoint/2010/main" val="253523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5" y="404664"/>
            <a:ext cx="3591280" cy="6147074"/>
          </a:xfrm>
          <a:prstGeom prst="rect">
            <a:avLst/>
          </a:prstGeom>
        </p:spPr>
      </p:pic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Populus</a:t>
            </a:r>
            <a:r>
              <a:rPr lang="nl-NL" dirty="0" smtClean="0"/>
              <a:t> alba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8256241" y="5661249"/>
            <a:ext cx="2007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Verspreide knop en bladstand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7" y="1484784"/>
            <a:ext cx="2008361" cy="3477812"/>
          </a:xfrm>
          <a:prstGeom prst="rect">
            <a:avLst/>
          </a:prstGeom>
        </p:spPr>
      </p:pic>
      <p:cxnSp>
        <p:nvCxnSpPr>
          <p:cNvPr id="6" name="Rechte verbindingslijn met pijl 5"/>
          <p:cNvCxnSpPr/>
          <p:nvPr/>
        </p:nvCxnSpPr>
        <p:spPr>
          <a:xfrm flipH="1">
            <a:off x="7888338" y="620688"/>
            <a:ext cx="1808063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319720"/>
            <a:ext cx="2448272" cy="4953481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4556301" y="5349870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Grijswitte waslaag in top van de  twijg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4556301" y="2015450"/>
            <a:ext cx="2115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Bruine, spitse, aanliggende knop</a:t>
            </a:r>
          </a:p>
        </p:txBody>
      </p:sp>
      <p:cxnSp>
        <p:nvCxnSpPr>
          <p:cNvPr id="11" name="Rechte verbindingslijn met pijl 10"/>
          <p:cNvCxnSpPr/>
          <p:nvPr/>
        </p:nvCxnSpPr>
        <p:spPr>
          <a:xfrm>
            <a:off x="3215681" y="2204864"/>
            <a:ext cx="134062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87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Populus</a:t>
            </a:r>
            <a:r>
              <a:rPr lang="nl-NL" dirty="0" smtClean="0"/>
              <a:t> alba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340769"/>
            <a:ext cx="4464496" cy="335668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655840" y="498355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>
                <a:solidFill>
                  <a:srgbClr val="FF0000"/>
                </a:solidFill>
              </a:rPr>
              <a:t>Vrouwelijke bloem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2171564" y="4983559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>
                <a:solidFill>
                  <a:srgbClr val="FF0000"/>
                </a:solidFill>
              </a:rPr>
              <a:t>Mannelijke bloem</a:t>
            </a:r>
          </a:p>
        </p:txBody>
      </p:sp>
      <p:cxnSp>
        <p:nvCxnSpPr>
          <p:cNvPr id="6" name="Rechte verbindingslijn met pijl 5"/>
          <p:cNvCxnSpPr/>
          <p:nvPr/>
        </p:nvCxnSpPr>
        <p:spPr>
          <a:xfrm>
            <a:off x="2927648" y="3140969"/>
            <a:ext cx="0" cy="17281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/>
          <p:nvPr/>
        </p:nvCxnSpPr>
        <p:spPr>
          <a:xfrm>
            <a:off x="5159896" y="3789040"/>
            <a:ext cx="0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>
            <a:off x="1991544" y="5445225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Onopvallende bloemkatjes tijdens de bladontwikkeling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32" y="1340768"/>
            <a:ext cx="3402378" cy="4536504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6705532" y="6091555"/>
            <a:ext cx="3566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Zaadpluizen </a:t>
            </a:r>
            <a:r>
              <a:rPr lang="nl-NL" sz="1400" i="1" dirty="0"/>
              <a:t>(bedekken de hele omgeving)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42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Populus</a:t>
            </a:r>
            <a:r>
              <a:rPr lang="nl-NL" dirty="0" smtClean="0"/>
              <a:t> </a:t>
            </a:r>
            <a:r>
              <a:rPr lang="nl-NL" sz="2000" dirty="0"/>
              <a:t>x</a:t>
            </a:r>
            <a:r>
              <a:rPr lang="nl-NL" dirty="0" smtClean="0"/>
              <a:t> </a:t>
            </a:r>
            <a:r>
              <a:rPr lang="nl-NL" dirty="0" err="1" smtClean="0"/>
              <a:t>canadensis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610" y="1363573"/>
            <a:ext cx="3168352" cy="422446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2929160"/>
            <a:ext cx="2952328" cy="355457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7104112" y="1340769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</a:rPr>
              <a:t>Canadese populier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6528048" y="2060849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 err="1">
                <a:solidFill>
                  <a:srgbClr val="FF0000"/>
                </a:solidFill>
              </a:rPr>
              <a:t>canadensis</a:t>
            </a:r>
            <a:r>
              <a:rPr lang="nl-NL" sz="1400" i="1" dirty="0">
                <a:solidFill>
                  <a:srgbClr val="FF0000"/>
                </a:solidFill>
              </a:rPr>
              <a:t> = uit Canada afkomstig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2507610" y="5733257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Boom: 20-25 m hoog</a:t>
            </a:r>
          </a:p>
          <a:p>
            <a:r>
              <a:rPr lang="nl-NL" dirty="0"/>
              <a:t>Kroon: ovaal en open</a:t>
            </a:r>
          </a:p>
        </p:txBody>
      </p:sp>
    </p:spTree>
    <p:extLst>
      <p:ext uri="{BB962C8B-B14F-4D97-AF65-F5344CB8AC3E}">
        <p14:creationId xmlns:p14="http://schemas.microsoft.com/office/powerpoint/2010/main" val="16001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Populus</a:t>
            </a:r>
            <a:r>
              <a:rPr lang="nl-NL" dirty="0" smtClean="0"/>
              <a:t> </a:t>
            </a:r>
            <a:r>
              <a:rPr lang="nl-NL" sz="2000" dirty="0"/>
              <a:t>x</a:t>
            </a:r>
            <a:r>
              <a:rPr lang="nl-NL" dirty="0" smtClean="0"/>
              <a:t> </a:t>
            </a:r>
            <a:r>
              <a:rPr lang="nl-NL" dirty="0" err="1" smtClean="0"/>
              <a:t>canadensis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1" y="1464935"/>
            <a:ext cx="3271799" cy="436239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7884" y="2006841"/>
            <a:ext cx="5200671" cy="400451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974810" y="45091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Groot driehoekig blad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7824192" y="573325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Afgeplatte bladsteel</a:t>
            </a:r>
          </a:p>
        </p:txBody>
      </p:sp>
      <p:cxnSp>
        <p:nvCxnSpPr>
          <p:cNvPr id="8" name="Rechte verbindingslijn met pijl 7"/>
          <p:cNvCxnSpPr/>
          <p:nvPr/>
        </p:nvCxnSpPr>
        <p:spPr>
          <a:xfrm>
            <a:off x="7464152" y="5589240"/>
            <a:ext cx="360040" cy="3286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>
            <a:off x="2135560" y="610258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Het uitlopende blad is bruingroen</a:t>
            </a:r>
          </a:p>
        </p:txBody>
      </p:sp>
    </p:spTree>
    <p:extLst>
      <p:ext uri="{BB962C8B-B14F-4D97-AF65-F5344CB8AC3E}">
        <p14:creationId xmlns:p14="http://schemas.microsoft.com/office/powerpoint/2010/main" val="253824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1" y="404664"/>
            <a:ext cx="3433766" cy="6341020"/>
          </a:xfrm>
          <a:prstGeom prst="rect">
            <a:avLst/>
          </a:prstGeom>
        </p:spPr>
      </p:pic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Populus</a:t>
            </a:r>
            <a:r>
              <a:rPr lang="nl-NL" dirty="0" smtClean="0"/>
              <a:t> </a:t>
            </a:r>
            <a:r>
              <a:rPr lang="nl-NL" sz="2000" dirty="0"/>
              <a:t>x</a:t>
            </a:r>
            <a:r>
              <a:rPr lang="nl-NL" dirty="0" smtClean="0"/>
              <a:t> </a:t>
            </a:r>
            <a:r>
              <a:rPr lang="nl-NL" dirty="0" err="1" smtClean="0"/>
              <a:t>canadensis</a:t>
            </a:r>
            <a:endParaRPr lang="nl-NL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68761"/>
            <a:ext cx="1843698" cy="260268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3212976"/>
            <a:ext cx="4445000" cy="29464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991544" y="242088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De jonge twijg is kantig</a:t>
            </a:r>
          </a:p>
        </p:txBody>
      </p:sp>
      <p:cxnSp>
        <p:nvCxnSpPr>
          <p:cNvPr id="7" name="Rechte verbindingslijn met pijl 6"/>
          <p:cNvCxnSpPr/>
          <p:nvPr/>
        </p:nvCxnSpPr>
        <p:spPr>
          <a:xfrm flipH="1" flipV="1">
            <a:off x="3215680" y="2790220"/>
            <a:ext cx="144016" cy="13588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>
            <a:off x="4716729" y="171336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Lange spitse knop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8889080" y="4149080"/>
            <a:ext cx="1758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Twijg geelbruin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8400256" y="5733256"/>
            <a:ext cx="202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Tak grijs</a:t>
            </a:r>
          </a:p>
        </p:txBody>
      </p:sp>
      <p:cxnSp>
        <p:nvCxnSpPr>
          <p:cNvPr id="14" name="Rechte verbindingslijn met pijl 13"/>
          <p:cNvCxnSpPr/>
          <p:nvPr/>
        </p:nvCxnSpPr>
        <p:spPr>
          <a:xfrm>
            <a:off x="7824192" y="5917922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/>
          <p:cNvCxnSpPr/>
          <p:nvPr/>
        </p:nvCxnSpPr>
        <p:spPr>
          <a:xfrm>
            <a:off x="8112224" y="3356992"/>
            <a:ext cx="1301798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55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Populus</a:t>
            </a:r>
            <a:r>
              <a:rPr lang="nl-NL" dirty="0" smtClean="0"/>
              <a:t> </a:t>
            </a:r>
            <a:r>
              <a:rPr lang="nl-NL" sz="2000" dirty="0"/>
              <a:t>x</a:t>
            </a:r>
            <a:r>
              <a:rPr lang="nl-NL" dirty="0" smtClean="0"/>
              <a:t> </a:t>
            </a:r>
            <a:r>
              <a:rPr lang="nl-NL" dirty="0" err="1" smtClean="0"/>
              <a:t>canadensis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5" y="1340768"/>
            <a:ext cx="2695035" cy="460851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392144" y="6090593"/>
            <a:ext cx="2695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De zaadhulzen klappen open, het pluis is zichtbaar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575974"/>
            <a:ext cx="2520280" cy="252028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860" y="3451820"/>
            <a:ext cx="2609846" cy="249746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823026" y="534547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Bloemkatjes net voor de bladontwikkeling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875172" y="5964669"/>
            <a:ext cx="1889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400" i="1" dirty="0">
                <a:solidFill>
                  <a:srgbClr val="FF0000"/>
                </a:solidFill>
              </a:rPr>
              <a:t>Vrouwelijke bloem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815952" y="4096255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>
                <a:solidFill>
                  <a:srgbClr val="FF0000"/>
                </a:solidFill>
              </a:rPr>
              <a:t>Mannelijke bloem</a:t>
            </a:r>
          </a:p>
        </p:txBody>
      </p:sp>
    </p:spTree>
    <p:extLst>
      <p:ext uri="{BB962C8B-B14F-4D97-AF65-F5344CB8AC3E}">
        <p14:creationId xmlns:p14="http://schemas.microsoft.com/office/powerpoint/2010/main" val="212856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Verschillen </a:t>
            </a:r>
            <a:r>
              <a:rPr lang="nl-NL" dirty="0" err="1" smtClean="0"/>
              <a:t>Populus</a:t>
            </a:r>
            <a:r>
              <a:rPr lang="nl-NL" dirty="0" smtClean="0"/>
              <a:t>-soorten</a:t>
            </a:r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/>
          </p:nvPr>
        </p:nvGraphicFramePr>
        <p:xfrm>
          <a:off x="1892300" y="1773238"/>
          <a:ext cx="8451850" cy="293081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23654"/>
                <a:gridCol w="3456095"/>
                <a:gridCol w="3672101"/>
              </a:tblGrid>
              <a:tr h="370741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err="1" smtClean="0"/>
                        <a:t>Populus</a:t>
                      </a:r>
                      <a:r>
                        <a:rPr lang="nl-NL" sz="1800" dirty="0" smtClean="0"/>
                        <a:t> alba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err="1" smtClean="0"/>
                        <a:t>Populus</a:t>
                      </a:r>
                      <a:r>
                        <a:rPr lang="nl-NL" sz="1800" dirty="0" smtClean="0"/>
                        <a:t> </a:t>
                      </a:r>
                      <a:r>
                        <a:rPr lang="nl-NL" sz="1800" dirty="0" err="1" smtClean="0"/>
                        <a:t>canadensis</a:t>
                      </a:r>
                      <a:endParaRPr lang="nl-NL" sz="1800" dirty="0" smtClean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Blad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Gelobd </a:t>
                      </a:r>
                    </a:p>
                    <a:p>
                      <a:r>
                        <a:rPr lang="nl-NL" sz="1800" dirty="0" smtClean="0"/>
                        <a:t>Wit aan de onderkant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Driehoekig 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Twijg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Witte waslaag  in de top</a:t>
                      </a:r>
                    </a:p>
                    <a:p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Geelbruin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Knop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Bruin en waslaag</a:t>
                      </a:r>
                    </a:p>
                    <a:p>
                      <a:r>
                        <a:rPr lang="nl-NL" sz="1800" dirty="0" smtClean="0"/>
                        <a:t>Minder spits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Bruinrood</a:t>
                      </a:r>
                    </a:p>
                    <a:p>
                      <a:r>
                        <a:rPr lang="nl-NL" sz="1800" dirty="0" smtClean="0"/>
                        <a:t>Spits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Zaden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Pluis 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Pluis 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509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Juglans</a:t>
            </a:r>
            <a:r>
              <a:rPr lang="nl-NL" dirty="0" smtClean="0"/>
              <a:t> </a:t>
            </a:r>
            <a:r>
              <a:rPr lang="nl-NL" dirty="0" err="1" smtClean="0"/>
              <a:t>regia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55" y="3187955"/>
            <a:ext cx="4014184" cy="267359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253041"/>
            <a:ext cx="3456384" cy="4608512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7896200" y="1253041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</a:rPr>
              <a:t>walnoot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2279576" y="6039987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Boom: 15-18 m hoog</a:t>
            </a:r>
          </a:p>
          <a:p>
            <a:r>
              <a:rPr lang="nl-NL" dirty="0"/>
              <a:t>Kroon: breed afgeplat, open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6270155" y="6039986"/>
            <a:ext cx="401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Geelbruine herfstkleur</a:t>
            </a:r>
          </a:p>
        </p:txBody>
      </p:sp>
    </p:spTree>
    <p:extLst>
      <p:ext uri="{BB962C8B-B14F-4D97-AF65-F5344CB8AC3E}">
        <p14:creationId xmlns:p14="http://schemas.microsoft.com/office/powerpoint/2010/main" val="141823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Prunus avium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1412776"/>
            <a:ext cx="3348372" cy="446449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9" y="2852936"/>
            <a:ext cx="2769231" cy="3692308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7392144" y="1556793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rgbClr val="FF0000"/>
                </a:solidFill>
              </a:rPr>
              <a:t>boskriek</a:t>
            </a:r>
            <a:endParaRPr lang="nl-NL" sz="2400" dirty="0">
              <a:solidFill>
                <a:srgbClr val="FF0000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8184232" y="2018458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/>
              <a:t>(Kriek = kers)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2238547" y="5924735"/>
            <a:ext cx="3348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Boom: 10-15 m hoog</a:t>
            </a:r>
          </a:p>
          <a:p>
            <a:r>
              <a:rPr lang="nl-NL" dirty="0"/>
              <a:t>Kroon: rond en half open</a:t>
            </a:r>
          </a:p>
        </p:txBody>
      </p:sp>
    </p:spTree>
    <p:extLst>
      <p:ext uri="{BB962C8B-B14F-4D97-AF65-F5344CB8AC3E}">
        <p14:creationId xmlns:p14="http://schemas.microsoft.com/office/powerpoint/2010/main" val="214347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7121" y="1887639"/>
            <a:ext cx="6422334" cy="3168352"/>
          </a:xfrm>
          <a:prstGeom prst="rect">
            <a:avLst/>
          </a:prstGeom>
        </p:spPr>
      </p:pic>
      <p:sp>
        <p:nvSpPr>
          <p:cNvPr id="348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Prunus avium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78" y="1412776"/>
            <a:ext cx="4113061" cy="273630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2259" y="4764829"/>
            <a:ext cx="2264316" cy="132085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098878" y="4293095"/>
            <a:ext cx="1836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Ovaal blad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3647728" y="526433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Bladsteel voorzien van ode kliertjes</a:t>
            </a:r>
          </a:p>
        </p:txBody>
      </p:sp>
      <p:cxnSp>
        <p:nvCxnSpPr>
          <p:cNvPr id="8" name="Rechte verbindingslijn met pijl 7"/>
          <p:cNvCxnSpPr/>
          <p:nvPr/>
        </p:nvCxnSpPr>
        <p:spPr>
          <a:xfrm flipH="1">
            <a:off x="6960096" y="5264334"/>
            <a:ext cx="1584176" cy="3231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>
            <a:off x="6384032" y="1700809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Gezaagde </a:t>
            </a:r>
            <a:r>
              <a:rPr lang="nl-NL" dirty="0" err="1"/>
              <a:t>bladrand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8974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5" y="336692"/>
            <a:ext cx="2913247" cy="6506252"/>
          </a:xfrm>
          <a:prstGeom prst="rect">
            <a:avLst/>
          </a:prstGeom>
        </p:spPr>
      </p:pic>
      <p:sp>
        <p:nvSpPr>
          <p:cNvPr id="358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Prunus avium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453070"/>
            <a:ext cx="3816424" cy="378607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2578727" y="560847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Aan het </a:t>
            </a:r>
            <a:r>
              <a:rPr lang="nl-NL" dirty="0" err="1"/>
              <a:t>kortlot</a:t>
            </a:r>
            <a:r>
              <a:rPr lang="nl-NL" dirty="0"/>
              <a:t> komen de bloemen</a:t>
            </a:r>
          </a:p>
        </p:txBody>
      </p:sp>
      <p:cxnSp>
        <p:nvCxnSpPr>
          <p:cNvPr id="6" name="Rechte verbindingslijn met pijl 5"/>
          <p:cNvCxnSpPr/>
          <p:nvPr/>
        </p:nvCxnSpPr>
        <p:spPr>
          <a:xfrm flipH="1">
            <a:off x="6096000" y="4869160"/>
            <a:ext cx="1440160" cy="7393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/>
          <p:nvPr/>
        </p:nvCxnSpPr>
        <p:spPr>
          <a:xfrm>
            <a:off x="4799856" y="5013176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>
            <a:off x="6672064" y="20608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Grijsbruine twijg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6528048" y="397370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Glanzend bruine knop</a:t>
            </a:r>
          </a:p>
        </p:txBody>
      </p:sp>
    </p:spTree>
    <p:extLst>
      <p:ext uri="{BB962C8B-B14F-4D97-AF65-F5344CB8AC3E}">
        <p14:creationId xmlns:p14="http://schemas.microsoft.com/office/powerpoint/2010/main" val="99097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Prunus avium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527460"/>
            <a:ext cx="4361888" cy="319768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560" y="3501008"/>
            <a:ext cx="4034061" cy="288032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544" y="2039769"/>
            <a:ext cx="1763077" cy="1389231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387463" y="2505669"/>
            <a:ext cx="21477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Rode, donker verkleurende, vruchten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1847528" y="4941169"/>
            <a:ext cx="4361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Witte bloemschermen voor de bladontwikkeling</a:t>
            </a:r>
          </a:p>
        </p:txBody>
      </p:sp>
    </p:spTree>
    <p:extLst>
      <p:ext uri="{BB962C8B-B14F-4D97-AF65-F5344CB8AC3E}">
        <p14:creationId xmlns:p14="http://schemas.microsoft.com/office/powerpoint/2010/main" val="217729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Prunus </a:t>
            </a:r>
            <a:r>
              <a:rPr lang="nl-NL" dirty="0" err="1" smtClean="0"/>
              <a:t>cerasifera</a:t>
            </a:r>
            <a:endParaRPr lang="nl-NL" dirty="0" smtClean="0"/>
          </a:p>
        </p:txBody>
      </p:sp>
      <p:sp>
        <p:nvSpPr>
          <p:cNvPr id="4" name="Tekstvak 3"/>
          <p:cNvSpPr txBox="1"/>
          <p:nvPr/>
        </p:nvSpPr>
        <p:spPr>
          <a:xfrm>
            <a:off x="7680176" y="1268761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</a:rPr>
              <a:t>kerspruim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2495600" y="5906933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Boom: 4-7 m hoog</a:t>
            </a:r>
          </a:p>
          <a:p>
            <a:r>
              <a:rPr lang="nl-NL" dirty="0"/>
              <a:t>Kroon: rond en open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27" y="1499592"/>
            <a:ext cx="3193101" cy="425746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2564905"/>
            <a:ext cx="2556284" cy="384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8303" y="1325648"/>
            <a:ext cx="6264697" cy="4134699"/>
          </a:xfrm>
          <a:prstGeom prst="rect">
            <a:avLst/>
          </a:prstGeom>
        </p:spPr>
      </p:pic>
      <p:sp>
        <p:nvSpPr>
          <p:cNvPr id="38914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283152" cy="1143000"/>
          </a:xfrm>
        </p:spPr>
        <p:txBody>
          <a:bodyPr/>
          <a:lstStyle/>
          <a:p>
            <a:pPr eaLnBrk="1" hangingPunct="1"/>
            <a:r>
              <a:rPr lang="nl-NL" dirty="0" smtClean="0"/>
              <a:t>Prunus </a:t>
            </a:r>
            <a:r>
              <a:rPr lang="nl-NL" dirty="0" err="1" smtClean="0"/>
              <a:t>cerasifera</a:t>
            </a:r>
            <a:endParaRPr lang="nl-NL" dirty="0" smtClean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97" y="1484784"/>
            <a:ext cx="4320479" cy="324036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2191297" y="4869160"/>
            <a:ext cx="4320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Bruin uitlopend blad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7412518" y="618519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Ovaal tot eirond blad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735960" y="505382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Gezaagde </a:t>
            </a:r>
            <a:r>
              <a:rPr lang="nl-NL" dirty="0" err="1"/>
              <a:t>bladrand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825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>
          <a:xfrm>
            <a:off x="3863752" y="274638"/>
            <a:ext cx="6347048" cy="1143000"/>
          </a:xfrm>
        </p:spPr>
        <p:txBody>
          <a:bodyPr/>
          <a:lstStyle/>
          <a:p>
            <a:pPr eaLnBrk="1" hangingPunct="1"/>
            <a:r>
              <a:rPr lang="nl-NL" dirty="0" smtClean="0"/>
              <a:t>Prunus </a:t>
            </a:r>
            <a:r>
              <a:rPr lang="nl-NL" dirty="0" err="1" smtClean="0"/>
              <a:t>cerasifera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1" y="260648"/>
            <a:ext cx="2618987" cy="657365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7" y="1556792"/>
            <a:ext cx="4028333" cy="465313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007768" y="198884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Groene twijg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4007768" y="501317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Donkerbruine tak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4439816" y="3178143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Kleine knop</a:t>
            </a:r>
          </a:p>
        </p:txBody>
      </p:sp>
      <p:cxnSp>
        <p:nvCxnSpPr>
          <p:cNvPr id="12" name="Rechte verbindingslijn met pijl 11"/>
          <p:cNvCxnSpPr>
            <a:endCxn id="7" idx="3"/>
          </p:cNvCxnSpPr>
          <p:nvPr/>
        </p:nvCxnSpPr>
        <p:spPr>
          <a:xfrm flipH="1" flipV="1">
            <a:off x="5735960" y="3362809"/>
            <a:ext cx="2952328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32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smtClean="0"/>
              <a:t>Prunus </a:t>
            </a:r>
            <a:r>
              <a:rPr lang="nl-NL" dirty="0" err="1" smtClean="0"/>
              <a:t>cerasifera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154" y="1340768"/>
            <a:ext cx="3217743" cy="429032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482" y="1340768"/>
            <a:ext cx="2304256" cy="1728192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942154" y="5815758"/>
            <a:ext cx="3217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Witte bloem, alleenstaand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7222798" y="1628800"/>
            <a:ext cx="2040842" cy="375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Lange bloemsteel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97" y="3453674"/>
            <a:ext cx="4297863" cy="3223397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7587227" y="2745795"/>
            <a:ext cx="2148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Kleine geelrode pruimachtige vrucht</a:t>
            </a:r>
          </a:p>
        </p:txBody>
      </p:sp>
    </p:spTree>
    <p:extLst>
      <p:ext uri="{BB962C8B-B14F-4D97-AF65-F5344CB8AC3E}">
        <p14:creationId xmlns:p14="http://schemas.microsoft.com/office/powerpoint/2010/main" val="218729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Verschillen Prunus-soorten</a:t>
            </a:r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/>
          </p:nvPr>
        </p:nvGraphicFramePr>
        <p:xfrm>
          <a:off x="1892300" y="1773238"/>
          <a:ext cx="8451850" cy="357087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23654"/>
                <a:gridCol w="3456095"/>
                <a:gridCol w="3672101"/>
              </a:tblGrid>
              <a:tr h="370741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Prunus avium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/>
                        <a:t>Prunus </a:t>
                      </a:r>
                      <a:r>
                        <a:rPr lang="nl-NL" sz="1800" dirty="0" err="1" smtClean="0"/>
                        <a:t>cerasifera</a:t>
                      </a:r>
                      <a:endParaRPr lang="nl-NL" sz="1800" dirty="0" smtClean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Blad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Ovaal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smtClean="0"/>
                        <a:t>Eirond 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Twijg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Bruin </a:t>
                      </a:r>
                    </a:p>
                    <a:p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Groen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Knop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Groot en glanzend</a:t>
                      </a:r>
                    </a:p>
                    <a:p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Klein en donker bruin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Vruchten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Rode tot zwarte kers</a:t>
                      </a:r>
                    </a:p>
                    <a:p>
                      <a:r>
                        <a:rPr lang="nl-NL" sz="1800" dirty="0" smtClean="0"/>
                        <a:t>Klein 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Geelrode pruimachtige vrucht</a:t>
                      </a:r>
                    </a:p>
                    <a:p>
                      <a:r>
                        <a:rPr lang="nl-NL" sz="1800" dirty="0" smtClean="0"/>
                        <a:t>Klein 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Bloem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Wit </a:t>
                      </a:r>
                    </a:p>
                    <a:p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Wit</a:t>
                      </a:r>
                      <a:r>
                        <a:rPr lang="nl-NL" sz="1800" baseline="0" dirty="0" smtClean="0"/>
                        <a:t> en lang gesteeld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009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Verschillen </a:t>
            </a:r>
            <a:r>
              <a:rPr lang="nl-NL" dirty="0" err="1" smtClean="0"/>
              <a:t>Quercus</a:t>
            </a:r>
            <a:r>
              <a:rPr lang="nl-NL" dirty="0" smtClean="0"/>
              <a:t>-soorten</a:t>
            </a:r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/>
          </p:nvPr>
        </p:nvGraphicFramePr>
        <p:xfrm>
          <a:off x="1892300" y="1773239"/>
          <a:ext cx="8451850" cy="4394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654"/>
                <a:gridCol w="3456095"/>
                <a:gridCol w="3672101"/>
              </a:tblGrid>
              <a:tr h="370741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 smtClean="0"/>
                        <a:t>Gelobde </a:t>
                      </a:r>
                      <a:r>
                        <a:rPr lang="nl-NL" sz="1800" dirty="0" err="1" smtClean="0"/>
                        <a:t>bladrand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smtClean="0"/>
                        <a:t>Getande </a:t>
                      </a:r>
                      <a:r>
                        <a:rPr lang="nl-NL" sz="1800" dirty="0" err="1" smtClean="0"/>
                        <a:t>bladrand</a:t>
                      </a:r>
                      <a:endParaRPr lang="nl-NL" sz="1800" dirty="0" smtClean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b="1" dirty="0" smtClean="0">
                          <a:solidFill>
                            <a:schemeClr val="bg1"/>
                          </a:solidFill>
                        </a:rPr>
                        <a:t>Blad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NL" sz="1800" dirty="0" smtClean="0"/>
                    </a:p>
                    <a:p>
                      <a:endParaRPr lang="nl-NL" sz="1800" dirty="0" smtClean="0"/>
                    </a:p>
                    <a:p>
                      <a:endParaRPr lang="nl-NL" sz="1800" dirty="0" smtClean="0"/>
                    </a:p>
                    <a:p>
                      <a:endParaRPr lang="nl-NL" sz="1800" dirty="0" smtClean="0"/>
                    </a:p>
                    <a:p>
                      <a:endParaRPr lang="nl-NL" sz="1800" dirty="0" smtClean="0"/>
                    </a:p>
                    <a:p>
                      <a:endParaRPr lang="nl-NL" sz="1800" dirty="0" smtClean="0"/>
                    </a:p>
                    <a:p>
                      <a:endParaRPr lang="nl-NL" sz="1800" dirty="0" smtClean="0"/>
                    </a:p>
                    <a:p>
                      <a:endParaRPr lang="nl-NL" sz="1800" dirty="0" smtClean="0"/>
                    </a:p>
                    <a:p>
                      <a:endParaRPr lang="nl-NL" sz="1800" dirty="0" smtClean="0"/>
                    </a:p>
                    <a:p>
                      <a:endParaRPr lang="nl-NL" sz="1800" dirty="0" smtClean="0"/>
                    </a:p>
                    <a:p>
                      <a:endParaRPr lang="nl-NL" sz="1800" dirty="0" smtClean="0"/>
                    </a:p>
                    <a:p>
                      <a:endParaRPr lang="nl-NL" sz="1800" dirty="0" smtClean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b="1" dirty="0" smtClean="0">
                          <a:solidFill>
                            <a:schemeClr val="bg1"/>
                          </a:solidFill>
                        </a:rPr>
                        <a:t>Soorten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err="1" smtClean="0"/>
                        <a:t>Quercus</a:t>
                      </a:r>
                      <a:r>
                        <a:rPr lang="nl-NL" sz="1800" dirty="0" smtClean="0"/>
                        <a:t> </a:t>
                      </a:r>
                      <a:r>
                        <a:rPr lang="nl-NL" sz="1800" dirty="0" err="1" smtClean="0"/>
                        <a:t>robur</a:t>
                      </a:r>
                      <a:endParaRPr lang="nl-NL" sz="1800" dirty="0" smtClean="0"/>
                    </a:p>
                    <a:p>
                      <a:pPr algn="ctr"/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 err="1" smtClean="0"/>
                        <a:t>Quercus</a:t>
                      </a:r>
                      <a:r>
                        <a:rPr lang="nl-NL" sz="1800" baseline="0" dirty="0" smtClean="0"/>
                        <a:t> </a:t>
                      </a:r>
                      <a:r>
                        <a:rPr lang="nl-NL" sz="1800" baseline="0" dirty="0" err="1" smtClean="0"/>
                        <a:t>palustris</a:t>
                      </a:r>
                      <a:endParaRPr lang="nl-NL" sz="1800" baseline="0" dirty="0" smtClean="0"/>
                    </a:p>
                    <a:p>
                      <a:pPr algn="ctr"/>
                      <a:r>
                        <a:rPr lang="nl-NL" sz="1800" baseline="0" dirty="0" err="1" smtClean="0"/>
                        <a:t>Quercus</a:t>
                      </a:r>
                      <a:r>
                        <a:rPr lang="nl-NL" sz="1800" baseline="0" dirty="0" smtClean="0"/>
                        <a:t> </a:t>
                      </a:r>
                      <a:r>
                        <a:rPr lang="nl-NL" sz="1800" baseline="0" dirty="0" err="1" smtClean="0"/>
                        <a:t>rubra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</a:tr>
            </a:tbl>
          </a:graphicData>
        </a:graphic>
      </p:graphicFrame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2634" y="2877400"/>
            <a:ext cx="2769231" cy="183230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5375" y="2912016"/>
            <a:ext cx="2769231" cy="1763077"/>
          </a:xfrm>
          <a:prstGeom prst="rect">
            <a:avLst/>
          </a:prstGeom>
        </p:spPr>
      </p:pic>
      <p:cxnSp>
        <p:nvCxnSpPr>
          <p:cNvPr id="12" name="Rechte verbindingslijn 11"/>
          <p:cNvCxnSpPr/>
          <p:nvPr/>
        </p:nvCxnSpPr>
        <p:spPr>
          <a:xfrm flipV="1">
            <a:off x="8820848" y="2644099"/>
            <a:ext cx="368609" cy="43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 flipH="1">
            <a:off x="9032194" y="2644100"/>
            <a:ext cx="157262" cy="3096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Boog 14"/>
          <p:cNvSpPr/>
          <p:nvPr/>
        </p:nvSpPr>
        <p:spPr>
          <a:xfrm>
            <a:off x="4727848" y="2569423"/>
            <a:ext cx="792088" cy="72007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555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8786" y="1375852"/>
            <a:ext cx="5418039" cy="4063529"/>
          </a:xfrm>
          <a:prstGeom prst="rect">
            <a:avLst/>
          </a:prstGeom>
        </p:spPr>
      </p:pic>
      <p:sp>
        <p:nvSpPr>
          <p:cNvPr id="1843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Juglans</a:t>
            </a:r>
            <a:r>
              <a:rPr lang="nl-NL" dirty="0" smtClean="0"/>
              <a:t> </a:t>
            </a:r>
            <a:r>
              <a:rPr lang="nl-NL" dirty="0" err="1" smtClean="0"/>
              <a:t>regia</a:t>
            </a:r>
            <a:endParaRPr lang="nl-NL" dirty="0" smtClean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628801"/>
            <a:ext cx="4464496" cy="334837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42" y="4720617"/>
            <a:ext cx="2405165" cy="180301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847528" y="5229201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Groot, veervormig samengesteld blad</a:t>
            </a:r>
          </a:p>
          <a:p>
            <a:endParaRPr lang="nl-NL" dirty="0"/>
          </a:p>
          <a:p>
            <a:pPr algn="r"/>
            <a:r>
              <a:rPr lang="nl-NL" dirty="0"/>
              <a:t>Bruingroen uitlopend</a:t>
            </a:r>
          </a:p>
        </p:txBody>
      </p:sp>
    </p:spTree>
    <p:extLst>
      <p:ext uri="{BB962C8B-B14F-4D97-AF65-F5344CB8AC3E}">
        <p14:creationId xmlns:p14="http://schemas.microsoft.com/office/powerpoint/2010/main" val="274040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Quercus</a:t>
            </a:r>
            <a:r>
              <a:rPr lang="nl-NL" dirty="0" smtClean="0"/>
              <a:t> </a:t>
            </a:r>
            <a:r>
              <a:rPr lang="nl-NL" dirty="0" err="1" smtClean="0"/>
              <a:t>palustris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7" y="1412777"/>
            <a:ext cx="3206965" cy="453650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272" y="2678165"/>
            <a:ext cx="3474439" cy="256227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7248128" y="1412777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>
                <a:solidFill>
                  <a:srgbClr val="FF0000"/>
                </a:solidFill>
              </a:rPr>
              <a:t>moeraseik</a:t>
            </a:r>
            <a:endParaRPr lang="nl-NL" sz="2400" dirty="0">
              <a:solidFill>
                <a:srgbClr val="FF0000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7032105" y="2060849"/>
            <a:ext cx="3004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 err="1">
                <a:solidFill>
                  <a:srgbClr val="FF0000"/>
                </a:solidFill>
              </a:rPr>
              <a:t>palustris</a:t>
            </a:r>
            <a:r>
              <a:rPr lang="nl-NL" sz="1400" i="1" dirty="0">
                <a:solidFill>
                  <a:srgbClr val="FF0000"/>
                </a:solidFill>
              </a:rPr>
              <a:t> = moeras-bewonend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2279577" y="5949700"/>
            <a:ext cx="3868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Boom: 20 m hoog</a:t>
            </a:r>
          </a:p>
          <a:p>
            <a:r>
              <a:rPr lang="nl-NL" dirty="0"/>
              <a:t>Kroon: kegelvormig, dicht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807969" y="5579949"/>
            <a:ext cx="3239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Loodrecht afstaande takken</a:t>
            </a:r>
          </a:p>
        </p:txBody>
      </p:sp>
      <p:cxnSp>
        <p:nvCxnSpPr>
          <p:cNvPr id="9" name="Rechte verbindingslijn 8"/>
          <p:cNvCxnSpPr/>
          <p:nvPr/>
        </p:nvCxnSpPr>
        <p:spPr>
          <a:xfrm>
            <a:off x="4079776" y="4437112"/>
            <a:ext cx="11521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2610419" y="4426915"/>
            <a:ext cx="11521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/>
          <p:cNvCxnSpPr/>
          <p:nvPr/>
        </p:nvCxnSpPr>
        <p:spPr>
          <a:xfrm>
            <a:off x="5486541" y="4653137"/>
            <a:ext cx="661906" cy="9268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43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3"/>
          <p:cNvSpPr>
            <a:spLocks noGrp="1"/>
          </p:cNvSpPr>
          <p:nvPr>
            <p:ph type="title"/>
          </p:nvPr>
        </p:nvSpPr>
        <p:spPr>
          <a:xfrm>
            <a:off x="5591944" y="274638"/>
            <a:ext cx="4618856" cy="1143000"/>
          </a:xfrm>
        </p:spPr>
        <p:txBody>
          <a:bodyPr/>
          <a:lstStyle/>
          <a:p>
            <a:pPr eaLnBrk="1" hangingPunct="1"/>
            <a:r>
              <a:rPr lang="nl-NL" dirty="0" err="1" smtClean="0"/>
              <a:t>Juglans</a:t>
            </a:r>
            <a:r>
              <a:rPr lang="nl-NL" dirty="0" smtClean="0"/>
              <a:t> </a:t>
            </a:r>
            <a:r>
              <a:rPr lang="nl-NL" dirty="0" err="1" smtClean="0"/>
              <a:t>regia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332656"/>
            <a:ext cx="3784362" cy="604867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2276872"/>
            <a:ext cx="2592288" cy="345638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703512" y="5332477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Dikke olijfgroen – bruine twijg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5663952" y="151614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Glanzende top van de twijg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7464152" y="5978808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Donkere ronde knop, soms twee onder elkaar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288" y="4653136"/>
            <a:ext cx="1888135" cy="188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Juglans</a:t>
            </a:r>
            <a:r>
              <a:rPr lang="nl-NL" dirty="0" smtClean="0"/>
              <a:t> </a:t>
            </a:r>
            <a:r>
              <a:rPr lang="nl-NL" dirty="0" err="1" smtClean="0"/>
              <a:t>regia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340768"/>
            <a:ext cx="5029883" cy="381642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775520" y="5689408"/>
            <a:ext cx="5029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Onopvallende groene bloemkatjes</a:t>
            </a:r>
          </a:p>
        </p:txBody>
      </p:sp>
      <p:cxnSp>
        <p:nvCxnSpPr>
          <p:cNvPr id="5" name="Rechte verbindingslijn met pijl 4"/>
          <p:cNvCxnSpPr/>
          <p:nvPr/>
        </p:nvCxnSpPr>
        <p:spPr>
          <a:xfrm>
            <a:off x="5879976" y="2924944"/>
            <a:ext cx="0" cy="2448272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/>
          <p:cNvCxnSpPr/>
          <p:nvPr/>
        </p:nvCxnSpPr>
        <p:spPr>
          <a:xfrm flipH="1">
            <a:off x="3935760" y="3429000"/>
            <a:ext cx="1152128" cy="1944216"/>
          </a:xfrm>
          <a:prstGeom prst="straightConnector1">
            <a:avLst/>
          </a:prstGeom>
          <a:ln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>
            <a:off x="2783632" y="5373217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>
                <a:solidFill>
                  <a:srgbClr val="FF0000"/>
                </a:solidFill>
              </a:rPr>
              <a:t>Mannelijke bloem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5046545" y="5373217"/>
            <a:ext cx="1666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i="1" dirty="0">
                <a:solidFill>
                  <a:srgbClr val="FF0000"/>
                </a:solidFill>
              </a:rPr>
              <a:t>Vrouwelijke bloem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340768"/>
            <a:ext cx="3552395" cy="266429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93" y="4095903"/>
            <a:ext cx="1776198" cy="2092885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6960096" y="6188787"/>
            <a:ext cx="3552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De overbekende walnoot</a:t>
            </a:r>
          </a:p>
        </p:txBody>
      </p:sp>
    </p:spTree>
    <p:extLst>
      <p:ext uri="{BB962C8B-B14F-4D97-AF65-F5344CB8AC3E}">
        <p14:creationId xmlns:p14="http://schemas.microsoft.com/office/powerpoint/2010/main" val="300562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Verschillen Acer - </a:t>
            </a:r>
            <a:r>
              <a:rPr lang="nl-NL" dirty="0" err="1" smtClean="0"/>
              <a:t>Platanus</a:t>
            </a:r>
            <a:endParaRPr lang="nl-NL" dirty="0" smtClean="0"/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/>
          </p:nvPr>
        </p:nvGraphicFramePr>
        <p:xfrm>
          <a:off x="1892300" y="1773239"/>
          <a:ext cx="8451850" cy="384504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23654"/>
                <a:gridCol w="3456095"/>
                <a:gridCol w="3672101"/>
              </a:tblGrid>
              <a:tr h="370741">
                <a:tc>
                  <a:txBody>
                    <a:bodyPr/>
                    <a:lstStyle/>
                    <a:p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dirty="0" smtClean="0"/>
                        <a:t>Acer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800" dirty="0" err="1" smtClean="0"/>
                        <a:t>Platanus</a:t>
                      </a:r>
                      <a:endParaRPr lang="nl-NL" sz="1800" dirty="0" smtClean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Blad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Tegenoverstaand</a:t>
                      </a:r>
                    </a:p>
                    <a:p>
                      <a:r>
                        <a:rPr lang="nl-NL" sz="1800" dirty="0" smtClean="0"/>
                        <a:t>Dun </a:t>
                      </a:r>
                    </a:p>
                    <a:p>
                      <a:endParaRPr lang="nl-NL" sz="1800" dirty="0" smtClean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Verspreid</a:t>
                      </a:r>
                    </a:p>
                    <a:p>
                      <a:r>
                        <a:rPr lang="nl-NL" sz="1800" dirty="0" smtClean="0"/>
                        <a:t>Dik </a:t>
                      </a:r>
                    </a:p>
                    <a:p>
                      <a:r>
                        <a:rPr lang="nl-NL" sz="1800" dirty="0" smtClean="0"/>
                        <a:t>Aan de onderkant grijsbruin behaard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Bloem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800" dirty="0" smtClean="0"/>
                        <a:t>Tuil</a:t>
                      </a:r>
                      <a:r>
                        <a:rPr lang="nl-NL" sz="1800" baseline="0" dirty="0" smtClean="0"/>
                        <a:t> 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800" dirty="0" smtClean="0"/>
                        <a:t>Bol 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Vrucht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800" dirty="0" smtClean="0"/>
                        <a:t>Gevleugeld 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800" dirty="0" smtClean="0"/>
                        <a:t>Bol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Twijg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800" dirty="0" smtClean="0"/>
                        <a:t>Bruinrood of grijsgroen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800" dirty="0" smtClean="0"/>
                        <a:t>Bruinrood en iets zigzaggend</a:t>
                      </a:r>
                    </a:p>
                    <a:p>
                      <a:pPr algn="l"/>
                      <a:endParaRPr lang="nl-NL" sz="1800" dirty="0"/>
                    </a:p>
                  </a:txBody>
                  <a:tcPr marL="91432" marR="91432" marT="45708" marB="45708"/>
                </a:tc>
              </a:tr>
              <a:tr h="639909"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Knop</a:t>
                      </a:r>
                      <a:endParaRPr lang="nl-NL" sz="1800" b="1" dirty="0">
                        <a:solidFill>
                          <a:schemeClr val="bg1"/>
                        </a:solidFill>
                      </a:endParaRPr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800" dirty="0" smtClean="0"/>
                        <a:t>Tegenoverstaand</a:t>
                      </a:r>
                    </a:p>
                    <a:p>
                      <a:pPr algn="l"/>
                      <a:r>
                        <a:rPr lang="nl-NL" sz="1800" dirty="0" smtClean="0"/>
                        <a:t>Rood of groen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800" dirty="0" smtClean="0"/>
                        <a:t>Verspreid</a:t>
                      </a:r>
                    </a:p>
                    <a:p>
                      <a:pPr algn="l"/>
                      <a:r>
                        <a:rPr lang="nl-NL" sz="1800" dirty="0" smtClean="0"/>
                        <a:t>Oranjerood</a:t>
                      </a:r>
                      <a:r>
                        <a:rPr lang="nl-NL" sz="1800" baseline="0" dirty="0" smtClean="0"/>
                        <a:t> </a:t>
                      </a:r>
                      <a:endParaRPr lang="nl-NL" sz="1800" dirty="0"/>
                    </a:p>
                  </a:txBody>
                  <a:tcPr marL="91432" marR="91432" marT="45708" marB="45708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853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Platanus</a:t>
            </a:r>
            <a:r>
              <a:rPr lang="nl-NL" dirty="0" smtClean="0"/>
              <a:t> </a:t>
            </a:r>
            <a:r>
              <a:rPr lang="nl-NL" sz="2000" dirty="0"/>
              <a:t>x</a:t>
            </a:r>
            <a:r>
              <a:rPr lang="nl-NL" dirty="0" smtClean="0"/>
              <a:t> </a:t>
            </a:r>
            <a:r>
              <a:rPr lang="nl-NL" dirty="0" err="1" smtClean="0"/>
              <a:t>hispanica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556792"/>
            <a:ext cx="3800522" cy="381642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3" y="2366005"/>
            <a:ext cx="3111407" cy="311140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3" y="4365104"/>
            <a:ext cx="1476923" cy="2224615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896201" y="1340769"/>
            <a:ext cx="2175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FF0000"/>
                </a:solidFill>
              </a:rPr>
              <a:t>plataan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2063552" y="5477412"/>
            <a:ext cx="3419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Boom: 20-30 m hoog</a:t>
            </a:r>
          </a:p>
          <a:p>
            <a:r>
              <a:rPr lang="nl-NL" dirty="0"/>
              <a:t>Kroon: grote bolvorm, dicht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960097" y="6220386"/>
            <a:ext cx="2023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Afschilferende stam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8472265" y="5523839"/>
            <a:ext cx="1743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Als </a:t>
            </a:r>
            <a:r>
              <a:rPr lang="nl-NL" dirty="0" err="1"/>
              <a:t>dakboom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979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Platanus</a:t>
            </a:r>
            <a:r>
              <a:rPr lang="nl-NL" dirty="0" smtClean="0"/>
              <a:t> </a:t>
            </a:r>
            <a:r>
              <a:rPr lang="nl-NL" sz="2000" dirty="0"/>
              <a:t>x</a:t>
            </a:r>
            <a:r>
              <a:rPr lang="nl-NL" dirty="0" smtClean="0"/>
              <a:t> </a:t>
            </a:r>
            <a:r>
              <a:rPr lang="nl-NL" dirty="0" err="1" smtClean="0"/>
              <a:t>hispanica</a:t>
            </a:r>
            <a:endParaRPr lang="nl-NL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1585684"/>
            <a:ext cx="4512501" cy="338437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3994" y="1663163"/>
            <a:ext cx="4863539" cy="451498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847528" y="5085185"/>
            <a:ext cx="4290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Jonge blad en onderkant van het blad voorzien van bruin-witte haren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5464161" y="5753786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handlobbig blad</a:t>
            </a:r>
          </a:p>
          <a:p>
            <a:pPr algn="r"/>
            <a:r>
              <a:rPr lang="nl-NL" dirty="0"/>
              <a:t>3 tot 5 lobben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8544272" y="5877273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Bladvoet</a:t>
            </a:r>
            <a:r>
              <a:rPr lang="nl-NL" dirty="0"/>
              <a:t> omvat de hele knop</a:t>
            </a:r>
          </a:p>
        </p:txBody>
      </p:sp>
    </p:spTree>
    <p:extLst>
      <p:ext uri="{BB962C8B-B14F-4D97-AF65-F5344CB8AC3E}">
        <p14:creationId xmlns:p14="http://schemas.microsoft.com/office/powerpoint/2010/main" val="305348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100" y="548680"/>
            <a:ext cx="4133489" cy="6048672"/>
          </a:xfrm>
          <a:prstGeom prst="rect">
            <a:avLst/>
          </a:prstGeom>
        </p:spPr>
      </p:pic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dirty="0" err="1" smtClean="0"/>
              <a:t>Platanus</a:t>
            </a:r>
            <a:r>
              <a:rPr lang="nl-NL" dirty="0" smtClean="0"/>
              <a:t> </a:t>
            </a:r>
            <a:r>
              <a:rPr lang="nl-NL" sz="2000" dirty="0"/>
              <a:t>x</a:t>
            </a:r>
            <a:r>
              <a:rPr lang="nl-NL" dirty="0" smtClean="0"/>
              <a:t> </a:t>
            </a:r>
            <a:r>
              <a:rPr lang="nl-NL" dirty="0" err="1" smtClean="0"/>
              <a:t>hispanica</a:t>
            </a:r>
            <a:endParaRPr lang="nl-NL" dirty="0" smtClean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38239"/>
            <a:ext cx="4153846" cy="259846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1" y="3501008"/>
            <a:ext cx="1623189" cy="201005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6096953" y="4283804"/>
            <a:ext cx="4153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err="1"/>
              <a:t>Zig-zag</a:t>
            </a:r>
            <a:r>
              <a:rPr lang="nl-NL" dirty="0"/>
              <a:t> groeiende twijg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932309" y="486472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Afgeplatte, spitse knop, oranjerood </a:t>
            </a:r>
            <a:r>
              <a:rPr lang="nl-NL" sz="1400" i="1" dirty="0"/>
              <a:t>(een tijd na bladval)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4439816" y="609329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Twijg met veel lenticellen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8328249" y="5656290"/>
            <a:ext cx="2076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Verspreide knop en bladstand</a:t>
            </a:r>
          </a:p>
        </p:txBody>
      </p:sp>
      <p:cxnSp>
        <p:nvCxnSpPr>
          <p:cNvPr id="10" name="Rechte verbindingslijn met pijl 9"/>
          <p:cNvCxnSpPr/>
          <p:nvPr/>
        </p:nvCxnSpPr>
        <p:spPr>
          <a:xfrm>
            <a:off x="8173876" y="3068960"/>
            <a:ext cx="1018468" cy="24420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/>
          <p:nvPr/>
        </p:nvCxnSpPr>
        <p:spPr>
          <a:xfrm>
            <a:off x="5599588" y="5187892"/>
            <a:ext cx="0" cy="7915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/>
          <p:cNvSpPr txBox="1"/>
          <p:nvPr/>
        </p:nvSpPr>
        <p:spPr>
          <a:xfrm>
            <a:off x="1524001" y="2699628"/>
            <a:ext cx="1829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Afstaande knop</a:t>
            </a:r>
          </a:p>
        </p:txBody>
      </p:sp>
      <p:cxnSp>
        <p:nvCxnSpPr>
          <p:cNvPr id="15" name="Rechte verbindingslijn met pijl 14"/>
          <p:cNvCxnSpPr/>
          <p:nvPr/>
        </p:nvCxnSpPr>
        <p:spPr>
          <a:xfrm flipH="1">
            <a:off x="2438666" y="1844824"/>
            <a:ext cx="272959" cy="8548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41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548</Words>
  <Application>Microsoft Office PowerPoint</Application>
  <PresentationFormat>Breedbeeld</PresentationFormat>
  <Paragraphs>203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Kantoorthema</vt:lpstr>
      <vt:lpstr>Plantenkennis       lijst 1</vt:lpstr>
      <vt:lpstr>Juglans regia</vt:lpstr>
      <vt:lpstr>Juglans regia</vt:lpstr>
      <vt:lpstr>Juglans regia</vt:lpstr>
      <vt:lpstr>Juglans regia</vt:lpstr>
      <vt:lpstr>Verschillen Acer - Platanus</vt:lpstr>
      <vt:lpstr>Platanus x hispanica</vt:lpstr>
      <vt:lpstr>Platanus x hispanica</vt:lpstr>
      <vt:lpstr>Platanus x hispanica</vt:lpstr>
      <vt:lpstr>Platanus x hispanica</vt:lpstr>
      <vt:lpstr>Populus alba</vt:lpstr>
      <vt:lpstr>Populus alba</vt:lpstr>
      <vt:lpstr>Populus alba</vt:lpstr>
      <vt:lpstr>Populus alba</vt:lpstr>
      <vt:lpstr>Populus x canadensis</vt:lpstr>
      <vt:lpstr>Populus x canadensis</vt:lpstr>
      <vt:lpstr>Populus x canadensis</vt:lpstr>
      <vt:lpstr>Populus x canadensis</vt:lpstr>
      <vt:lpstr>Verschillen Populus-soorten</vt:lpstr>
      <vt:lpstr>Prunus avium</vt:lpstr>
      <vt:lpstr>Prunus avium</vt:lpstr>
      <vt:lpstr>Prunus avium</vt:lpstr>
      <vt:lpstr>Prunus avium</vt:lpstr>
      <vt:lpstr>Prunus cerasifera</vt:lpstr>
      <vt:lpstr>Prunus cerasifera</vt:lpstr>
      <vt:lpstr>Prunus cerasifera</vt:lpstr>
      <vt:lpstr>Prunus cerasifera</vt:lpstr>
      <vt:lpstr>Verschillen Prunus-soorten</vt:lpstr>
      <vt:lpstr>Verschillen Quercus-soorten</vt:lpstr>
      <vt:lpstr>Quercus palustris</vt:lpstr>
    </vt:vector>
  </TitlesOfParts>
  <Company>Helicon Opleidingen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       lijst 1</dc:title>
  <dc:creator>Stephan Palsenbarg</dc:creator>
  <cp:lastModifiedBy>Stephan Palsenbarg</cp:lastModifiedBy>
  <cp:revision>3</cp:revision>
  <dcterms:created xsi:type="dcterms:W3CDTF">2015-03-11T09:32:06Z</dcterms:created>
  <dcterms:modified xsi:type="dcterms:W3CDTF">2015-03-11T09:59:05Z</dcterms:modified>
</cp:coreProperties>
</file>